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18288000" cy="10287000"/>
  <p:notesSz cx="6858000" cy="9144000"/>
  <p:embeddedFontLst>
    <p:embeddedFont>
      <p:font typeface="Roboto" panose="020B0604020202020204" charset="0"/>
      <p:regular r:id="rId18"/>
    </p:embeddedFont>
    <p:embeddedFont>
      <p:font typeface="Roboto Bold" panose="020B0604020202020204" charset="0"/>
      <p:regular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</p:embeddedFontLst>
  <p:defaultTextStyle>
    <a:defPPr rtl="0">
      <a:defRPr lang="cy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3" d="100"/>
          <a:sy n="73" d="100"/>
        </p:scale>
        <p:origin x="59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rtlCol="0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cy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 rtlCol="0"/>
          <a:lstStyle/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rtlCol="0" anchor="t"/>
          <a:lstStyle>
            <a:lvl1pPr algn="l">
              <a:defRPr sz="4000" b="1" cap="all"/>
            </a:lvl1pPr>
          </a:lstStyle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rtlCol="0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rtlCol="0" anchor="b"/>
          <a:lstStyle>
            <a:lvl1pPr algn="l">
              <a:defRPr sz="2000" b="1"/>
            </a:lvl1pPr>
          </a:lstStyle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rtlCol="0" anchor="b"/>
          <a:lstStyle>
            <a:lvl1pPr algn="l">
              <a:defRPr sz="2000" b="1"/>
            </a:lvl1pPr>
          </a:lstStyle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cy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D8BD707-D9CF-40AE-B4C6-C98DA3205C09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3.sv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59.svg"/><Relationship Id="rId3" Type="http://schemas.openxmlformats.org/officeDocument/2006/relationships/image" Target="../media/image49.svg"/><Relationship Id="rId7" Type="http://schemas.openxmlformats.org/officeDocument/2006/relationships/image" Target="../media/image53.svg"/><Relationship Id="rId12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57.svg"/><Relationship Id="rId5" Type="http://schemas.openxmlformats.org/officeDocument/2006/relationships/image" Target="../media/image51.svg"/><Relationship Id="rId10" Type="http://schemas.openxmlformats.org/officeDocument/2006/relationships/image" Target="../media/image32.png"/><Relationship Id="rId4" Type="http://schemas.openxmlformats.org/officeDocument/2006/relationships/image" Target="../media/image29.png"/><Relationship Id="rId9" Type="http://schemas.openxmlformats.org/officeDocument/2006/relationships/image" Target="../media/image55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12.sv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tmuhb.nhs.wales/about-us/ctm2030-community-hub/supporting-our-goals/" TargetMode="External"/><Relationship Id="rId5" Type="http://schemas.openxmlformats.org/officeDocument/2006/relationships/hyperlink" Target="https://ctmuhb.nhs.wales/about-us/ctm2030-community-hub/" TargetMode="External"/><Relationship Id="rId4" Type="http://schemas.openxmlformats.org/officeDocument/2006/relationships/image" Target="../media/image16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20.sv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5.svg"/><Relationship Id="rId7" Type="http://schemas.openxmlformats.org/officeDocument/2006/relationships/image" Target="../media/image29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33.svg"/><Relationship Id="rId5" Type="http://schemas.openxmlformats.org/officeDocument/2006/relationships/image" Target="../media/image27.svg"/><Relationship Id="rId10" Type="http://schemas.openxmlformats.org/officeDocument/2006/relationships/image" Target="../media/image20.png"/><Relationship Id="rId4" Type="http://schemas.openxmlformats.org/officeDocument/2006/relationships/image" Target="../media/image17.png"/><Relationship Id="rId9" Type="http://schemas.openxmlformats.org/officeDocument/2006/relationships/image" Target="../media/image31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45.svg"/><Relationship Id="rId3" Type="http://schemas.openxmlformats.org/officeDocument/2006/relationships/image" Target="../media/image35.svg"/><Relationship Id="rId7" Type="http://schemas.openxmlformats.org/officeDocument/2006/relationships/image" Target="../media/image39.svg"/><Relationship Id="rId12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43.svg"/><Relationship Id="rId5" Type="http://schemas.openxmlformats.org/officeDocument/2006/relationships/image" Target="../media/image37.svg"/><Relationship Id="rId10" Type="http://schemas.openxmlformats.org/officeDocument/2006/relationships/image" Target="../media/image25.png"/><Relationship Id="rId4" Type="http://schemas.openxmlformats.org/officeDocument/2006/relationships/image" Target="../media/image22.png"/><Relationship Id="rId9" Type="http://schemas.openxmlformats.org/officeDocument/2006/relationships/image" Target="../media/image41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419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1008489" y="732726"/>
            <a:ext cx="6457745" cy="1641344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028700" y="1028700"/>
            <a:ext cx="5037019" cy="5037019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9144000" y="8190739"/>
            <a:ext cx="1522726" cy="1522726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1405479" y="8221717"/>
            <a:ext cx="1502075" cy="1502075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7301951" y="2674819"/>
            <a:ext cx="10164283" cy="50831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3385"/>
              </a:lnSpc>
            </a:pPr>
            <a:r>
              <a:rPr lang="cy" sz="11154">
                <a:solidFill>
                  <a:srgbClr val="FFFFFF"/>
                </a:solidFill>
                <a:latin typeface="Roboto Bold"/>
              </a:rPr>
              <a:t>Cynllun Cydraddoldeb Strategol</a:t>
            </a:r>
            <a:endParaRPr lang="cy" sz="11154" dirty="0">
              <a:solidFill>
                <a:srgbClr val="FFFFFF"/>
              </a:solidFill>
              <a:latin typeface="Roboto Bold"/>
            </a:endParaRP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13650504" y="8274402"/>
            <a:ext cx="1522726" cy="152272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15817485" y="8190739"/>
            <a:ext cx="1648749" cy="164874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1028700" y="8433785"/>
            <a:ext cx="5119363" cy="1405703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3114488" y="7704078"/>
            <a:ext cx="4351746" cy="6959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 rtl="0">
              <a:lnSpc>
                <a:spcPts val="5739"/>
              </a:lnSpc>
            </a:pPr>
            <a:r>
              <a:rPr lang="cy" sz="4099" spc="131" dirty="0">
                <a:solidFill>
                  <a:srgbClr val="FFFFFF"/>
                </a:solidFill>
                <a:latin typeface="Roboto Bold"/>
              </a:rPr>
              <a:t>2023-2027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439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860766" y="-1"/>
            <a:ext cx="5254276" cy="1154339"/>
            <a:chOff x="0" y="0"/>
            <a:chExt cx="1309051" cy="57595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309051" cy="575953"/>
            </a:xfrm>
            <a:custGeom>
              <a:avLst/>
              <a:gdLst/>
              <a:ahLst/>
              <a:cxnLst/>
              <a:rect l="l" t="t" r="r" b="b"/>
              <a:pathLst>
                <a:path w="1309051" h="575953">
                  <a:moveTo>
                    <a:pt x="89881" y="0"/>
                  </a:moveTo>
                  <a:lnTo>
                    <a:pt x="1219170" y="0"/>
                  </a:lnTo>
                  <a:cubicBezTo>
                    <a:pt x="1243008" y="0"/>
                    <a:pt x="1265869" y="9470"/>
                    <a:pt x="1282725" y="26325"/>
                  </a:cubicBezTo>
                  <a:cubicBezTo>
                    <a:pt x="1299581" y="43181"/>
                    <a:pt x="1309051" y="66043"/>
                    <a:pt x="1309051" y="89881"/>
                  </a:cubicBezTo>
                  <a:lnTo>
                    <a:pt x="1309051" y="486073"/>
                  </a:lnTo>
                  <a:cubicBezTo>
                    <a:pt x="1309051" y="509910"/>
                    <a:pt x="1299581" y="532772"/>
                    <a:pt x="1282725" y="549628"/>
                  </a:cubicBezTo>
                  <a:cubicBezTo>
                    <a:pt x="1265869" y="566484"/>
                    <a:pt x="1243008" y="575953"/>
                    <a:pt x="1219170" y="575953"/>
                  </a:cubicBezTo>
                  <a:lnTo>
                    <a:pt x="89881" y="575953"/>
                  </a:lnTo>
                  <a:cubicBezTo>
                    <a:pt x="40241" y="575953"/>
                    <a:pt x="0" y="535712"/>
                    <a:pt x="0" y="486073"/>
                  </a:cubicBezTo>
                  <a:lnTo>
                    <a:pt x="0" y="89881"/>
                  </a:lnTo>
                  <a:cubicBezTo>
                    <a:pt x="0" y="40241"/>
                    <a:pt x="40241" y="0"/>
                    <a:pt x="89881" y="0"/>
                  </a:cubicBezTo>
                  <a:close/>
                </a:path>
              </a:pathLst>
            </a:custGeom>
            <a:solidFill>
              <a:srgbClr val="846EAC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283855" y="1169231"/>
            <a:ext cx="2485151" cy="8880790"/>
            <a:chOff x="0" y="0"/>
            <a:chExt cx="654525" cy="233897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54525" cy="2338974"/>
            </a:xfrm>
            <a:custGeom>
              <a:avLst/>
              <a:gdLst/>
              <a:ahLst/>
              <a:cxnLst/>
              <a:rect l="l" t="t" r="r" b="b"/>
              <a:pathLst>
                <a:path w="654525" h="2338974">
                  <a:moveTo>
                    <a:pt x="115265" y="0"/>
                  </a:moveTo>
                  <a:lnTo>
                    <a:pt x="539260" y="0"/>
                  </a:lnTo>
                  <a:cubicBezTo>
                    <a:pt x="602919" y="0"/>
                    <a:pt x="654525" y="51606"/>
                    <a:pt x="654525" y="115265"/>
                  </a:cubicBezTo>
                  <a:lnTo>
                    <a:pt x="654525" y="2223708"/>
                  </a:lnTo>
                  <a:cubicBezTo>
                    <a:pt x="654525" y="2287368"/>
                    <a:pt x="602919" y="2338974"/>
                    <a:pt x="539260" y="2338974"/>
                  </a:cubicBezTo>
                  <a:lnTo>
                    <a:pt x="115265" y="2338974"/>
                  </a:lnTo>
                  <a:cubicBezTo>
                    <a:pt x="51606" y="2338974"/>
                    <a:pt x="0" y="2287368"/>
                    <a:pt x="0" y="2223708"/>
                  </a:cubicBezTo>
                  <a:lnTo>
                    <a:pt x="0" y="115265"/>
                  </a:lnTo>
                  <a:cubicBezTo>
                    <a:pt x="0" y="51606"/>
                    <a:pt x="51606" y="0"/>
                    <a:pt x="115265" y="0"/>
                  </a:cubicBezTo>
                  <a:close/>
                </a:path>
              </a:pathLst>
            </a:custGeom>
            <a:solidFill>
              <a:srgbClr val="846EAC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AutoShape 8"/>
          <p:cNvSpPr/>
          <p:nvPr/>
        </p:nvSpPr>
        <p:spPr>
          <a:xfrm>
            <a:off x="592521" y="3166935"/>
            <a:ext cx="1867819" cy="0"/>
          </a:xfrm>
          <a:prstGeom prst="line">
            <a:avLst/>
          </a:prstGeom>
          <a:ln w="4762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9" name="AutoShape 9"/>
          <p:cNvSpPr/>
          <p:nvPr/>
        </p:nvSpPr>
        <p:spPr>
          <a:xfrm>
            <a:off x="3414096" y="3119310"/>
            <a:ext cx="14298553" cy="0"/>
          </a:xfrm>
          <a:prstGeom prst="line">
            <a:avLst/>
          </a:prstGeom>
          <a:ln w="4762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0" name="AutoShape 10"/>
          <p:cNvSpPr/>
          <p:nvPr/>
        </p:nvSpPr>
        <p:spPr>
          <a:xfrm>
            <a:off x="3414096" y="6783766"/>
            <a:ext cx="14298553" cy="0"/>
          </a:xfrm>
          <a:prstGeom prst="line">
            <a:avLst/>
          </a:prstGeom>
          <a:ln w="4762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1" name="AutoShape 11"/>
          <p:cNvSpPr/>
          <p:nvPr/>
        </p:nvSpPr>
        <p:spPr>
          <a:xfrm>
            <a:off x="667088" y="6831391"/>
            <a:ext cx="1867819" cy="0"/>
          </a:xfrm>
          <a:prstGeom prst="line">
            <a:avLst/>
          </a:prstGeom>
          <a:ln w="4762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2" name="TextBox 12"/>
          <p:cNvSpPr txBox="1"/>
          <p:nvPr/>
        </p:nvSpPr>
        <p:spPr>
          <a:xfrm>
            <a:off x="3325016" y="3457226"/>
            <a:ext cx="14387633" cy="29299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Asesu anghenion esblygol ein poblogaeth leol yn barhaus</a:t>
            </a:r>
          </a:p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Adeiladu ein perthynas â grwpiau allanol a cheisio eu mewnbwn i sut y gallwn eu gwasanaethu'n well</a:t>
            </a:r>
          </a:p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Cynnwys lleisiau sydd ddim i’w clywed yn aml drwy ofyn am adborth ar yr hyn rydym yn ei wneud</a:t>
            </a:r>
          </a:p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Cyfathrebu â'r rhai rydyn ni'n eu gwasanaethu, rhoi gwybod iddyn nhw beth rydyn ni'n ei wneud, a pham</a:t>
            </a:r>
          </a:p>
          <a:p>
            <a:pPr marL="517572" lvl="1" indent="-258786" algn="just" rtl="0">
              <a:lnSpc>
                <a:spcPts val="3356"/>
              </a:lnSpc>
              <a:spcBef>
                <a:spcPct val="0"/>
              </a:spcBef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Casglu a dadansoddi data perthnasol i sicrhau nad ydym yn eithrio grŵp (neu grwpiau) ar ddamwain.</a:t>
            </a:r>
          </a:p>
        </p:txBody>
      </p:sp>
      <p:pic>
        <p:nvPicPr>
          <p:cNvPr id="13" name="Picture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6304617" y="-1543"/>
            <a:ext cx="1909365" cy="1909365"/>
          </a:xfrm>
          <a:prstGeom prst="rect">
            <a:avLst/>
          </a:prstGeom>
        </p:spPr>
      </p:pic>
      <p:sp>
        <p:nvSpPr>
          <p:cNvPr id="14" name="TextBox 14"/>
          <p:cNvSpPr txBox="1"/>
          <p:nvPr/>
        </p:nvSpPr>
        <p:spPr>
          <a:xfrm>
            <a:off x="3414096" y="311808"/>
            <a:ext cx="4495087" cy="6413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rtl="0">
              <a:lnSpc>
                <a:spcPts val="4898"/>
              </a:lnSpc>
            </a:pPr>
            <a:r>
              <a:rPr lang="cy" sz="4665">
                <a:solidFill>
                  <a:srgbClr val="FFFFFF"/>
                </a:solidFill>
                <a:latin typeface="Roboto Bold"/>
              </a:rPr>
              <a:t>CYMUNEDOL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43386" y="1828181"/>
            <a:ext cx="2166089" cy="6348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2441"/>
              </a:lnSpc>
            </a:pPr>
            <a:r>
              <a:rPr lang="cy" sz="2325">
                <a:solidFill>
                  <a:srgbClr val="FFFFFF"/>
                </a:solidFill>
                <a:latin typeface="Roboto Bold"/>
              </a:rPr>
              <a:t>BETH YDYM </a:t>
            </a:r>
          </a:p>
          <a:p>
            <a:pPr algn="ctr" rtl="0">
              <a:lnSpc>
                <a:spcPts val="2441"/>
              </a:lnSpc>
            </a:pPr>
            <a:r>
              <a:rPr lang="cy" sz="2325">
                <a:solidFill>
                  <a:srgbClr val="FFFFFF"/>
                </a:solidFill>
                <a:latin typeface="Roboto Bold"/>
              </a:rPr>
              <a:t>WILL DO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443386" y="4835598"/>
            <a:ext cx="2166089" cy="6348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2441"/>
              </a:lnSpc>
            </a:pPr>
            <a:r>
              <a:rPr lang="cy" sz="2325">
                <a:solidFill>
                  <a:srgbClr val="FFFFFF"/>
                </a:solidFill>
                <a:latin typeface="Roboto Bold"/>
              </a:rPr>
              <a:t>BYDDWN NI’N GWNEUD HYN DRWY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517953" y="7815691"/>
            <a:ext cx="2016954" cy="9396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2441"/>
              </a:lnSpc>
            </a:pPr>
            <a:r>
              <a:rPr lang="cy" sz="2325">
                <a:solidFill>
                  <a:srgbClr val="FFFFFF"/>
                </a:solidFill>
                <a:latin typeface="Roboto Bold"/>
              </a:rPr>
              <a:t>BYDDWN YN MESUR EIN CYNNYDD GAN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3235936" y="1751981"/>
            <a:ext cx="14298553" cy="834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7572" lvl="1" indent="-258786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Sicrhau bod grwpiau a dangynrychiolir a lleisiau sydd ddim i’w clywed yn aml yn cael eu cynnwys ar ddechrau dylunio a chyflwyno gwasanaethau.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3414096" y="7431466"/>
            <a:ext cx="14387633" cy="16726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Nifer y digwyddiadau ymgysylltu a gynhaliwyd gyda chymunedau amrywiol</a:t>
            </a:r>
          </a:p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Nifer y gwelliannau a weithredwyd yn seiliedig ar y Fforwm Cydraddoldeb ac Ymgysylltiad Cymunedol </a:t>
            </a:r>
          </a:p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Amrywiaeth wedi'i ddosbarthu dros ddaearyddiaeth</a:t>
            </a:r>
          </a:p>
          <a:p>
            <a:pPr marL="517572" lvl="1" indent="-258786" algn="just" rtl="0">
              <a:lnSpc>
                <a:spcPts val="3356"/>
              </a:lnSpc>
              <a:spcBef>
                <a:spcPct val="0"/>
              </a:spcBef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Amrywiaeth wedi'i ddosbarthu dros wasanaethau</a:t>
            </a:r>
          </a:p>
        </p:txBody>
      </p:sp>
      <p:pic>
        <p:nvPicPr>
          <p:cNvPr id="20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7119076" y="9258300"/>
            <a:ext cx="682653" cy="68265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439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860766" y="160381"/>
            <a:ext cx="5254276" cy="993957"/>
            <a:chOff x="0" y="0"/>
            <a:chExt cx="1309051" cy="57595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309051" cy="575953"/>
            </a:xfrm>
            <a:custGeom>
              <a:avLst/>
              <a:gdLst/>
              <a:ahLst/>
              <a:cxnLst/>
              <a:rect l="l" t="t" r="r" b="b"/>
              <a:pathLst>
                <a:path w="1309051" h="575953">
                  <a:moveTo>
                    <a:pt x="89881" y="0"/>
                  </a:moveTo>
                  <a:lnTo>
                    <a:pt x="1219170" y="0"/>
                  </a:lnTo>
                  <a:cubicBezTo>
                    <a:pt x="1243008" y="0"/>
                    <a:pt x="1265869" y="9470"/>
                    <a:pt x="1282725" y="26325"/>
                  </a:cubicBezTo>
                  <a:cubicBezTo>
                    <a:pt x="1299581" y="43181"/>
                    <a:pt x="1309051" y="66043"/>
                    <a:pt x="1309051" y="89881"/>
                  </a:cubicBezTo>
                  <a:lnTo>
                    <a:pt x="1309051" y="486073"/>
                  </a:lnTo>
                  <a:cubicBezTo>
                    <a:pt x="1309051" y="509910"/>
                    <a:pt x="1299581" y="532772"/>
                    <a:pt x="1282725" y="549628"/>
                  </a:cubicBezTo>
                  <a:cubicBezTo>
                    <a:pt x="1265869" y="566484"/>
                    <a:pt x="1243008" y="575953"/>
                    <a:pt x="1219170" y="575953"/>
                  </a:cubicBezTo>
                  <a:lnTo>
                    <a:pt x="89881" y="575953"/>
                  </a:lnTo>
                  <a:cubicBezTo>
                    <a:pt x="40241" y="575953"/>
                    <a:pt x="0" y="535712"/>
                    <a:pt x="0" y="486073"/>
                  </a:cubicBezTo>
                  <a:lnTo>
                    <a:pt x="0" y="89881"/>
                  </a:lnTo>
                  <a:cubicBezTo>
                    <a:pt x="0" y="40241"/>
                    <a:pt x="40241" y="0"/>
                    <a:pt x="89881" y="0"/>
                  </a:cubicBezTo>
                  <a:close/>
                </a:path>
              </a:pathLst>
            </a:custGeom>
            <a:solidFill>
              <a:srgbClr val="57BBAC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283855" y="1169231"/>
            <a:ext cx="2485151" cy="8880790"/>
            <a:chOff x="0" y="0"/>
            <a:chExt cx="654525" cy="233897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54525" cy="2338974"/>
            </a:xfrm>
            <a:custGeom>
              <a:avLst/>
              <a:gdLst/>
              <a:ahLst/>
              <a:cxnLst/>
              <a:rect l="l" t="t" r="r" b="b"/>
              <a:pathLst>
                <a:path w="654525" h="2338974">
                  <a:moveTo>
                    <a:pt x="115265" y="0"/>
                  </a:moveTo>
                  <a:lnTo>
                    <a:pt x="539260" y="0"/>
                  </a:lnTo>
                  <a:cubicBezTo>
                    <a:pt x="602919" y="0"/>
                    <a:pt x="654525" y="51606"/>
                    <a:pt x="654525" y="115265"/>
                  </a:cubicBezTo>
                  <a:lnTo>
                    <a:pt x="654525" y="2223708"/>
                  </a:lnTo>
                  <a:cubicBezTo>
                    <a:pt x="654525" y="2287368"/>
                    <a:pt x="602919" y="2338974"/>
                    <a:pt x="539260" y="2338974"/>
                  </a:cubicBezTo>
                  <a:lnTo>
                    <a:pt x="115265" y="2338974"/>
                  </a:lnTo>
                  <a:cubicBezTo>
                    <a:pt x="51606" y="2338974"/>
                    <a:pt x="0" y="2287368"/>
                    <a:pt x="0" y="2223708"/>
                  </a:cubicBezTo>
                  <a:lnTo>
                    <a:pt x="0" y="115265"/>
                  </a:lnTo>
                  <a:cubicBezTo>
                    <a:pt x="0" y="51606"/>
                    <a:pt x="51606" y="0"/>
                    <a:pt x="115265" y="0"/>
                  </a:cubicBezTo>
                  <a:close/>
                </a:path>
              </a:pathLst>
            </a:custGeom>
            <a:solidFill>
              <a:srgbClr val="57BBAC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AutoShape 8"/>
          <p:cNvSpPr/>
          <p:nvPr/>
        </p:nvSpPr>
        <p:spPr>
          <a:xfrm>
            <a:off x="592521" y="3166935"/>
            <a:ext cx="1867819" cy="0"/>
          </a:xfrm>
          <a:prstGeom prst="line">
            <a:avLst/>
          </a:prstGeom>
          <a:ln w="4762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9" name="AutoShape 9"/>
          <p:cNvSpPr/>
          <p:nvPr/>
        </p:nvSpPr>
        <p:spPr>
          <a:xfrm>
            <a:off x="3414096" y="3119310"/>
            <a:ext cx="14298553" cy="0"/>
          </a:xfrm>
          <a:prstGeom prst="line">
            <a:avLst/>
          </a:prstGeom>
          <a:ln w="4762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0" name="AutoShape 10"/>
          <p:cNvSpPr/>
          <p:nvPr/>
        </p:nvSpPr>
        <p:spPr>
          <a:xfrm>
            <a:off x="3414096" y="6783766"/>
            <a:ext cx="14298553" cy="0"/>
          </a:xfrm>
          <a:prstGeom prst="line">
            <a:avLst/>
          </a:prstGeom>
          <a:ln w="4762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1" name="AutoShape 11"/>
          <p:cNvSpPr/>
          <p:nvPr/>
        </p:nvSpPr>
        <p:spPr>
          <a:xfrm>
            <a:off x="667088" y="6831391"/>
            <a:ext cx="1867819" cy="0"/>
          </a:xfrm>
          <a:prstGeom prst="line">
            <a:avLst/>
          </a:prstGeom>
          <a:ln w="4762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2" name="TextBox 12"/>
          <p:cNvSpPr txBox="1"/>
          <p:nvPr/>
        </p:nvSpPr>
        <p:spPr>
          <a:xfrm>
            <a:off x="3235936" y="3938460"/>
            <a:ext cx="14387633" cy="20917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Cynyddu ymwybyddiaeth o bwysigrwydd amrywiaeth wrth wneud penderfyniadau</a:t>
            </a:r>
          </a:p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Sicrhau bod mynediad at wasanaethau yn cael ei gefnogi gan gefnogaeth iaith briodol</a:t>
            </a:r>
          </a:p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Ymgorffori'r ddyletswydd economaidd-gymdeithasol yn ein penderfyniadau</a:t>
            </a:r>
          </a:p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Ymgorffori Cydraddoldeb, Amrywiaeth a Chynhwysiant wrth weithredu ein Strategaeth CTM 2030</a:t>
            </a:r>
          </a:p>
          <a:p>
            <a:pPr marL="517572" lvl="1" indent="-258786" algn="just" rtl="0">
              <a:lnSpc>
                <a:spcPts val="3356"/>
              </a:lnSpc>
              <a:spcBef>
                <a:spcPct val="0"/>
              </a:spcBef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Gwella/cynnal ein safle ar fynegeion cydraddoldeb yn y gweithle </a:t>
            </a:r>
          </a:p>
        </p:txBody>
      </p:sp>
      <p:pic>
        <p:nvPicPr>
          <p:cNvPr id="13" name="Picture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6434925" y="160382"/>
            <a:ext cx="1648749" cy="1648749"/>
          </a:xfrm>
          <a:prstGeom prst="rect">
            <a:avLst/>
          </a:prstGeom>
        </p:spPr>
      </p:pic>
      <p:sp>
        <p:nvSpPr>
          <p:cNvPr id="14" name="TextBox 14"/>
          <p:cNvSpPr txBox="1"/>
          <p:nvPr/>
        </p:nvSpPr>
        <p:spPr>
          <a:xfrm>
            <a:off x="3240361" y="360607"/>
            <a:ext cx="4495087" cy="6184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4688"/>
              </a:lnSpc>
            </a:pPr>
            <a:r>
              <a:rPr lang="cy" sz="4465">
                <a:solidFill>
                  <a:srgbClr val="FFFFFF"/>
                </a:solidFill>
                <a:latin typeface="Roboto Bold"/>
              </a:rPr>
              <a:t>SEFYDLIAD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43386" y="1828181"/>
            <a:ext cx="2166089" cy="6348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2441"/>
              </a:lnSpc>
            </a:pPr>
            <a:r>
              <a:rPr lang="cy" sz="2325">
                <a:solidFill>
                  <a:srgbClr val="FFFFFF"/>
                </a:solidFill>
                <a:latin typeface="Roboto Bold"/>
              </a:rPr>
              <a:t>BETH Y BYDDWN YN EI WNEUD </a:t>
            </a:r>
          </a:p>
          <a:p>
            <a:pPr algn="ctr" rtl="0">
              <a:lnSpc>
                <a:spcPts val="2441"/>
              </a:lnSpc>
            </a:pPr>
            <a:endParaRPr lang="cy" sz="2325">
              <a:solidFill>
                <a:srgbClr val="FFFFFF"/>
              </a:solidFill>
              <a:latin typeface="Roboto Bold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443386" y="4835598"/>
            <a:ext cx="2166089" cy="6348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2441"/>
              </a:lnSpc>
            </a:pPr>
            <a:r>
              <a:rPr lang="cy" sz="2325">
                <a:solidFill>
                  <a:srgbClr val="FFFFFF"/>
                </a:solidFill>
                <a:latin typeface="Roboto Bold"/>
              </a:rPr>
              <a:t>BYDDWN NI’N GWNEUD HYN DRWY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517953" y="7815691"/>
            <a:ext cx="2016954" cy="9396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2441"/>
              </a:lnSpc>
            </a:pPr>
            <a:r>
              <a:rPr lang="cy" sz="2325">
                <a:solidFill>
                  <a:srgbClr val="FFFFFF"/>
                </a:solidFill>
                <a:latin typeface="Roboto Bold"/>
              </a:rPr>
              <a:t>BYDDWN YN MESUR CYNNYDD GAN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3235936" y="1951475"/>
            <a:ext cx="14298553" cy="4153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7572" lvl="1" indent="-258786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Sicrhau bod cydraddoldeb, amrywiaeth a chynhwysiant yn hanfodol i'r ffordd rydym yn gweithredu.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3240361" y="7307641"/>
            <a:ext cx="14476713" cy="25108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Monitro'r gwahaniaeth amrywiaeth canrannol rhwng Bwrdd y sefydliad a'i weithlu cyffredinol</a:t>
            </a:r>
          </a:p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Adolygu lefelau defnydd a chyfraddau bodlonrwydd ein pwyntiau mynediad aml-sianel (fel Language line, WITS, Big Word, ac ati)</a:t>
            </a:r>
          </a:p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Ein safbwynt ar y Mynegai Cydraddoldeb yn y Gweithle (ee Hyderus o ran Anabledd, Stonewall, ac ati)</a:t>
            </a:r>
          </a:p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Nifer yr Asesiadau o’r Effaith ar Gydraddoldeb a gynhaliwyd wrth weithredu Strategaeth CTM 2030</a:t>
            </a:r>
          </a:p>
        </p:txBody>
      </p:sp>
      <p:pic>
        <p:nvPicPr>
          <p:cNvPr id="20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7193162" y="9135848"/>
            <a:ext cx="682653" cy="68265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016707" y="3829562"/>
            <a:ext cx="3086100" cy="9111743"/>
            <a:chOff x="0" y="0"/>
            <a:chExt cx="812800" cy="239980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2399801"/>
            </a:xfrm>
            <a:custGeom>
              <a:avLst/>
              <a:gdLst/>
              <a:ahLst/>
              <a:cxnLst/>
              <a:rect l="l" t="t" r="r" b="b"/>
              <a:pathLst>
                <a:path w="812800" h="2399801">
                  <a:moveTo>
                    <a:pt x="87802" y="0"/>
                  </a:moveTo>
                  <a:lnTo>
                    <a:pt x="724998" y="0"/>
                  </a:lnTo>
                  <a:cubicBezTo>
                    <a:pt x="773490" y="0"/>
                    <a:pt x="812800" y="39311"/>
                    <a:pt x="812800" y="87802"/>
                  </a:cubicBezTo>
                  <a:lnTo>
                    <a:pt x="812800" y="2311998"/>
                  </a:lnTo>
                  <a:cubicBezTo>
                    <a:pt x="812800" y="2360490"/>
                    <a:pt x="773490" y="2399801"/>
                    <a:pt x="724998" y="2399801"/>
                  </a:cubicBezTo>
                  <a:lnTo>
                    <a:pt x="87802" y="2399801"/>
                  </a:lnTo>
                  <a:cubicBezTo>
                    <a:pt x="39311" y="2399801"/>
                    <a:pt x="0" y="2360490"/>
                    <a:pt x="0" y="2311998"/>
                  </a:cubicBezTo>
                  <a:lnTo>
                    <a:pt x="0" y="87802"/>
                  </a:lnTo>
                  <a:cubicBezTo>
                    <a:pt x="0" y="39311"/>
                    <a:pt x="39311" y="0"/>
                    <a:pt x="8780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42875">
              <a:solidFill>
                <a:srgbClr val="2D4193"/>
              </a:solidFill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812800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9194718" y="3087716"/>
            <a:ext cx="3086100" cy="9111743"/>
            <a:chOff x="0" y="0"/>
            <a:chExt cx="812800" cy="2399801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2399801"/>
            </a:xfrm>
            <a:custGeom>
              <a:avLst/>
              <a:gdLst/>
              <a:ahLst/>
              <a:cxnLst/>
              <a:rect l="l" t="t" r="r" b="b"/>
              <a:pathLst>
                <a:path w="812800" h="2399801">
                  <a:moveTo>
                    <a:pt x="87802" y="0"/>
                  </a:moveTo>
                  <a:lnTo>
                    <a:pt x="724998" y="0"/>
                  </a:lnTo>
                  <a:cubicBezTo>
                    <a:pt x="773490" y="0"/>
                    <a:pt x="812800" y="39311"/>
                    <a:pt x="812800" y="87802"/>
                  </a:cubicBezTo>
                  <a:lnTo>
                    <a:pt x="812800" y="2311998"/>
                  </a:lnTo>
                  <a:cubicBezTo>
                    <a:pt x="812800" y="2360490"/>
                    <a:pt x="773490" y="2399801"/>
                    <a:pt x="724998" y="2399801"/>
                  </a:cubicBezTo>
                  <a:lnTo>
                    <a:pt x="87802" y="2399801"/>
                  </a:lnTo>
                  <a:cubicBezTo>
                    <a:pt x="39311" y="2399801"/>
                    <a:pt x="0" y="2360490"/>
                    <a:pt x="0" y="2311998"/>
                  </a:cubicBezTo>
                  <a:lnTo>
                    <a:pt x="0" y="87802"/>
                  </a:lnTo>
                  <a:cubicBezTo>
                    <a:pt x="0" y="39311"/>
                    <a:pt x="39311" y="0"/>
                    <a:pt x="8780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42875">
              <a:solidFill>
                <a:srgbClr val="67E6C7"/>
              </a:solidFill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0" y="-66675"/>
              <a:ext cx="812800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5191904" y="4018515"/>
            <a:ext cx="3086100" cy="9111743"/>
            <a:chOff x="0" y="0"/>
            <a:chExt cx="812800" cy="2399801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2399801"/>
            </a:xfrm>
            <a:custGeom>
              <a:avLst/>
              <a:gdLst/>
              <a:ahLst/>
              <a:cxnLst/>
              <a:rect l="l" t="t" r="r" b="b"/>
              <a:pathLst>
                <a:path w="812800" h="2399801">
                  <a:moveTo>
                    <a:pt x="87802" y="0"/>
                  </a:moveTo>
                  <a:lnTo>
                    <a:pt x="724998" y="0"/>
                  </a:lnTo>
                  <a:cubicBezTo>
                    <a:pt x="773490" y="0"/>
                    <a:pt x="812800" y="39311"/>
                    <a:pt x="812800" y="87802"/>
                  </a:cubicBezTo>
                  <a:lnTo>
                    <a:pt x="812800" y="2311998"/>
                  </a:lnTo>
                  <a:cubicBezTo>
                    <a:pt x="812800" y="2360490"/>
                    <a:pt x="773490" y="2399801"/>
                    <a:pt x="724998" y="2399801"/>
                  </a:cubicBezTo>
                  <a:lnTo>
                    <a:pt x="87802" y="2399801"/>
                  </a:lnTo>
                  <a:cubicBezTo>
                    <a:pt x="39311" y="2399801"/>
                    <a:pt x="0" y="2360490"/>
                    <a:pt x="0" y="2311998"/>
                  </a:cubicBezTo>
                  <a:lnTo>
                    <a:pt x="0" y="87802"/>
                  </a:lnTo>
                  <a:cubicBezTo>
                    <a:pt x="0" y="39311"/>
                    <a:pt x="39311" y="0"/>
                    <a:pt x="878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0" name="TextBox 10"/>
            <p:cNvSpPr txBox="1"/>
            <p:nvPr/>
          </p:nvSpPr>
          <p:spPr>
            <a:xfrm>
              <a:off x="0" y="-66675"/>
              <a:ext cx="812800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9584209" y="3345831"/>
            <a:ext cx="3086100" cy="9111743"/>
            <a:chOff x="0" y="0"/>
            <a:chExt cx="812800" cy="2399801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2399801"/>
            </a:xfrm>
            <a:custGeom>
              <a:avLst/>
              <a:gdLst/>
              <a:ahLst/>
              <a:cxnLst/>
              <a:rect l="l" t="t" r="r" b="b"/>
              <a:pathLst>
                <a:path w="812800" h="2399801">
                  <a:moveTo>
                    <a:pt x="87802" y="0"/>
                  </a:moveTo>
                  <a:lnTo>
                    <a:pt x="724998" y="0"/>
                  </a:lnTo>
                  <a:cubicBezTo>
                    <a:pt x="773490" y="0"/>
                    <a:pt x="812800" y="39311"/>
                    <a:pt x="812800" y="87802"/>
                  </a:cubicBezTo>
                  <a:lnTo>
                    <a:pt x="812800" y="2311998"/>
                  </a:lnTo>
                  <a:cubicBezTo>
                    <a:pt x="812800" y="2360490"/>
                    <a:pt x="773490" y="2399801"/>
                    <a:pt x="724998" y="2399801"/>
                  </a:cubicBezTo>
                  <a:lnTo>
                    <a:pt x="87802" y="2399801"/>
                  </a:lnTo>
                  <a:cubicBezTo>
                    <a:pt x="39311" y="2399801"/>
                    <a:pt x="0" y="2360490"/>
                    <a:pt x="0" y="2311998"/>
                  </a:cubicBezTo>
                  <a:lnTo>
                    <a:pt x="0" y="87802"/>
                  </a:lnTo>
                  <a:cubicBezTo>
                    <a:pt x="0" y="39311"/>
                    <a:pt x="39311" y="0"/>
                    <a:pt x="878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3" name="TextBox 13"/>
            <p:cNvSpPr txBox="1"/>
            <p:nvPr/>
          </p:nvSpPr>
          <p:spPr>
            <a:xfrm>
              <a:off x="0" y="-66675"/>
              <a:ext cx="812800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9431809" y="5177439"/>
            <a:ext cx="3086100" cy="9111743"/>
            <a:chOff x="0" y="0"/>
            <a:chExt cx="812800" cy="2399801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2399801"/>
            </a:xfrm>
            <a:custGeom>
              <a:avLst/>
              <a:gdLst/>
              <a:ahLst/>
              <a:cxnLst/>
              <a:rect l="l" t="t" r="r" b="b"/>
              <a:pathLst>
                <a:path w="812800" h="2399801">
                  <a:moveTo>
                    <a:pt x="87802" y="0"/>
                  </a:moveTo>
                  <a:lnTo>
                    <a:pt x="724998" y="0"/>
                  </a:lnTo>
                  <a:cubicBezTo>
                    <a:pt x="773490" y="0"/>
                    <a:pt x="812800" y="39311"/>
                    <a:pt x="812800" y="87802"/>
                  </a:cubicBezTo>
                  <a:lnTo>
                    <a:pt x="812800" y="2311998"/>
                  </a:lnTo>
                  <a:cubicBezTo>
                    <a:pt x="812800" y="2360490"/>
                    <a:pt x="773490" y="2399801"/>
                    <a:pt x="724998" y="2399801"/>
                  </a:cubicBezTo>
                  <a:lnTo>
                    <a:pt x="87802" y="2399801"/>
                  </a:lnTo>
                  <a:cubicBezTo>
                    <a:pt x="39311" y="2399801"/>
                    <a:pt x="0" y="2360490"/>
                    <a:pt x="0" y="2311998"/>
                  </a:cubicBezTo>
                  <a:lnTo>
                    <a:pt x="0" y="87802"/>
                  </a:lnTo>
                  <a:cubicBezTo>
                    <a:pt x="0" y="39311"/>
                    <a:pt x="39311" y="0"/>
                    <a:pt x="8780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42875">
              <a:solidFill>
                <a:srgbClr val="98277C"/>
              </a:solidFill>
            </a:ln>
          </p:spPr>
        </p:sp>
        <p:sp>
          <p:nvSpPr>
            <p:cNvPr id="16" name="TextBox 16"/>
            <p:cNvSpPr txBox="1"/>
            <p:nvPr/>
          </p:nvSpPr>
          <p:spPr>
            <a:xfrm>
              <a:off x="0" y="-66675"/>
              <a:ext cx="812800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9821299" y="5435554"/>
            <a:ext cx="3086100" cy="9111743"/>
            <a:chOff x="0" y="0"/>
            <a:chExt cx="812800" cy="2399801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2399801"/>
            </a:xfrm>
            <a:custGeom>
              <a:avLst/>
              <a:gdLst/>
              <a:ahLst/>
              <a:cxnLst/>
              <a:rect l="l" t="t" r="r" b="b"/>
              <a:pathLst>
                <a:path w="812800" h="2399801">
                  <a:moveTo>
                    <a:pt x="87802" y="0"/>
                  </a:moveTo>
                  <a:lnTo>
                    <a:pt x="724998" y="0"/>
                  </a:lnTo>
                  <a:cubicBezTo>
                    <a:pt x="773490" y="0"/>
                    <a:pt x="812800" y="39311"/>
                    <a:pt x="812800" y="87802"/>
                  </a:cubicBezTo>
                  <a:lnTo>
                    <a:pt x="812800" y="2311998"/>
                  </a:lnTo>
                  <a:cubicBezTo>
                    <a:pt x="812800" y="2360490"/>
                    <a:pt x="773490" y="2399801"/>
                    <a:pt x="724998" y="2399801"/>
                  </a:cubicBezTo>
                  <a:lnTo>
                    <a:pt x="87802" y="2399801"/>
                  </a:lnTo>
                  <a:cubicBezTo>
                    <a:pt x="39311" y="2399801"/>
                    <a:pt x="0" y="2360490"/>
                    <a:pt x="0" y="2311998"/>
                  </a:cubicBezTo>
                  <a:lnTo>
                    <a:pt x="0" y="87802"/>
                  </a:lnTo>
                  <a:cubicBezTo>
                    <a:pt x="0" y="39311"/>
                    <a:pt x="39311" y="0"/>
                    <a:pt x="878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9" name="TextBox 19"/>
            <p:cNvSpPr txBox="1"/>
            <p:nvPr/>
          </p:nvSpPr>
          <p:spPr>
            <a:xfrm>
              <a:off x="0" y="-66675"/>
              <a:ext cx="812800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9668899" y="7514531"/>
            <a:ext cx="3086100" cy="9111743"/>
            <a:chOff x="0" y="0"/>
            <a:chExt cx="812800" cy="2399801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2399801"/>
            </a:xfrm>
            <a:custGeom>
              <a:avLst/>
              <a:gdLst/>
              <a:ahLst/>
              <a:cxnLst/>
              <a:rect l="l" t="t" r="r" b="b"/>
              <a:pathLst>
                <a:path w="812800" h="2399801">
                  <a:moveTo>
                    <a:pt x="87802" y="0"/>
                  </a:moveTo>
                  <a:lnTo>
                    <a:pt x="724998" y="0"/>
                  </a:lnTo>
                  <a:cubicBezTo>
                    <a:pt x="773490" y="0"/>
                    <a:pt x="812800" y="39311"/>
                    <a:pt x="812800" y="87802"/>
                  </a:cubicBezTo>
                  <a:lnTo>
                    <a:pt x="812800" y="2311998"/>
                  </a:lnTo>
                  <a:cubicBezTo>
                    <a:pt x="812800" y="2360490"/>
                    <a:pt x="773490" y="2399801"/>
                    <a:pt x="724998" y="2399801"/>
                  </a:cubicBezTo>
                  <a:lnTo>
                    <a:pt x="87802" y="2399801"/>
                  </a:lnTo>
                  <a:cubicBezTo>
                    <a:pt x="39311" y="2399801"/>
                    <a:pt x="0" y="2360490"/>
                    <a:pt x="0" y="2311998"/>
                  </a:cubicBezTo>
                  <a:lnTo>
                    <a:pt x="0" y="87802"/>
                  </a:lnTo>
                  <a:cubicBezTo>
                    <a:pt x="0" y="39311"/>
                    <a:pt x="39311" y="0"/>
                    <a:pt x="8780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42875">
              <a:solidFill>
                <a:srgbClr val="E60F68"/>
              </a:solidFill>
            </a:ln>
          </p:spPr>
        </p:sp>
        <p:sp>
          <p:nvSpPr>
            <p:cNvPr id="22" name="TextBox 22"/>
            <p:cNvSpPr txBox="1"/>
            <p:nvPr/>
          </p:nvSpPr>
          <p:spPr>
            <a:xfrm>
              <a:off x="0" y="-66675"/>
              <a:ext cx="812800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10058389" y="7772645"/>
            <a:ext cx="3086100" cy="9111743"/>
            <a:chOff x="0" y="0"/>
            <a:chExt cx="812800" cy="2399801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2399801"/>
            </a:xfrm>
            <a:custGeom>
              <a:avLst/>
              <a:gdLst/>
              <a:ahLst/>
              <a:cxnLst/>
              <a:rect l="l" t="t" r="r" b="b"/>
              <a:pathLst>
                <a:path w="812800" h="2399801">
                  <a:moveTo>
                    <a:pt x="87802" y="0"/>
                  </a:moveTo>
                  <a:lnTo>
                    <a:pt x="724998" y="0"/>
                  </a:lnTo>
                  <a:cubicBezTo>
                    <a:pt x="773490" y="0"/>
                    <a:pt x="812800" y="39311"/>
                    <a:pt x="812800" y="87802"/>
                  </a:cubicBezTo>
                  <a:lnTo>
                    <a:pt x="812800" y="2311998"/>
                  </a:lnTo>
                  <a:cubicBezTo>
                    <a:pt x="812800" y="2360490"/>
                    <a:pt x="773490" y="2399801"/>
                    <a:pt x="724998" y="2399801"/>
                  </a:cubicBezTo>
                  <a:lnTo>
                    <a:pt x="87802" y="2399801"/>
                  </a:lnTo>
                  <a:cubicBezTo>
                    <a:pt x="39311" y="2399801"/>
                    <a:pt x="0" y="2360490"/>
                    <a:pt x="0" y="2311998"/>
                  </a:cubicBezTo>
                  <a:lnTo>
                    <a:pt x="0" y="87802"/>
                  </a:lnTo>
                  <a:cubicBezTo>
                    <a:pt x="0" y="39311"/>
                    <a:pt x="39311" y="0"/>
                    <a:pt x="878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25" name="TextBox 25"/>
            <p:cNvSpPr txBox="1"/>
            <p:nvPr/>
          </p:nvSpPr>
          <p:spPr>
            <a:xfrm>
              <a:off x="0" y="-66675"/>
              <a:ext cx="812800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5774219" y="5821289"/>
            <a:ext cx="3086100" cy="9111743"/>
            <a:chOff x="0" y="0"/>
            <a:chExt cx="812800" cy="2399801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2399801"/>
            </a:xfrm>
            <a:custGeom>
              <a:avLst/>
              <a:gdLst/>
              <a:ahLst/>
              <a:cxnLst/>
              <a:rect l="l" t="t" r="r" b="b"/>
              <a:pathLst>
                <a:path w="812800" h="2399801">
                  <a:moveTo>
                    <a:pt x="87802" y="0"/>
                  </a:moveTo>
                  <a:lnTo>
                    <a:pt x="724998" y="0"/>
                  </a:lnTo>
                  <a:cubicBezTo>
                    <a:pt x="773490" y="0"/>
                    <a:pt x="812800" y="39311"/>
                    <a:pt x="812800" y="87802"/>
                  </a:cubicBezTo>
                  <a:lnTo>
                    <a:pt x="812800" y="2311998"/>
                  </a:lnTo>
                  <a:cubicBezTo>
                    <a:pt x="812800" y="2360490"/>
                    <a:pt x="773490" y="2399801"/>
                    <a:pt x="724998" y="2399801"/>
                  </a:cubicBezTo>
                  <a:lnTo>
                    <a:pt x="87802" y="2399801"/>
                  </a:lnTo>
                  <a:cubicBezTo>
                    <a:pt x="39311" y="2399801"/>
                    <a:pt x="0" y="2360490"/>
                    <a:pt x="0" y="2311998"/>
                  </a:cubicBezTo>
                  <a:lnTo>
                    <a:pt x="0" y="87802"/>
                  </a:lnTo>
                  <a:cubicBezTo>
                    <a:pt x="0" y="39311"/>
                    <a:pt x="39311" y="0"/>
                    <a:pt x="8780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42875">
              <a:solidFill>
                <a:srgbClr val="F19D20"/>
              </a:solidFill>
            </a:ln>
          </p:spPr>
        </p:sp>
        <p:sp>
          <p:nvSpPr>
            <p:cNvPr id="28" name="TextBox 28"/>
            <p:cNvSpPr txBox="1"/>
            <p:nvPr/>
          </p:nvSpPr>
          <p:spPr>
            <a:xfrm>
              <a:off x="0" y="-66675"/>
              <a:ext cx="812800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4949417" y="6010242"/>
            <a:ext cx="3086100" cy="9111743"/>
            <a:chOff x="0" y="0"/>
            <a:chExt cx="812800" cy="2399801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2399801"/>
            </a:xfrm>
            <a:custGeom>
              <a:avLst/>
              <a:gdLst/>
              <a:ahLst/>
              <a:cxnLst/>
              <a:rect l="l" t="t" r="r" b="b"/>
              <a:pathLst>
                <a:path w="812800" h="2399801">
                  <a:moveTo>
                    <a:pt x="87802" y="0"/>
                  </a:moveTo>
                  <a:lnTo>
                    <a:pt x="724998" y="0"/>
                  </a:lnTo>
                  <a:cubicBezTo>
                    <a:pt x="773490" y="0"/>
                    <a:pt x="812800" y="39311"/>
                    <a:pt x="812800" y="87802"/>
                  </a:cubicBezTo>
                  <a:lnTo>
                    <a:pt x="812800" y="2311998"/>
                  </a:lnTo>
                  <a:cubicBezTo>
                    <a:pt x="812800" y="2360490"/>
                    <a:pt x="773490" y="2399801"/>
                    <a:pt x="724998" y="2399801"/>
                  </a:cubicBezTo>
                  <a:lnTo>
                    <a:pt x="87802" y="2399801"/>
                  </a:lnTo>
                  <a:cubicBezTo>
                    <a:pt x="39311" y="2399801"/>
                    <a:pt x="0" y="2360490"/>
                    <a:pt x="0" y="2311998"/>
                  </a:cubicBezTo>
                  <a:lnTo>
                    <a:pt x="0" y="87802"/>
                  </a:lnTo>
                  <a:cubicBezTo>
                    <a:pt x="0" y="39311"/>
                    <a:pt x="39311" y="0"/>
                    <a:pt x="878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31" name="TextBox 31"/>
            <p:cNvSpPr txBox="1"/>
            <p:nvPr/>
          </p:nvSpPr>
          <p:spPr>
            <a:xfrm>
              <a:off x="0" y="-66675"/>
              <a:ext cx="812800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5531732" y="7810745"/>
            <a:ext cx="3086100" cy="9111743"/>
            <a:chOff x="0" y="0"/>
            <a:chExt cx="812800" cy="2399801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2399801"/>
            </a:xfrm>
            <a:custGeom>
              <a:avLst/>
              <a:gdLst/>
              <a:ahLst/>
              <a:cxnLst/>
              <a:rect l="l" t="t" r="r" b="b"/>
              <a:pathLst>
                <a:path w="812800" h="2399801">
                  <a:moveTo>
                    <a:pt x="87802" y="0"/>
                  </a:moveTo>
                  <a:lnTo>
                    <a:pt x="724998" y="0"/>
                  </a:lnTo>
                  <a:cubicBezTo>
                    <a:pt x="773490" y="0"/>
                    <a:pt x="812800" y="39311"/>
                    <a:pt x="812800" y="87802"/>
                  </a:cubicBezTo>
                  <a:lnTo>
                    <a:pt x="812800" y="2311998"/>
                  </a:lnTo>
                  <a:cubicBezTo>
                    <a:pt x="812800" y="2360490"/>
                    <a:pt x="773490" y="2399801"/>
                    <a:pt x="724998" y="2399801"/>
                  </a:cubicBezTo>
                  <a:lnTo>
                    <a:pt x="87802" y="2399801"/>
                  </a:lnTo>
                  <a:cubicBezTo>
                    <a:pt x="39311" y="2399801"/>
                    <a:pt x="0" y="2360490"/>
                    <a:pt x="0" y="2311998"/>
                  </a:cubicBezTo>
                  <a:lnTo>
                    <a:pt x="0" y="87802"/>
                  </a:lnTo>
                  <a:cubicBezTo>
                    <a:pt x="0" y="39311"/>
                    <a:pt x="39311" y="0"/>
                    <a:pt x="8780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42875">
              <a:solidFill>
                <a:srgbClr val="846EAC"/>
              </a:solidFill>
            </a:ln>
          </p:spPr>
        </p:sp>
        <p:sp>
          <p:nvSpPr>
            <p:cNvPr id="34" name="TextBox 34"/>
            <p:cNvSpPr txBox="1"/>
            <p:nvPr/>
          </p:nvSpPr>
          <p:spPr>
            <a:xfrm>
              <a:off x="0" y="-66675"/>
              <a:ext cx="812800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4706929" y="7999698"/>
            <a:ext cx="3086100" cy="9111743"/>
            <a:chOff x="0" y="0"/>
            <a:chExt cx="812800" cy="2399801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2399801"/>
            </a:xfrm>
            <a:custGeom>
              <a:avLst/>
              <a:gdLst/>
              <a:ahLst/>
              <a:cxnLst/>
              <a:rect l="l" t="t" r="r" b="b"/>
              <a:pathLst>
                <a:path w="812800" h="2399801">
                  <a:moveTo>
                    <a:pt x="87802" y="0"/>
                  </a:moveTo>
                  <a:lnTo>
                    <a:pt x="724998" y="0"/>
                  </a:lnTo>
                  <a:cubicBezTo>
                    <a:pt x="773490" y="0"/>
                    <a:pt x="812800" y="39311"/>
                    <a:pt x="812800" y="87802"/>
                  </a:cubicBezTo>
                  <a:lnTo>
                    <a:pt x="812800" y="2311998"/>
                  </a:lnTo>
                  <a:cubicBezTo>
                    <a:pt x="812800" y="2360490"/>
                    <a:pt x="773490" y="2399801"/>
                    <a:pt x="724998" y="2399801"/>
                  </a:cubicBezTo>
                  <a:lnTo>
                    <a:pt x="87802" y="2399801"/>
                  </a:lnTo>
                  <a:cubicBezTo>
                    <a:pt x="39311" y="2399801"/>
                    <a:pt x="0" y="2360490"/>
                    <a:pt x="0" y="2311998"/>
                  </a:cubicBezTo>
                  <a:lnTo>
                    <a:pt x="0" y="87802"/>
                  </a:lnTo>
                  <a:cubicBezTo>
                    <a:pt x="0" y="39311"/>
                    <a:pt x="39311" y="0"/>
                    <a:pt x="878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37" name="TextBox 37"/>
            <p:cNvSpPr txBox="1"/>
            <p:nvPr/>
          </p:nvSpPr>
          <p:spPr>
            <a:xfrm>
              <a:off x="0" y="-66675"/>
              <a:ext cx="812800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5052100" y="3186514"/>
            <a:ext cx="2769504" cy="1665606"/>
            <a:chOff x="0" y="0"/>
            <a:chExt cx="729417" cy="438678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729417" cy="438678"/>
            </a:xfrm>
            <a:custGeom>
              <a:avLst/>
              <a:gdLst/>
              <a:ahLst/>
              <a:cxnLst/>
              <a:rect l="l" t="t" r="r" b="b"/>
              <a:pathLst>
                <a:path w="729417" h="438678">
                  <a:moveTo>
                    <a:pt x="97840" y="0"/>
                  </a:moveTo>
                  <a:lnTo>
                    <a:pt x="631577" y="0"/>
                  </a:lnTo>
                  <a:cubicBezTo>
                    <a:pt x="657526" y="0"/>
                    <a:pt x="682412" y="10308"/>
                    <a:pt x="700760" y="28657"/>
                  </a:cubicBezTo>
                  <a:cubicBezTo>
                    <a:pt x="719109" y="47005"/>
                    <a:pt x="729417" y="71891"/>
                    <a:pt x="729417" y="97840"/>
                  </a:cubicBezTo>
                  <a:lnTo>
                    <a:pt x="729417" y="340839"/>
                  </a:lnTo>
                  <a:cubicBezTo>
                    <a:pt x="729417" y="366787"/>
                    <a:pt x="719109" y="391673"/>
                    <a:pt x="700760" y="410022"/>
                  </a:cubicBezTo>
                  <a:cubicBezTo>
                    <a:pt x="682412" y="428370"/>
                    <a:pt x="657526" y="438678"/>
                    <a:pt x="631577" y="438678"/>
                  </a:cubicBezTo>
                  <a:lnTo>
                    <a:pt x="97840" y="438678"/>
                  </a:lnTo>
                  <a:cubicBezTo>
                    <a:pt x="71891" y="438678"/>
                    <a:pt x="47005" y="428370"/>
                    <a:pt x="28657" y="410022"/>
                  </a:cubicBezTo>
                  <a:cubicBezTo>
                    <a:pt x="10308" y="391673"/>
                    <a:pt x="0" y="366787"/>
                    <a:pt x="0" y="340839"/>
                  </a:cubicBezTo>
                  <a:lnTo>
                    <a:pt x="0" y="97840"/>
                  </a:lnTo>
                  <a:cubicBezTo>
                    <a:pt x="0" y="71891"/>
                    <a:pt x="10308" y="47005"/>
                    <a:pt x="28657" y="28657"/>
                  </a:cubicBezTo>
                  <a:cubicBezTo>
                    <a:pt x="47005" y="10308"/>
                    <a:pt x="71891" y="0"/>
                    <a:pt x="97840" y="0"/>
                  </a:cubicBezTo>
                  <a:close/>
                </a:path>
              </a:pathLst>
            </a:custGeom>
            <a:solidFill>
              <a:srgbClr val="FAFAFA"/>
            </a:solidFill>
            <a:ln w="95250">
              <a:solidFill>
                <a:srgbClr val="2D4193"/>
              </a:solidFill>
            </a:ln>
          </p:spPr>
        </p:sp>
        <p:sp>
          <p:nvSpPr>
            <p:cNvPr id="40" name="TextBox 40"/>
            <p:cNvSpPr txBox="1"/>
            <p:nvPr/>
          </p:nvSpPr>
          <p:spPr>
            <a:xfrm>
              <a:off x="0" y="-66675"/>
              <a:ext cx="812800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10481014" y="2537092"/>
            <a:ext cx="2769504" cy="1665606"/>
            <a:chOff x="0" y="0"/>
            <a:chExt cx="729417" cy="438678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729417" cy="438678"/>
            </a:xfrm>
            <a:custGeom>
              <a:avLst/>
              <a:gdLst/>
              <a:ahLst/>
              <a:cxnLst/>
              <a:rect l="l" t="t" r="r" b="b"/>
              <a:pathLst>
                <a:path w="729417" h="438678">
                  <a:moveTo>
                    <a:pt x="97840" y="0"/>
                  </a:moveTo>
                  <a:lnTo>
                    <a:pt x="631577" y="0"/>
                  </a:lnTo>
                  <a:cubicBezTo>
                    <a:pt x="657526" y="0"/>
                    <a:pt x="682412" y="10308"/>
                    <a:pt x="700760" y="28657"/>
                  </a:cubicBezTo>
                  <a:cubicBezTo>
                    <a:pt x="719109" y="47005"/>
                    <a:pt x="729417" y="71891"/>
                    <a:pt x="729417" y="97840"/>
                  </a:cubicBezTo>
                  <a:lnTo>
                    <a:pt x="729417" y="340839"/>
                  </a:lnTo>
                  <a:cubicBezTo>
                    <a:pt x="729417" y="366787"/>
                    <a:pt x="719109" y="391673"/>
                    <a:pt x="700760" y="410022"/>
                  </a:cubicBezTo>
                  <a:cubicBezTo>
                    <a:pt x="682412" y="428370"/>
                    <a:pt x="657526" y="438678"/>
                    <a:pt x="631577" y="438678"/>
                  </a:cubicBezTo>
                  <a:lnTo>
                    <a:pt x="97840" y="438678"/>
                  </a:lnTo>
                  <a:cubicBezTo>
                    <a:pt x="71891" y="438678"/>
                    <a:pt x="47005" y="428370"/>
                    <a:pt x="28657" y="410022"/>
                  </a:cubicBezTo>
                  <a:cubicBezTo>
                    <a:pt x="10308" y="391673"/>
                    <a:pt x="0" y="366787"/>
                    <a:pt x="0" y="340839"/>
                  </a:cubicBezTo>
                  <a:lnTo>
                    <a:pt x="0" y="97840"/>
                  </a:lnTo>
                  <a:cubicBezTo>
                    <a:pt x="0" y="71891"/>
                    <a:pt x="10308" y="47005"/>
                    <a:pt x="28657" y="28657"/>
                  </a:cubicBezTo>
                  <a:cubicBezTo>
                    <a:pt x="47005" y="10308"/>
                    <a:pt x="71891" y="0"/>
                    <a:pt x="97840" y="0"/>
                  </a:cubicBezTo>
                  <a:close/>
                </a:path>
              </a:pathLst>
            </a:custGeom>
            <a:solidFill>
              <a:srgbClr val="FAFAFA"/>
            </a:solidFill>
            <a:ln w="95250">
              <a:solidFill>
                <a:srgbClr val="67E6C7"/>
              </a:solidFill>
            </a:ln>
          </p:spPr>
        </p:sp>
        <p:sp>
          <p:nvSpPr>
            <p:cNvPr id="43" name="TextBox 43"/>
            <p:cNvSpPr txBox="1"/>
            <p:nvPr/>
          </p:nvSpPr>
          <p:spPr>
            <a:xfrm>
              <a:off x="0" y="-66675"/>
              <a:ext cx="812800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10715406" y="4602751"/>
            <a:ext cx="2769504" cy="1665606"/>
            <a:chOff x="0" y="0"/>
            <a:chExt cx="729417" cy="438678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729417" cy="438678"/>
            </a:xfrm>
            <a:custGeom>
              <a:avLst/>
              <a:gdLst/>
              <a:ahLst/>
              <a:cxnLst/>
              <a:rect l="l" t="t" r="r" b="b"/>
              <a:pathLst>
                <a:path w="729417" h="438678">
                  <a:moveTo>
                    <a:pt x="97840" y="0"/>
                  </a:moveTo>
                  <a:lnTo>
                    <a:pt x="631577" y="0"/>
                  </a:lnTo>
                  <a:cubicBezTo>
                    <a:pt x="657526" y="0"/>
                    <a:pt x="682412" y="10308"/>
                    <a:pt x="700760" y="28657"/>
                  </a:cubicBezTo>
                  <a:cubicBezTo>
                    <a:pt x="719109" y="47005"/>
                    <a:pt x="729417" y="71891"/>
                    <a:pt x="729417" y="97840"/>
                  </a:cubicBezTo>
                  <a:lnTo>
                    <a:pt x="729417" y="340839"/>
                  </a:lnTo>
                  <a:cubicBezTo>
                    <a:pt x="729417" y="366787"/>
                    <a:pt x="719109" y="391673"/>
                    <a:pt x="700760" y="410022"/>
                  </a:cubicBezTo>
                  <a:cubicBezTo>
                    <a:pt x="682412" y="428370"/>
                    <a:pt x="657526" y="438678"/>
                    <a:pt x="631577" y="438678"/>
                  </a:cubicBezTo>
                  <a:lnTo>
                    <a:pt x="97840" y="438678"/>
                  </a:lnTo>
                  <a:cubicBezTo>
                    <a:pt x="71891" y="438678"/>
                    <a:pt x="47005" y="428370"/>
                    <a:pt x="28657" y="410022"/>
                  </a:cubicBezTo>
                  <a:cubicBezTo>
                    <a:pt x="10308" y="391673"/>
                    <a:pt x="0" y="366787"/>
                    <a:pt x="0" y="340839"/>
                  </a:cubicBezTo>
                  <a:lnTo>
                    <a:pt x="0" y="97840"/>
                  </a:lnTo>
                  <a:cubicBezTo>
                    <a:pt x="0" y="71891"/>
                    <a:pt x="10308" y="47005"/>
                    <a:pt x="28657" y="28657"/>
                  </a:cubicBezTo>
                  <a:cubicBezTo>
                    <a:pt x="47005" y="10308"/>
                    <a:pt x="71891" y="0"/>
                    <a:pt x="97840" y="0"/>
                  </a:cubicBezTo>
                  <a:close/>
                </a:path>
              </a:pathLst>
            </a:custGeom>
            <a:solidFill>
              <a:srgbClr val="FAFAFA"/>
            </a:solidFill>
            <a:ln w="95250">
              <a:solidFill>
                <a:srgbClr val="98277C"/>
              </a:solidFill>
            </a:ln>
          </p:spPr>
        </p:sp>
        <p:sp>
          <p:nvSpPr>
            <p:cNvPr id="46" name="TextBox 46"/>
            <p:cNvSpPr txBox="1"/>
            <p:nvPr/>
          </p:nvSpPr>
          <p:spPr>
            <a:xfrm>
              <a:off x="0" y="-66675"/>
              <a:ext cx="812800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10953216" y="6939842"/>
            <a:ext cx="2769504" cy="1665606"/>
            <a:chOff x="0" y="0"/>
            <a:chExt cx="729417" cy="438678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729417" cy="438678"/>
            </a:xfrm>
            <a:custGeom>
              <a:avLst/>
              <a:gdLst/>
              <a:ahLst/>
              <a:cxnLst/>
              <a:rect l="l" t="t" r="r" b="b"/>
              <a:pathLst>
                <a:path w="729417" h="438678">
                  <a:moveTo>
                    <a:pt x="97840" y="0"/>
                  </a:moveTo>
                  <a:lnTo>
                    <a:pt x="631577" y="0"/>
                  </a:lnTo>
                  <a:cubicBezTo>
                    <a:pt x="657526" y="0"/>
                    <a:pt x="682412" y="10308"/>
                    <a:pt x="700760" y="28657"/>
                  </a:cubicBezTo>
                  <a:cubicBezTo>
                    <a:pt x="719109" y="47005"/>
                    <a:pt x="729417" y="71891"/>
                    <a:pt x="729417" y="97840"/>
                  </a:cubicBezTo>
                  <a:lnTo>
                    <a:pt x="729417" y="340839"/>
                  </a:lnTo>
                  <a:cubicBezTo>
                    <a:pt x="729417" y="366787"/>
                    <a:pt x="719109" y="391673"/>
                    <a:pt x="700760" y="410022"/>
                  </a:cubicBezTo>
                  <a:cubicBezTo>
                    <a:pt x="682412" y="428370"/>
                    <a:pt x="657526" y="438678"/>
                    <a:pt x="631577" y="438678"/>
                  </a:cubicBezTo>
                  <a:lnTo>
                    <a:pt x="97840" y="438678"/>
                  </a:lnTo>
                  <a:cubicBezTo>
                    <a:pt x="71891" y="438678"/>
                    <a:pt x="47005" y="428370"/>
                    <a:pt x="28657" y="410022"/>
                  </a:cubicBezTo>
                  <a:cubicBezTo>
                    <a:pt x="10308" y="391673"/>
                    <a:pt x="0" y="366787"/>
                    <a:pt x="0" y="340839"/>
                  </a:cubicBezTo>
                  <a:lnTo>
                    <a:pt x="0" y="97840"/>
                  </a:lnTo>
                  <a:cubicBezTo>
                    <a:pt x="0" y="71891"/>
                    <a:pt x="10308" y="47005"/>
                    <a:pt x="28657" y="28657"/>
                  </a:cubicBezTo>
                  <a:cubicBezTo>
                    <a:pt x="47005" y="10308"/>
                    <a:pt x="71891" y="0"/>
                    <a:pt x="97840" y="0"/>
                  </a:cubicBezTo>
                  <a:close/>
                </a:path>
              </a:pathLst>
            </a:custGeom>
            <a:solidFill>
              <a:srgbClr val="FAFAFA"/>
            </a:solidFill>
            <a:ln w="95250">
              <a:solidFill>
                <a:srgbClr val="E60F68"/>
              </a:solidFill>
            </a:ln>
          </p:spPr>
        </p:sp>
        <p:sp>
          <p:nvSpPr>
            <p:cNvPr id="49" name="TextBox 49"/>
            <p:cNvSpPr txBox="1"/>
            <p:nvPr/>
          </p:nvSpPr>
          <p:spPr>
            <a:xfrm>
              <a:off x="0" y="-66675"/>
              <a:ext cx="812800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50" name="Group 50"/>
          <p:cNvGrpSpPr/>
          <p:nvPr/>
        </p:nvGrpSpPr>
        <p:grpSpPr>
          <a:xfrm>
            <a:off x="4805964" y="5208962"/>
            <a:ext cx="2769504" cy="1665606"/>
            <a:chOff x="0" y="0"/>
            <a:chExt cx="729417" cy="438678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729417" cy="438678"/>
            </a:xfrm>
            <a:custGeom>
              <a:avLst/>
              <a:gdLst/>
              <a:ahLst/>
              <a:cxnLst/>
              <a:rect l="l" t="t" r="r" b="b"/>
              <a:pathLst>
                <a:path w="729417" h="438678">
                  <a:moveTo>
                    <a:pt x="97840" y="0"/>
                  </a:moveTo>
                  <a:lnTo>
                    <a:pt x="631577" y="0"/>
                  </a:lnTo>
                  <a:cubicBezTo>
                    <a:pt x="657526" y="0"/>
                    <a:pt x="682412" y="10308"/>
                    <a:pt x="700760" y="28657"/>
                  </a:cubicBezTo>
                  <a:cubicBezTo>
                    <a:pt x="719109" y="47005"/>
                    <a:pt x="729417" y="71891"/>
                    <a:pt x="729417" y="97840"/>
                  </a:cubicBezTo>
                  <a:lnTo>
                    <a:pt x="729417" y="340839"/>
                  </a:lnTo>
                  <a:cubicBezTo>
                    <a:pt x="729417" y="366787"/>
                    <a:pt x="719109" y="391673"/>
                    <a:pt x="700760" y="410022"/>
                  </a:cubicBezTo>
                  <a:cubicBezTo>
                    <a:pt x="682412" y="428370"/>
                    <a:pt x="657526" y="438678"/>
                    <a:pt x="631577" y="438678"/>
                  </a:cubicBezTo>
                  <a:lnTo>
                    <a:pt x="97840" y="438678"/>
                  </a:lnTo>
                  <a:cubicBezTo>
                    <a:pt x="71891" y="438678"/>
                    <a:pt x="47005" y="428370"/>
                    <a:pt x="28657" y="410022"/>
                  </a:cubicBezTo>
                  <a:cubicBezTo>
                    <a:pt x="10308" y="391673"/>
                    <a:pt x="0" y="366787"/>
                    <a:pt x="0" y="340839"/>
                  </a:cubicBezTo>
                  <a:lnTo>
                    <a:pt x="0" y="97840"/>
                  </a:lnTo>
                  <a:cubicBezTo>
                    <a:pt x="0" y="71891"/>
                    <a:pt x="10308" y="47005"/>
                    <a:pt x="28657" y="28657"/>
                  </a:cubicBezTo>
                  <a:cubicBezTo>
                    <a:pt x="47005" y="10308"/>
                    <a:pt x="71891" y="0"/>
                    <a:pt x="97840" y="0"/>
                  </a:cubicBezTo>
                  <a:close/>
                </a:path>
              </a:pathLst>
            </a:custGeom>
            <a:solidFill>
              <a:srgbClr val="FAFAFA"/>
            </a:solidFill>
            <a:ln w="95250">
              <a:solidFill>
                <a:srgbClr val="F19D20"/>
              </a:solidFill>
            </a:ln>
          </p:spPr>
        </p:sp>
        <p:sp>
          <p:nvSpPr>
            <p:cNvPr id="52" name="TextBox 52"/>
            <p:cNvSpPr txBox="1"/>
            <p:nvPr/>
          </p:nvSpPr>
          <p:spPr>
            <a:xfrm>
              <a:off x="0" y="-66675"/>
              <a:ext cx="812800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53" name="Group 53"/>
          <p:cNvGrpSpPr/>
          <p:nvPr/>
        </p:nvGrpSpPr>
        <p:grpSpPr>
          <a:xfrm>
            <a:off x="4565280" y="7200323"/>
            <a:ext cx="2769504" cy="1665606"/>
            <a:chOff x="0" y="0"/>
            <a:chExt cx="729417" cy="438678"/>
          </a:xfrm>
        </p:grpSpPr>
        <p:sp>
          <p:nvSpPr>
            <p:cNvPr id="54" name="Freeform 54"/>
            <p:cNvSpPr/>
            <p:nvPr/>
          </p:nvSpPr>
          <p:spPr>
            <a:xfrm>
              <a:off x="0" y="0"/>
              <a:ext cx="729417" cy="438678"/>
            </a:xfrm>
            <a:custGeom>
              <a:avLst/>
              <a:gdLst/>
              <a:ahLst/>
              <a:cxnLst/>
              <a:rect l="l" t="t" r="r" b="b"/>
              <a:pathLst>
                <a:path w="729417" h="438678">
                  <a:moveTo>
                    <a:pt x="97840" y="0"/>
                  </a:moveTo>
                  <a:lnTo>
                    <a:pt x="631577" y="0"/>
                  </a:lnTo>
                  <a:cubicBezTo>
                    <a:pt x="657526" y="0"/>
                    <a:pt x="682412" y="10308"/>
                    <a:pt x="700760" y="28657"/>
                  </a:cubicBezTo>
                  <a:cubicBezTo>
                    <a:pt x="719109" y="47005"/>
                    <a:pt x="729417" y="71891"/>
                    <a:pt x="729417" y="97840"/>
                  </a:cubicBezTo>
                  <a:lnTo>
                    <a:pt x="729417" y="340839"/>
                  </a:lnTo>
                  <a:cubicBezTo>
                    <a:pt x="729417" y="366787"/>
                    <a:pt x="719109" y="391673"/>
                    <a:pt x="700760" y="410022"/>
                  </a:cubicBezTo>
                  <a:cubicBezTo>
                    <a:pt x="682412" y="428370"/>
                    <a:pt x="657526" y="438678"/>
                    <a:pt x="631577" y="438678"/>
                  </a:cubicBezTo>
                  <a:lnTo>
                    <a:pt x="97840" y="438678"/>
                  </a:lnTo>
                  <a:cubicBezTo>
                    <a:pt x="71891" y="438678"/>
                    <a:pt x="47005" y="428370"/>
                    <a:pt x="28657" y="410022"/>
                  </a:cubicBezTo>
                  <a:cubicBezTo>
                    <a:pt x="10308" y="391673"/>
                    <a:pt x="0" y="366787"/>
                    <a:pt x="0" y="340839"/>
                  </a:cubicBezTo>
                  <a:lnTo>
                    <a:pt x="0" y="97840"/>
                  </a:lnTo>
                  <a:cubicBezTo>
                    <a:pt x="0" y="71891"/>
                    <a:pt x="10308" y="47005"/>
                    <a:pt x="28657" y="28657"/>
                  </a:cubicBezTo>
                  <a:cubicBezTo>
                    <a:pt x="47005" y="10308"/>
                    <a:pt x="71891" y="0"/>
                    <a:pt x="97840" y="0"/>
                  </a:cubicBezTo>
                  <a:close/>
                </a:path>
              </a:pathLst>
            </a:custGeom>
            <a:solidFill>
              <a:srgbClr val="FAFAFA"/>
            </a:solidFill>
            <a:ln w="95250">
              <a:solidFill>
                <a:srgbClr val="846EAC"/>
              </a:solidFill>
            </a:ln>
          </p:spPr>
        </p:sp>
        <p:sp>
          <p:nvSpPr>
            <p:cNvPr id="55" name="TextBox 55"/>
            <p:cNvSpPr txBox="1"/>
            <p:nvPr/>
          </p:nvSpPr>
          <p:spPr>
            <a:xfrm>
              <a:off x="0" y="-66675"/>
              <a:ext cx="812800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60"/>
                </a:lnSpc>
              </a:pPr>
              <a:endParaRPr/>
            </a:p>
          </p:txBody>
        </p:sp>
      </p:grpSp>
      <p:pic>
        <p:nvPicPr>
          <p:cNvPr id="56" name="Picture 5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5912624" y="3495088"/>
            <a:ext cx="1048457" cy="1048457"/>
          </a:xfrm>
          <a:prstGeom prst="rect">
            <a:avLst/>
          </a:prstGeom>
        </p:spPr>
      </p:pic>
      <p:pic>
        <p:nvPicPr>
          <p:cNvPr id="57" name="Picture 5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1497840" y="4927348"/>
            <a:ext cx="1204636" cy="1016412"/>
          </a:xfrm>
          <a:prstGeom prst="rect">
            <a:avLst/>
          </a:prstGeom>
        </p:spPr>
      </p:pic>
      <p:pic>
        <p:nvPicPr>
          <p:cNvPr id="58" name="Picture 5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5674941" y="5525991"/>
            <a:ext cx="1031550" cy="1031550"/>
          </a:xfrm>
          <a:prstGeom prst="rect">
            <a:avLst/>
          </a:prstGeom>
        </p:spPr>
      </p:pic>
      <p:pic>
        <p:nvPicPr>
          <p:cNvPr id="59" name="Picture 5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5308403" y="7490900"/>
            <a:ext cx="1283258" cy="1054605"/>
          </a:xfrm>
          <a:prstGeom prst="rect">
            <a:avLst/>
          </a:prstGeom>
        </p:spPr>
      </p:pic>
      <p:pic>
        <p:nvPicPr>
          <p:cNvPr id="60" name="Picture 6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11649261" y="7115243"/>
            <a:ext cx="1377415" cy="1314805"/>
          </a:xfrm>
          <a:prstGeom prst="rect">
            <a:avLst/>
          </a:prstGeom>
        </p:spPr>
      </p:pic>
      <p:pic>
        <p:nvPicPr>
          <p:cNvPr id="61" name="Picture 6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11272121" y="2743869"/>
            <a:ext cx="1187291" cy="1192132"/>
          </a:xfrm>
          <a:prstGeom prst="rect">
            <a:avLst/>
          </a:prstGeom>
        </p:spPr>
      </p:pic>
      <p:sp>
        <p:nvSpPr>
          <p:cNvPr id="62" name="TextBox 62"/>
          <p:cNvSpPr txBox="1"/>
          <p:nvPr/>
        </p:nvSpPr>
        <p:spPr>
          <a:xfrm>
            <a:off x="1972519" y="371954"/>
            <a:ext cx="14178512" cy="9040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7840"/>
              </a:lnSpc>
            </a:pPr>
            <a:r>
              <a:rPr lang="cy" sz="4800" dirty="0">
                <a:solidFill>
                  <a:srgbClr val="2D4193"/>
                </a:solidFill>
                <a:latin typeface="Roboto Bold"/>
              </a:rPr>
              <a:t>Ein Dull Gweithredu - Sut y byddwn yn cyflawni hyn</a:t>
            </a:r>
          </a:p>
        </p:txBody>
      </p:sp>
      <p:sp>
        <p:nvSpPr>
          <p:cNvPr id="63" name="TextBox 63"/>
          <p:cNvSpPr txBox="1"/>
          <p:nvPr/>
        </p:nvSpPr>
        <p:spPr>
          <a:xfrm>
            <a:off x="1503650" y="3176989"/>
            <a:ext cx="3357950" cy="8274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 rtl="0">
              <a:lnSpc>
                <a:spcPts val="3219"/>
              </a:lnSpc>
            </a:pPr>
            <a:r>
              <a:rPr lang="cy" sz="2799">
                <a:solidFill>
                  <a:srgbClr val="2D4193"/>
                </a:solidFill>
                <a:latin typeface="Roboto Bold"/>
              </a:rPr>
              <a:t>'Dim byd amdanom ni hebddon ni'</a:t>
            </a:r>
          </a:p>
        </p:txBody>
      </p:sp>
      <p:sp>
        <p:nvSpPr>
          <p:cNvPr id="64" name="TextBox 64"/>
          <p:cNvSpPr txBox="1"/>
          <p:nvPr/>
        </p:nvSpPr>
        <p:spPr>
          <a:xfrm>
            <a:off x="475100" y="4052841"/>
            <a:ext cx="4386500" cy="880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 rtl="0">
              <a:lnSpc>
                <a:spcPts val="2379"/>
              </a:lnSpc>
            </a:pPr>
            <a:r>
              <a:rPr lang="cy" sz="1699">
                <a:solidFill>
                  <a:srgbClr val="2D4193"/>
                </a:solidFill>
                <a:latin typeface="Roboto"/>
              </a:rPr>
              <a:t> Grymuso staff a chleifion i fod yn rhan o’n taith a helpu i lunio’r sefydliad y maen nhw ei eisiau</a:t>
            </a:r>
          </a:p>
        </p:txBody>
      </p:sp>
      <p:sp>
        <p:nvSpPr>
          <p:cNvPr id="65" name="TextBox 65"/>
          <p:cNvSpPr txBox="1"/>
          <p:nvPr/>
        </p:nvSpPr>
        <p:spPr>
          <a:xfrm>
            <a:off x="13441018" y="2527567"/>
            <a:ext cx="3818282" cy="427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rtl="0">
              <a:lnSpc>
                <a:spcPts val="3219"/>
              </a:lnSpc>
            </a:pPr>
            <a:r>
              <a:rPr lang="cy" sz="2799">
                <a:solidFill>
                  <a:srgbClr val="2D4193"/>
                </a:solidFill>
                <a:latin typeface="Roboto Bold"/>
              </a:rPr>
              <a:t>Mesurau Llwyddiant</a:t>
            </a:r>
          </a:p>
        </p:txBody>
      </p:sp>
      <p:sp>
        <p:nvSpPr>
          <p:cNvPr id="66" name="TextBox 66"/>
          <p:cNvSpPr txBox="1"/>
          <p:nvPr/>
        </p:nvSpPr>
        <p:spPr>
          <a:xfrm>
            <a:off x="13441018" y="2916822"/>
            <a:ext cx="3352197" cy="14712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rtl="0">
              <a:lnSpc>
                <a:spcPts val="2380"/>
              </a:lnSpc>
            </a:pPr>
            <a:r>
              <a:rPr lang="cy" sz="1700">
                <a:solidFill>
                  <a:srgbClr val="2D4193"/>
                </a:solidFill>
                <a:latin typeface="Roboto"/>
              </a:rPr>
              <a:t>Mesur ein llwyddiant drwy amrywiaeth o ddulliau gan gynnwys cymryd rhan mewn asesiadau perfformiad allanol a meincnodau</a:t>
            </a:r>
          </a:p>
        </p:txBody>
      </p:sp>
      <p:sp>
        <p:nvSpPr>
          <p:cNvPr id="67" name="TextBox 67"/>
          <p:cNvSpPr txBox="1"/>
          <p:nvPr/>
        </p:nvSpPr>
        <p:spPr>
          <a:xfrm>
            <a:off x="1259894" y="5193845"/>
            <a:ext cx="3357950" cy="8274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 rtl="0">
              <a:lnSpc>
                <a:spcPts val="3219"/>
              </a:lnSpc>
            </a:pPr>
            <a:r>
              <a:rPr lang="cy" sz="2799">
                <a:solidFill>
                  <a:srgbClr val="2D4193"/>
                </a:solidFill>
                <a:latin typeface="Roboto Bold"/>
              </a:rPr>
              <a:t>Dull seiliedig ar dystiolaeth</a:t>
            </a:r>
          </a:p>
        </p:txBody>
      </p:sp>
      <p:sp>
        <p:nvSpPr>
          <p:cNvPr id="68" name="TextBox 68"/>
          <p:cNvSpPr txBox="1"/>
          <p:nvPr/>
        </p:nvSpPr>
        <p:spPr>
          <a:xfrm>
            <a:off x="2054744" y="6078400"/>
            <a:ext cx="2563100" cy="5854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 rtl="0">
              <a:lnSpc>
                <a:spcPts val="2380"/>
              </a:lnSpc>
            </a:pPr>
            <a:r>
              <a:rPr lang="cy" sz="1700">
                <a:solidFill>
                  <a:srgbClr val="2D4193"/>
                </a:solidFill>
                <a:latin typeface="Roboto"/>
              </a:rPr>
              <a:t>Defnyddio ystod eang o ddata </a:t>
            </a:r>
          </a:p>
        </p:txBody>
      </p:sp>
      <p:sp>
        <p:nvSpPr>
          <p:cNvPr id="69" name="TextBox 69"/>
          <p:cNvSpPr txBox="1"/>
          <p:nvPr/>
        </p:nvSpPr>
        <p:spPr>
          <a:xfrm>
            <a:off x="13689556" y="4593226"/>
            <a:ext cx="3249305" cy="8274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rtl="0">
              <a:lnSpc>
                <a:spcPts val="3219"/>
              </a:lnSpc>
            </a:pPr>
            <a:r>
              <a:rPr lang="cy" sz="2799">
                <a:solidFill>
                  <a:srgbClr val="2D4193"/>
                </a:solidFill>
                <a:latin typeface="Roboto Bold"/>
              </a:rPr>
              <a:t>Gweithio mewn partneriaeth</a:t>
            </a:r>
          </a:p>
        </p:txBody>
      </p:sp>
      <p:sp>
        <p:nvSpPr>
          <p:cNvPr id="70" name="TextBox 70"/>
          <p:cNvSpPr txBox="1"/>
          <p:nvPr/>
        </p:nvSpPr>
        <p:spPr>
          <a:xfrm>
            <a:off x="13675410" y="5477781"/>
            <a:ext cx="3263451" cy="14712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rtl="0">
              <a:lnSpc>
                <a:spcPts val="2380"/>
              </a:lnSpc>
            </a:pPr>
            <a:r>
              <a:rPr lang="cy" sz="1700">
                <a:solidFill>
                  <a:srgbClr val="2D4193"/>
                </a:solidFill>
                <a:latin typeface="Roboto"/>
              </a:rPr>
              <a:t>Cydweithio ar draws GIG Cymru, gan alinio ein hymagwedd at Gydraddoldeb, Amrywiaeth a Chynhwysiant ag agendâu eraill i gael yr effaith fwyaf</a:t>
            </a:r>
          </a:p>
        </p:txBody>
      </p:sp>
      <p:sp>
        <p:nvSpPr>
          <p:cNvPr id="71" name="TextBox 71"/>
          <p:cNvSpPr txBox="1"/>
          <p:nvPr/>
        </p:nvSpPr>
        <p:spPr>
          <a:xfrm>
            <a:off x="1028700" y="7190798"/>
            <a:ext cx="3348425" cy="8274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 rtl="0">
              <a:lnSpc>
                <a:spcPts val="3219"/>
              </a:lnSpc>
            </a:pPr>
            <a:r>
              <a:rPr lang="cy" sz="2799">
                <a:solidFill>
                  <a:srgbClr val="2D4193"/>
                </a:solidFill>
                <a:latin typeface="Roboto Bold"/>
              </a:rPr>
              <a:t>Tryloywder ac Atebolrwydd</a:t>
            </a:r>
          </a:p>
        </p:txBody>
      </p:sp>
      <p:sp>
        <p:nvSpPr>
          <p:cNvPr id="72" name="TextBox 72"/>
          <p:cNvSpPr txBox="1"/>
          <p:nvPr/>
        </p:nvSpPr>
        <p:spPr>
          <a:xfrm>
            <a:off x="1855585" y="8075353"/>
            <a:ext cx="2521539" cy="1176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 rtl="0">
              <a:lnSpc>
                <a:spcPts val="2380"/>
              </a:lnSpc>
            </a:pPr>
            <a:r>
              <a:rPr lang="cy" sz="1700">
                <a:solidFill>
                  <a:srgbClr val="2D4193"/>
                </a:solidFill>
                <a:latin typeface="Roboto"/>
              </a:rPr>
              <a:t> Bod yn dryloyw am ein cynnydd, gan rannu ein data a pherfformiad gyda'n pobl ac yn allanol </a:t>
            </a:r>
          </a:p>
        </p:txBody>
      </p:sp>
      <p:sp>
        <p:nvSpPr>
          <p:cNvPr id="73" name="TextBox 73"/>
          <p:cNvSpPr txBox="1"/>
          <p:nvPr/>
        </p:nvSpPr>
        <p:spPr>
          <a:xfrm>
            <a:off x="13913220" y="7345290"/>
            <a:ext cx="3346080" cy="427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rtl="0">
              <a:lnSpc>
                <a:spcPts val="3219"/>
              </a:lnSpc>
            </a:pPr>
            <a:r>
              <a:rPr lang="cy" sz="2799">
                <a:solidFill>
                  <a:srgbClr val="2D4193"/>
                </a:solidFill>
                <a:latin typeface="Roboto Bold"/>
              </a:rPr>
              <a:t>Arweinyddiaeth</a:t>
            </a:r>
          </a:p>
        </p:txBody>
      </p:sp>
      <p:sp>
        <p:nvSpPr>
          <p:cNvPr id="74" name="TextBox 74"/>
          <p:cNvSpPr txBox="1"/>
          <p:nvPr/>
        </p:nvSpPr>
        <p:spPr>
          <a:xfrm>
            <a:off x="13913220" y="7880138"/>
            <a:ext cx="3346080" cy="5854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rtl="0">
              <a:lnSpc>
                <a:spcPts val="2380"/>
              </a:lnSpc>
            </a:pPr>
            <a:r>
              <a:rPr lang="cy" sz="1700">
                <a:solidFill>
                  <a:srgbClr val="2D4193"/>
                </a:solidFill>
                <a:latin typeface="Roboto"/>
              </a:rPr>
              <a:t>Dwyn ein harweinwyr i gyfrif am eu rôl wrth gyflawni’r strategaeth hon</a:t>
            </a:r>
          </a:p>
        </p:txBody>
      </p:sp>
      <p:sp>
        <p:nvSpPr>
          <p:cNvPr id="75" name="TextBox 75"/>
          <p:cNvSpPr txBox="1"/>
          <p:nvPr/>
        </p:nvSpPr>
        <p:spPr>
          <a:xfrm>
            <a:off x="2342553" y="1688734"/>
            <a:ext cx="14178512" cy="4483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3640"/>
              </a:lnSpc>
            </a:pPr>
            <a:r>
              <a:rPr lang="cy" sz="2600" dirty="0">
                <a:solidFill>
                  <a:srgbClr val="2D4193"/>
                </a:solidFill>
                <a:latin typeface="Roboto"/>
              </a:rPr>
              <a:t>Byddwn yn gweithio tuag at yr amcanion hyn gan ddefnyddio'r egwyddorion canlynol. Byddwn yn …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419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852851"/>
            <a:ext cx="5443359" cy="8581297"/>
            <a:chOff x="0" y="0"/>
            <a:chExt cx="1433642" cy="226009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433642" cy="2260095"/>
            </a:xfrm>
            <a:custGeom>
              <a:avLst/>
              <a:gdLst/>
              <a:ahLst/>
              <a:cxnLst/>
              <a:rect l="l" t="t" r="r" b="b"/>
              <a:pathLst>
                <a:path w="1433642" h="2260095">
                  <a:moveTo>
                    <a:pt x="72536" y="0"/>
                  </a:moveTo>
                  <a:lnTo>
                    <a:pt x="1361106" y="0"/>
                  </a:lnTo>
                  <a:cubicBezTo>
                    <a:pt x="1401167" y="0"/>
                    <a:pt x="1433642" y="32475"/>
                    <a:pt x="1433642" y="72536"/>
                  </a:cubicBezTo>
                  <a:lnTo>
                    <a:pt x="1433642" y="2187559"/>
                  </a:lnTo>
                  <a:cubicBezTo>
                    <a:pt x="1433642" y="2206797"/>
                    <a:pt x="1426000" y="2225247"/>
                    <a:pt x="1412397" y="2238850"/>
                  </a:cubicBezTo>
                  <a:cubicBezTo>
                    <a:pt x="1398794" y="2252453"/>
                    <a:pt x="1380344" y="2260095"/>
                    <a:pt x="1361106" y="2260095"/>
                  </a:cubicBezTo>
                  <a:lnTo>
                    <a:pt x="72536" y="2260095"/>
                  </a:lnTo>
                  <a:cubicBezTo>
                    <a:pt x="32475" y="2260095"/>
                    <a:pt x="0" y="2227619"/>
                    <a:pt x="0" y="2187559"/>
                  </a:cubicBezTo>
                  <a:lnTo>
                    <a:pt x="0" y="72536"/>
                  </a:lnTo>
                  <a:cubicBezTo>
                    <a:pt x="0" y="32475"/>
                    <a:pt x="32475" y="0"/>
                    <a:pt x="72536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848633" y="523265"/>
            <a:ext cx="5359531" cy="1362214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751361" y="2303872"/>
            <a:ext cx="7554075" cy="7554075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028700" y="1999779"/>
            <a:ext cx="5443359" cy="1667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6399"/>
              </a:lnSpc>
            </a:pPr>
            <a:r>
              <a:rPr lang="cy" sz="6399" spc="-159">
                <a:solidFill>
                  <a:srgbClr val="2D4193"/>
                </a:solidFill>
                <a:latin typeface="Roboto Bold"/>
              </a:rPr>
              <a:t>Sut i</a:t>
            </a:r>
          </a:p>
          <a:p>
            <a:pPr algn="ctr" rtl="0">
              <a:lnSpc>
                <a:spcPts val="6399"/>
              </a:lnSpc>
            </a:pPr>
            <a:r>
              <a:rPr lang="cy" sz="6399" spc="-159">
                <a:solidFill>
                  <a:srgbClr val="2D4193"/>
                </a:solidFill>
                <a:latin typeface="Roboto Bold"/>
              </a:rPr>
              <a:t>cysylltwch â ni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525739" y="3999380"/>
            <a:ext cx="4449281" cy="41059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 rtl="0">
              <a:lnSpc>
                <a:spcPts val="3639"/>
              </a:lnSpc>
            </a:pPr>
            <a:r>
              <a:rPr lang="cy" sz="2599">
                <a:solidFill>
                  <a:srgbClr val="2D4193"/>
                </a:solidFill>
                <a:latin typeface="Roboto"/>
              </a:rPr>
              <a:t>Os oes gennych unrhyw sylwadau neu gwestiynau am y ddogfen hon a'i chynllun gweithredu cysylltiedig, neu os hoffech gael y ddogfen hon mewn fformat arall, cysylltwch â ni.</a:t>
            </a:r>
          </a:p>
          <a:p>
            <a:pPr algn="just" rtl="0">
              <a:lnSpc>
                <a:spcPts val="3639"/>
              </a:lnSpc>
            </a:pPr>
            <a:endParaRPr lang="en-US" sz="2599">
              <a:solidFill>
                <a:srgbClr val="2D4193"/>
              </a:solidFill>
              <a:latin typeface="Roboto"/>
            </a:endParaRPr>
          </a:p>
          <a:p>
            <a:pPr algn="just" rtl="0">
              <a:lnSpc>
                <a:spcPts val="3639"/>
              </a:lnSpc>
            </a:pPr>
            <a:r>
              <a:rPr lang="cy" sz="2599">
                <a:solidFill>
                  <a:srgbClr val="2D4193"/>
                </a:solidFill>
                <a:latin typeface="Roboto Bold"/>
              </a:rPr>
              <a:t>CTM_Equality@wales.nhs.uk</a:t>
            </a:r>
            <a:r>
              <a:rPr lang="cy" sz="2599">
                <a:solidFill>
                  <a:srgbClr val="2D4193"/>
                </a:solidFill>
                <a:latin typeface="Roboto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20026" y="428031"/>
            <a:ext cx="17261806" cy="3359221"/>
            <a:chOff x="0" y="0"/>
            <a:chExt cx="4546319" cy="88473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546319" cy="884733"/>
            </a:xfrm>
            <a:custGeom>
              <a:avLst/>
              <a:gdLst/>
              <a:ahLst/>
              <a:cxnLst/>
              <a:rect l="l" t="t" r="r" b="b"/>
              <a:pathLst>
                <a:path w="4546319" h="884733">
                  <a:moveTo>
                    <a:pt x="22873" y="0"/>
                  </a:moveTo>
                  <a:lnTo>
                    <a:pt x="4523446" y="0"/>
                  </a:lnTo>
                  <a:cubicBezTo>
                    <a:pt x="4536079" y="0"/>
                    <a:pt x="4546319" y="10241"/>
                    <a:pt x="4546319" y="22873"/>
                  </a:cubicBezTo>
                  <a:lnTo>
                    <a:pt x="4546319" y="861860"/>
                  </a:lnTo>
                  <a:cubicBezTo>
                    <a:pt x="4546319" y="874492"/>
                    <a:pt x="4536079" y="884733"/>
                    <a:pt x="4523446" y="884733"/>
                  </a:cubicBezTo>
                  <a:lnTo>
                    <a:pt x="22873" y="884733"/>
                  </a:lnTo>
                  <a:cubicBezTo>
                    <a:pt x="16807" y="884733"/>
                    <a:pt x="10989" y="882323"/>
                    <a:pt x="6699" y="878034"/>
                  </a:cubicBezTo>
                  <a:cubicBezTo>
                    <a:pt x="2410" y="873744"/>
                    <a:pt x="0" y="867926"/>
                    <a:pt x="0" y="861860"/>
                  </a:cubicBezTo>
                  <a:lnTo>
                    <a:pt x="0" y="22873"/>
                  </a:lnTo>
                  <a:cubicBezTo>
                    <a:pt x="0" y="10241"/>
                    <a:pt x="10241" y="0"/>
                    <a:pt x="22873" y="0"/>
                  </a:cubicBezTo>
                  <a:close/>
                </a:path>
              </a:pathLst>
            </a:custGeom>
            <a:solidFill>
              <a:srgbClr val="2D4193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028700" y="4499368"/>
            <a:ext cx="3279229" cy="259469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7308563" y="4499368"/>
            <a:ext cx="3565007" cy="251333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3618624" y="4159921"/>
            <a:ext cx="3466237" cy="3138520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642557" y="632679"/>
            <a:ext cx="16616743" cy="39624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 rtl="0">
              <a:lnSpc>
                <a:spcPts val="4619"/>
              </a:lnSpc>
            </a:pPr>
            <a:r>
              <a:rPr lang="cy" sz="3299">
                <a:solidFill>
                  <a:srgbClr val="FFFFFF"/>
                </a:solidFill>
                <a:latin typeface="Roboto Bold"/>
              </a:rPr>
              <a:t>Mae Bwrdd Iechyd Prifysgol Cwm Taf Morgannwg (BIP CTM</a:t>
            </a:r>
            <a:r>
              <a:rPr lang="cy" sz="3299">
                <a:solidFill>
                  <a:srgbClr val="FFFFFF"/>
                </a:solidFill>
                <a:latin typeface="Roboto"/>
              </a:rPr>
              <a:t>) yn darparu gwasanaethau a chymorth gofal iechyd trwy ystod eang o leoliadau gofal sylfaenol, cymunedol ac acíwt mewn ysbytai. Rydym yn cynnig gofal a chymorth brys a heb fod yn frys pan fo angen i dros 450,000 o bobl sy’n byw ar draws ein Bwrdeistrefi Sirol: Pen-y-bont ar Ogwr, Merthyr Tudful a Rhondda Cynon Taf. </a:t>
            </a:r>
          </a:p>
          <a:p>
            <a:pPr algn="just" rtl="0">
              <a:lnSpc>
                <a:spcPts val="4619"/>
              </a:lnSpc>
            </a:pPr>
            <a:endParaRPr lang="en-US" sz="3299">
              <a:solidFill>
                <a:srgbClr val="FFFFFF"/>
              </a:solidFill>
              <a:latin typeface="Roboto"/>
            </a:endParaRPr>
          </a:p>
          <a:p>
            <a:pPr algn="just" rtl="0">
              <a:lnSpc>
                <a:spcPts val="3779"/>
              </a:lnSpc>
              <a:spcBef>
                <a:spcPct val="0"/>
              </a:spcBef>
            </a:pPr>
            <a:endParaRPr lang="en-US" sz="3299">
              <a:solidFill>
                <a:srgbClr val="FFFFFF"/>
              </a:solidFill>
              <a:latin typeface="Roboto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9090521" y="4810442"/>
            <a:ext cx="106958" cy="589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4759"/>
              </a:lnSpc>
            </a:pPr>
            <a:r>
              <a:rPr lang="cy" sz="3399">
                <a:solidFill>
                  <a:srgbClr val="FFFFFF"/>
                </a:solidFill>
                <a:latin typeface="Roboto"/>
              </a:rPr>
              <a:t>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028700" y="7567468"/>
            <a:ext cx="3279229" cy="10217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4059"/>
              </a:lnSpc>
            </a:pPr>
            <a:r>
              <a:rPr lang="cy" sz="2899">
                <a:solidFill>
                  <a:srgbClr val="000000"/>
                </a:solidFill>
                <a:latin typeface="Roboto Bold"/>
              </a:rPr>
              <a:t>Tua 13,000 o weithwyr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3121653" y="7604435"/>
            <a:ext cx="4460178" cy="15360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4059"/>
              </a:lnSpc>
            </a:pPr>
            <a:r>
              <a:rPr lang="cy" sz="2899">
                <a:solidFill>
                  <a:srgbClr val="000000"/>
                </a:solidFill>
                <a:latin typeface="Roboto Bold"/>
              </a:rPr>
              <a:t>Ar draws 40 o leoliadau, gan gynnwys 3 Ysbyty Cyffredinol Dosbarth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6444434" y="7567468"/>
            <a:ext cx="5293265" cy="10217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4056"/>
              </a:lnSpc>
            </a:pPr>
            <a:r>
              <a:rPr lang="cy" sz="2897">
                <a:solidFill>
                  <a:srgbClr val="000000"/>
                </a:solidFill>
                <a:latin typeface="Roboto Bold"/>
              </a:rPr>
              <a:t> Amcangyfrif o boblogaeth breswyl o 450,000 (StatsCymru 2016).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28735" y="521234"/>
            <a:ext cx="17261806" cy="3927893"/>
            <a:chOff x="0" y="0"/>
            <a:chExt cx="4546319" cy="103450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546319" cy="1034507"/>
            </a:xfrm>
            <a:custGeom>
              <a:avLst/>
              <a:gdLst/>
              <a:ahLst/>
              <a:cxnLst/>
              <a:rect l="l" t="t" r="r" b="b"/>
              <a:pathLst>
                <a:path w="4546319" h="1034507">
                  <a:moveTo>
                    <a:pt x="22873" y="0"/>
                  </a:moveTo>
                  <a:lnTo>
                    <a:pt x="4523446" y="0"/>
                  </a:lnTo>
                  <a:cubicBezTo>
                    <a:pt x="4536079" y="0"/>
                    <a:pt x="4546319" y="10241"/>
                    <a:pt x="4546319" y="22873"/>
                  </a:cubicBezTo>
                  <a:lnTo>
                    <a:pt x="4546319" y="1011633"/>
                  </a:lnTo>
                  <a:cubicBezTo>
                    <a:pt x="4546319" y="1024266"/>
                    <a:pt x="4536079" y="1034507"/>
                    <a:pt x="4523446" y="1034507"/>
                  </a:cubicBezTo>
                  <a:lnTo>
                    <a:pt x="22873" y="1034507"/>
                  </a:lnTo>
                  <a:cubicBezTo>
                    <a:pt x="10241" y="1034507"/>
                    <a:pt x="0" y="1024266"/>
                    <a:pt x="0" y="1011633"/>
                  </a:cubicBezTo>
                  <a:lnTo>
                    <a:pt x="0" y="22873"/>
                  </a:lnTo>
                  <a:cubicBezTo>
                    <a:pt x="0" y="10241"/>
                    <a:pt x="10241" y="0"/>
                    <a:pt x="22873" y="0"/>
                  </a:cubicBezTo>
                  <a:close/>
                </a:path>
              </a:pathLst>
            </a:custGeom>
            <a:solidFill>
              <a:srgbClr val="2D4193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320026" y="4886642"/>
            <a:ext cx="17401398" cy="5209858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642557" y="924242"/>
            <a:ext cx="16616743" cy="39624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 rtl="0">
              <a:lnSpc>
                <a:spcPts val="4619"/>
              </a:lnSpc>
            </a:pPr>
            <a:r>
              <a:rPr lang="cy" sz="3299" dirty="0">
                <a:solidFill>
                  <a:srgbClr val="FFFFFF"/>
                </a:solidFill>
                <a:latin typeface="Roboto"/>
              </a:rPr>
              <a:t>Mae ein </a:t>
            </a:r>
            <a:r>
              <a:rPr lang="cy" sz="3299" u="sng" dirty="0">
                <a:solidFill>
                  <a:srgbClr val="FFFFFF"/>
                </a:solidFill>
                <a:latin typeface="Roboto"/>
                <a:hlinkClick r:id="rId5" tooltip="https://ctmuhb.nhs.wales/about-us/ctm2030-community-hub/"/>
              </a:rPr>
              <a:t>Cynllun CTM 2030</a:t>
            </a:r>
            <a:r>
              <a:rPr lang="cy" sz="3299" dirty="0">
                <a:solidFill>
                  <a:srgbClr val="FFFFFF"/>
                </a:solidFill>
                <a:latin typeface="Roboto"/>
              </a:rPr>
              <a:t>, yn gosod y weledigaeth ac yn darparu’r fframwaith ar gyfer gwneud penderfyniadau a datblygu blaenoriaethau o fewn y Bwrdd Iechyd, gan osod y cyfeiriad strategol ar gyfer pob maes o’n gwaith. Mae'r Cynllun Cydraddoldeb Strategol yn dod o fewn y fframwaith hwn ac er ei fod yn canolbwyntio ar gyflawni ein rhwymedigaethau o dan Ddeddf Cydraddoldeb 2010, rydym yn ymwybodol iawn bod materion cydraddoldeb ac amrywiaeth yn cyffwrdd â llawer o agweddau ar ein gwaith. </a:t>
            </a:r>
          </a:p>
          <a:p>
            <a:pPr algn="just" rtl="0">
              <a:lnSpc>
                <a:spcPts val="4619"/>
              </a:lnSpc>
            </a:pPr>
            <a:endParaRPr lang="en-US" sz="3299" dirty="0">
              <a:solidFill>
                <a:srgbClr val="FFFFFF"/>
              </a:solidFill>
              <a:latin typeface="Roboto"/>
            </a:endParaRPr>
          </a:p>
          <a:p>
            <a:pPr algn="just" rtl="0">
              <a:lnSpc>
                <a:spcPts val="3779"/>
              </a:lnSpc>
              <a:spcBef>
                <a:spcPct val="0"/>
              </a:spcBef>
            </a:pPr>
            <a:endParaRPr lang="en-US" sz="3299" dirty="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9090521" y="4810442"/>
            <a:ext cx="106958" cy="589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4759"/>
              </a:lnSpc>
            </a:pPr>
            <a:r>
              <a:rPr lang="cy" sz="3399">
                <a:solidFill>
                  <a:srgbClr val="FFFFFF"/>
                </a:solidFill>
                <a:latin typeface="Roboto"/>
              </a:rPr>
              <a:t> 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782150" y="5324158"/>
            <a:ext cx="16616743" cy="45434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 rtl="0">
              <a:lnSpc>
                <a:spcPts val="4619"/>
              </a:lnSpc>
            </a:pPr>
            <a:r>
              <a:rPr lang="cy" sz="3299" dirty="0">
                <a:solidFill>
                  <a:srgbClr val="FFFFFF"/>
                </a:solidFill>
                <a:latin typeface="Roboto"/>
              </a:rPr>
              <a:t>Mae pobl ym mhob cymuned yn dechrau bywyd, yn byw bywyd ac yn dod i ddiwedd eu bywyd yn dda, gan deimlo eu bod yn rhan o’u dewisiadau ynghylch iechyd a gofal.  Mae ein </a:t>
            </a:r>
            <a:r>
              <a:rPr lang="cy" sz="3299" u="sng" dirty="0">
                <a:solidFill>
                  <a:srgbClr val="FFFFFF"/>
                </a:solidFill>
                <a:latin typeface="Roboto"/>
                <a:hlinkClick r:id="rId6" tooltip="https://ctmuhb.nhs.wales/about-us/ctm2030-community-hub/supporting-our-goals/"/>
              </a:rPr>
              <a:t>Nodau Strategol </a:t>
            </a:r>
            <a:r>
              <a:rPr lang="cy" sz="3299" dirty="0">
                <a:solidFill>
                  <a:srgbClr val="FFFFFF"/>
                </a:solidFill>
                <a:latin typeface="Roboto"/>
              </a:rPr>
              <a:t>yn helpu i ddod â’r pwrpas a’r weledigaeth hon yn fyw. Mae ein hymagwedd at Gydraddoldeb, Amrywiaeth a Chynhwysiant yn sail i'n Nodau Strategol.</a:t>
            </a:r>
          </a:p>
          <a:p>
            <a:pPr algn="just" rtl="0">
              <a:lnSpc>
                <a:spcPts val="4619"/>
              </a:lnSpc>
            </a:pPr>
            <a:r>
              <a:rPr lang="cy" sz="3299" dirty="0">
                <a:solidFill>
                  <a:srgbClr val="FFFFFF"/>
                </a:solidFill>
                <a:latin typeface="Roboto"/>
              </a:rPr>
              <a:t>Mae gwerthfawrogi amrywiaeth a chreu amgylchedd cynhwysol yn ein galluogi i adeiladu gweithlu sy’n cynrychioli’r cymunedau rydym yn eu gwasanaethu’n well, sydd yn ei dro yn ein helpu i ddatblygu a darparu gwell gwasanaethau, ac yn y pen draw yn galluogi gwell canlyniadau gofal iechyd.</a:t>
            </a:r>
          </a:p>
          <a:p>
            <a:pPr algn="just" rtl="0">
              <a:lnSpc>
                <a:spcPts val="4619"/>
              </a:lnSpc>
            </a:pPr>
            <a:endParaRPr lang="en-US" sz="3299" dirty="0">
              <a:solidFill>
                <a:srgbClr val="FFFFFF"/>
              </a:solidFill>
              <a:latin typeface="Roboto"/>
            </a:endParaRPr>
          </a:p>
          <a:p>
            <a:pPr algn="just" rtl="0">
              <a:lnSpc>
                <a:spcPts val="3779"/>
              </a:lnSpc>
              <a:spcBef>
                <a:spcPct val="0"/>
              </a:spcBef>
            </a:pPr>
            <a:endParaRPr lang="en-US" sz="3299" dirty="0">
              <a:solidFill>
                <a:srgbClr val="FFFFFF"/>
              </a:solidFill>
              <a:latin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42925" y="2360774"/>
            <a:ext cx="5443359" cy="7073375"/>
            <a:chOff x="0" y="0"/>
            <a:chExt cx="1433642" cy="186294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433642" cy="1862946"/>
            </a:xfrm>
            <a:custGeom>
              <a:avLst/>
              <a:gdLst/>
              <a:ahLst/>
              <a:cxnLst/>
              <a:rect l="l" t="t" r="r" b="b"/>
              <a:pathLst>
                <a:path w="1433642" h="1862946">
                  <a:moveTo>
                    <a:pt x="72536" y="0"/>
                  </a:moveTo>
                  <a:lnTo>
                    <a:pt x="1361106" y="0"/>
                  </a:lnTo>
                  <a:cubicBezTo>
                    <a:pt x="1401167" y="0"/>
                    <a:pt x="1433642" y="32475"/>
                    <a:pt x="1433642" y="72536"/>
                  </a:cubicBezTo>
                  <a:lnTo>
                    <a:pt x="1433642" y="1790411"/>
                  </a:lnTo>
                  <a:cubicBezTo>
                    <a:pt x="1433642" y="1809648"/>
                    <a:pt x="1426000" y="1828098"/>
                    <a:pt x="1412397" y="1841701"/>
                  </a:cubicBezTo>
                  <a:cubicBezTo>
                    <a:pt x="1398794" y="1855304"/>
                    <a:pt x="1380344" y="1862946"/>
                    <a:pt x="1361106" y="1862946"/>
                  </a:cubicBezTo>
                  <a:lnTo>
                    <a:pt x="72536" y="1862946"/>
                  </a:lnTo>
                  <a:cubicBezTo>
                    <a:pt x="32475" y="1862946"/>
                    <a:pt x="0" y="1830471"/>
                    <a:pt x="0" y="1790411"/>
                  </a:cubicBezTo>
                  <a:lnTo>
                    <a:pt x="0" y="72536"/>
                  </a:lnTo>
                  <a:cubicBezTo>
                    <a:pt x="0" y="32475"/>
                    <a:pt x="32475" y="0"/>
                    <a:pt x="72536" y="0"/>
                  </a:cubicBezTo>
                  <a:close/>
                </a:path>
              </a:pathLst>
            </a:custGeom>
            <a:solidFill>
              <a:srgbClr val="2D4193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6369387" y="2360774"/>
            <a:ext cx="5443359" cy="7073375"/>
            <a:chOff x="0" y="0"/>
            <a:chExt cx="1433642" cy="1862946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433642" cy="1862946"/>
            </a:xfrm>
            <a:custGeom>
              <a:avLst/>
              <a:gdLst/>
              <a:ahLst/>
              <a:cxnLst/>
              <a:rect l="l" t="t" r="r" b="b"/>
              <a:pathLst>
                <a:path w="1433642" h="1862946">
                  <a:moveTo>
                    <a:pt x="72536" y="0"/>
                  </a:moveTo>
                  <a:lnTo>
                    <a:pt x="1361106" y="0"/>
                  </a:lnTo>
                  <a:cubicBezTo>
                    <a:pt x="1401167" y="0"/>
                    <a:pt x="1433642" y="32475"/>
                    <a:pt x="1433642" y="72536"/>
                  </a:cubicBezTo>
                  <a:lnTo>
                    <a:pt x="1433642" y="1790411"/>
                  </a:lnTo>
                  <a:cubicBezTo>
                    <a:pt x="1433642" y="1809648"/>
                    <a:pt x="1426000" y="1828098"/>
                    <a:pt x="1412397" y="1841701"/>
                  </a:cubicBezTo>
                  <a:cubicBezTo>
                    <a:pt x="1398794" y="1855304"/>
                    <a:pt x="1380344" y="1862946"/>
                    <a:pt x="1361106" y="1862946"/>
                  </a:cubicBezTo>
                  <a:lnTo>
                    <a:pt x="72536" y="1862946"/>
                  </a:lnTo>
                  <a:cubicBezTo>
                    <a:pt x="32475" y="1862946"/>
                    <a:pt x="0" y="1830471"/>
                    <a:pt x="0" y="1790411"/>
                  </a:cubicBezTo>
                  <a:lnTo>
                    <a:pt x="0" y="72536"/>
                  </a:lnTo>
                  <a:cubicBezTo>
                    <a:pt x="0" y="32475"/>
                    <a:pt x="32475" y="0"/>
                    <a:pt x="72536" y="0"/>
                  </a:cubicBezTo>
                  <a:close/>
                </a:path>
              </a:pathLst>
            </a:custGeom>
            <a:solidFill>
              <a:srgbClr val="2D4193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2366668" y="2360774"/>
            <a:ext cx="5443359" cy="7073375"/>
            <a:chOff x="0" y="0"/>
            <a:chExt cx="1433642" cy="1862946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433642" cy="1862946"/>
            </a:xfrm>
            <a:custGeom>
              <a:avLst/>
              <a:gdLst/>
              <a:ahLst/>
              <a:cxnLst/>
              <a:rect l="l" t="t" r="r" b="b"/>
              <a:pathLst>
                <a:path w="1433642" h="1862946">
                  <a:moveTo>
                    <a:pt x="72536" y="0"/>
                  </a:moveTo>
                  <a:lnTo>
                    <a:pt x="1361106" y="0"/>
                  </a:lnTo>
                  <a:cubicBezTo>
                    <a:pt x="1401167" y="0"/>
                    <a:pt x="1433642" y="32475"/>
                    <a:pt x="1433642" y="72536"/>
                  </a:cubicBezTo>
                  <a:lnTo>
                    <a:pt x="1433642" y="1790411"/>
                  </a:lnTo>
                  <a:cubicBezTo>
                    <a:pt x="1433642" y="1809648"/>
                    <a:pt x="1426000" y="1828098"/>
                    <a:pt x="1412397" y="1841701"/>
                  </a:cubicBezTo>
                  <a:cubicBezTo>
                    <a:pt x="1398794" y="1855304"/>
                    <a:pt x="1380344" y="1862946"/>
                    <a:pt x="1361106" y="1862946"/>
                  </a:cubicBezTo>
                  <a:lnTo>
                    <a:pt x="72536" y="1862946"/>
                  </a:lnTo>
                  <a:cubicBezTo>
                    <a:pt x="32475" y="1862946"/>
                    <a:pt x="0" y="1830471"/>
                    <a:pt x="0" y="1790411"/>
                  </a:cubicBezTo>
                  <a:lnTo>
                    <a:pt x="0" y="72536"/>
                  </a:lnTo>
                  <a:cubicBezTo>
                    <a:pt x="0" y="32475"/>
                    <a:pt x="32475" y="0"/>
                    <a:pt x="72536" y="0"/>
                  </a:cubicBezTo>
                  <a:close/>
                </a:path>
              </a:pathLst>
            </a:custGeom>
            <a:solidFill>
              <a:srgbClr val="2D4193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820728" y="2582745"/>
            <a:ext cx="887754" cy="887754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8639415" y="2501720"/>
            <a:ext cx="864636" cy="968780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4597570" y="2582745"/>
            <a:ext cx="990521" cy="887754"/>
          </a:xfrm>
          <a:prstGeom prst="rect">
            <a:avLst/>
          </a:prstGeom>
        </p:spPr>
      </p:pic>
      <p:grpSp>
        <p:nvGrpSpPr>
          <p:cNvPr id="14" name="Group 14"/>
          <p:cNvGrpSpPr/>
          <p:nvPr/>
        </p:nvGrpSpPr>
        <p:grpSpPr>
          <a:xfrm>
            <a:off x="542925" y="292951"/>
            <a:ext cx="17267102" cy="1705873"/>
            <a:chOff x="0" y="0"/>
            <a:chExt cx="4547714" cy="44928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4547714" cy="449283"/>
            </a:xfrm>
            <a:custGeom>
              <a:avLst/>
              <a:gdLst/>
              <a:ahLst/>
              <a:cxnLst/>
              <a:rect l="l" t="t" r="r" b="b"/>
              <a:pathLst>
                <a:path w="4547714" h="449283">
                  <a:moveTo>
                    <a:pt x="22866" y="0"/>
                  </a:moveTo>
                  <a:lnTo>
                    <a:pt x="4524848" y="0"/>
                  </a:lnTo>
                  <a:cubicBezTo>
                    <a:pt x="4530912" y="0"/>
                    <a:pt x="4536729" y="2409"/>
                    <a:pt x="4541017" y="6697"/>
                  </a:cubicBezTo>
                  <a:cubicBezTo>
                    <a:pt x="4545305" y="10986"/>
                    <a:pt x="4547714" y="16802"/>
                    <a:pt x="4547714" y="22866"/>
                  </a:cubicBezTo>
                  <a:lnTo>
                    <a:pt x="4547714" y="426417"/>
                  </a:lnTo>
                  <a:cubicBezTo>
                    <a:pt x="4547714" y="439046"/>
                    <a:pt x="4537477" y="449283"/>
                    <a:pt x="4524848" y="449283"/>
                  </a:cubicBezTo>
                  <a:lnTo>
                    <a:pt x="22866" y="449283"/>
                  </a:lnTo>
                  <a:cubicBezTo>
                    <a:pt x="16802" y="449283"/>
                    <a:pt x="10986" y="446874"/>
                    <a:pt x="6697" y="442586"/>
                  </a:cubicBezTo>
                  <a:cubicBezTo>
                    <a:pt x="2409" y="438298"/>
                    <a:pt x="0" y="432481"/>
                    <a:pt x="0" y="426417"/>
                  </a:cubicBezTo>
                  <a:lnTo>
                    <a:pt x="0" y="22866"/>
                  </a:lnTo>
                  <a:cubicBezTo>
                    <a:pt x="0" y="16802"/>
                    <a:pt x="2409" y="10986"/>
                    <a:pt x="6697" y="6697"/>
                  </a:cubicBezTo>
                  <a:cubicBezTo>
                    <a:pt x="10986" y="2409"/>
                    <a:pt x="16802" y="0"/>
                    <a:pt x="22866" y="0"/>
                  </a:cubicBezTo>
                  <a:close/>
                </a:path>
              </a:pathLst>
            </a:custGeom>
            <a:solidFill>
              <a:srgbClr val="2D4193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12962844" y="7677321"/>
            <a:ext cx="4251007" cy="1067853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928968" y="3905838"/>
            <a:ext cx="4671273" cy="621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4600"/>
              </a:lnSpc>
            </a:pPr>
            <a:r>
              <a:rPr lang="cy" sz="4600" spc="-115">
                <a:solidFill>
                  <a:srgbClr val="FFFFFF"/>
                </a:solidFill>
                <a:latin typeface="Roboto Bold"/>
              </a:rPr>
              <a:t>Ein Huchelgais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6808363" y="3905838"/>
            <a:ext cx="4671273" cy="621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4600"/>
              </a:lnSpc>
            </a:pPr>
            <a:r>
              <a:rPr lang="cy" sz="4600" spc="-115">
                <a:solidFill>
                  <a:srgbClr val="FFFFFF"/>
                </a:solidFill>
                <a:latin typeface="Roboto Bold"/>
              </a:rPr>
              <a:t>Ein Cenhadaeth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2752711" y="3905838"/>
            <a:ext cx="4671273" cy="621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4600"/>
              </a:lnSpc>
            </a:pPr>
            <a:r>
              <a:rPr lang="cy" sz="4600" spc="-115">
                <a:solidFill>
                  <a:srgbClr val="FFFFFF"/>
                </a:solidFill>
                <a:latin typeface="Roboto Bold"/>
              </a:rPr>
              <a:t>Ein Gwerthoedd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2708096" y="4832304"/>
            <a:ext cx="4769469" cy="3322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82930" lvl="1" indent="-291465" rtl="0">
              <a:lnSpc>
                <a:spcPts val="3779"/>
              </a:lnSpc>
              <a:buFont typeface="Arial"/>
              <a:buChar char="•"/>
            </a:pPr>
            <a:r>
              <a:rPr lang="cy" sz="2700">
                <a:solidFill>
                  <a:srgbClr val="FFFFFF"/>
                </a:solidFill>
                <a:latin typeface="Roboto"/>
              </a:rPr>
              <a:t>Gwrando, dysgu, gwella</a:t>
            </a:r>
          </a:p>
          <a:p>
            <a:pPr marL="582930" lvl="1" indent="-291465" rtl="0">
              <a:lnSpc>
                <a:spcPts val="3779"/>
              </a:lnSpc>
              <a:buFont typeface="Arial"/>
              <a:buChar char="•"/>
            </a:pPr>
            <a:r>
              <a:rPr lang="cy" sz="2700">
                <a:solidFill>
                  <a:srgbClr val="FFFFFF"/>
                </a:solidFill>
                <a:latin typeface="Roboto"/>
              </a:rPr>
              <a:t>Rydym yn trin pawb â pharch...</a:t>
            </a:r>
          </a:p>
          <a:p>
            <a:pPr marL="582930" lvl="1" indent="-291465" rtl="0">
              <a:lnSpc>
                <a:spcPts val="3779"/>
              </a:lnSpc>
              <a:buFont typeface="Arial"/>
              <a:buChar char="•"/>
            </a:pPr>
            <a:r>
              <a:rPr lang="cy" sz="2700">
                <a:solidFill>
                  <a:srgbClr val="FFFFFF"/>
                </a:solidFill>
                <a:latin typeface="Roboto"/>
              </a:rPr>
              <a:t>Rydym  i gyd yn gweithio fel un tîm…</a:t>
            </a:r>
          </a:p>
          <a:p>
            <a:pPr rtl="0">
              <a:lnSpc>
                <a:spcPts val="3779"/>
              </a:lnSpc>
            </a:pPr>
            <a:endParaRPr lang="en-US" sz="2700">
              <a:solidFill>
                <a:srgbClr val="FFFFFF"/>
              </a:solidFill>
              <a:latin typeface="Roboto"/>
            </a:endParaRPr>
          </a:p>
          <a:p>
            <a:pPr rtl="0">
              <a:lnSpc>
                <a:spcPts val="3779"/>
              </a:lnSpc>
            </a:pPr>
            <a:endParaRPr lang="en-US" sz="27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9090521" y="4810442"/>
            <a:ext cx="106958" cy="589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4759"/>
              </a:lnSpc>
            </a:pPr>
            <a:r>
              <a:rPr lang="cy" sz="3399">
                <a:solidFill>
                  <a:srgbClr val="FFFFFF"/>
                </a:solidFill>
                <a:latin typeface="Roboto"/>
              </a:rPr>
              <a:t> 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6714364" y="4470354"/>
            <a:ext cx="4753405" cy="42748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 rtl="0">
              <a:lnSpc>
                <a:spcPts val="3779"/>
              </a:lnSpc>
            </a:pPr>
            <a:endParaRPr/>
          </a:p>
          <a:p>
            <a:pPr algn="just" rtl="0">
              <a:lnSpc>
                <a:spcPts val="3779"/>
              </a:lnSpc>
            </a:pPr>
            <a:r>
              <a:rPr lang="cy" sz="2699">
                <a:solidFill>
                  <a:srgbClr val="FFFFFF"/>
                </a:solidFill>
                <a:latin typeface="Roboto"/>
              </a:rPr>
              <a:t>Gwella profiad a chanlyniadau iechyd ein cleifion, gan sicrhau bod pob claf yn cael mynediad cyfartal at y gwasanaethau sydd eu hangen arnynt a chyfoethogi bywydau gwaith a phrofiadau ein pobl.</a:t>
            </a:r>
          </a:p>
          <a:p>
            <a:pPr algn="just" rtl="0">
              <a:lnSpc>
                <a:spcPts val="3779"/>
              </a:lnSpc>
              <a:spcBef>
                <a:spcPct val="0"/>
              </a:spcBef>
            </a:pPr>
            <a:endParaRPr lang="en-US" sz="2699">
              <a:solidFill>
                <a:srgbClr val="FFFFFF"/>
              </a:solidFill>
              <a:latin typeface="Roboto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1139294" y="4908504"/>
            <a:ext cx="4250620" cy="37985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rtl="0">
              <a:lnSpc>
                <a:spcPts val="3779"/>
              </a:lnSpc>
              <a:spcBef>
                <a:spcPct val="0"/>
              </a:spcBef>
            </a:pPr>
            <a:r>
              <a:rPr lang="cy" sz="2699" dirty="0">
                <a:solidFill>
                  <a:srgbClr val="FFFFFF"/>
                </a:solidFill>
                <a:latin typeface="Roboto"/>
              </a:rPr>
              <a:t>Ein huchelgais yw meithrin diwylliant gwirioneddol gynhwysol ar draws BIP CTM lle mae gwahaniaeth yn cael ei groesawu a’i goleddu, lle gall pawb ddod â’u hunan go iawn i’r gwaith a theimlo eu bod yn perthyn.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826426" y="593437"/>
            <a:ext cx="16635148" cy="1019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 rtl="0">
              <a:lnSpc>
                <a:spcPts val="4199"/>
              </a:lnSpc>
              <a:spcBef>
                <a:spcPct val="0"/>
              </a:spcBef>
            </a:pPr>
            <a:r>
              <a:rPr lang="cy" sz="2400" dirty="0">
                <a:solidFill>
                  <a:srgbClr val="FFFFFF"/>
                </a:solidFill>
                <a:latin typeface="Roboto"/>
              </a:rPr>
              <a:t>Nod ein Cynllun Cydraddoldeb Strategol (CCS) yw hyrwyddo cydraddoldeb a chyflawni gwelliannau cydraddoldeb ar draws Bwrdd Iechyd Prifysgol Cwm Taf Morgannwg fel sy’n ofynnol o dan Ddeddf Cydraddoldeb 2010.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10800000">
            <a:off x="1071214" y="4881742"/>
            <a:ext cx="5709533" cy="0"/>
          </a:xfrm>
          <a:prstGeom prst="line">
            <a:avLst/>
          </a:prstGeom>
          <a:ln w="38100" cap="flat">
            <a:solidFill>
              <a:srgbClr val="F19D20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150872">
            <a:off x="10156931" y="945440"/>
            <a:ext cx="3967166" cy="8396119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-18733" y="0"/>
            <a:ext cx="704533" cy="4881742"/>
            <a:chOff x="0" y="0"/>
            <a:chExt cx="185556" cy="128572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85556" cy="1285726"/>
            </a:xfrm>
            <a:custGeom>
              <a:avLst/>
              <a:gdLst/>
              <a:ahLst/>
              <a:cxnLst/>
              <a:rect l="l" t="t" r="r" b="b"/>
              <a:pathLst>
                <a:path w="185556" h="1285726">
                  <a:moveTo>
                    <a:pt x="0" y="0"/>
                  </a:moveTo>
                  <a:lnTo>
                    <a:pt x="185556" y="0"/>
                  </a:lnTo>
                  <a:lnTo>
                    <a:pt x="185556" y="1285726"/>
                  </a:lnTo>
                  <a:lnTo>
                    <a:pt x="0" y="1285726"/>
                  </a:lnTo>
                  <a:close/>
                </a:path>
              </a:pathLst>
            </a:custGeom>
            <a:solidFill>
              <a:srgbClr val="F19D20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2011514" y="3517491"/>
            <a:ext cx="1636586" cy="844888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1165014" y="5497627"/>
            <a:ext cx="1258860" cy="1299468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11611864" y="7885940"/>
            <a:ext cx="1217943" cy="1217943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11282049" y="1305739"/>
            <a:ext cx="1458930" cy="970189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1071214" y="1072500"/>
            <a:ext cx="7803728" cy="32661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rtl="0">
              <a:lnSpc>
                <a:spcPts val="12851"/>
              </a:lnSpc>
            </a:pPr>
            <a:r>
              <a:rPr lang="cy" sz="10890">
                <a:solidFill>
                  <a:srgbClr val="2D4193"/>
                </a:solidFill>
                <a:latin typeface="Roboto Bold"/>
              </a:rPr>
              <a:t>Rydyn ni ar daith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071214" y="5248080"/>
            <a:ext cx="7549836" cy="40102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 rtl="0">
              <a:lnSpc>
                <a:spcPts val="3553"/>
              </a:lnSpc>
              <a:spcBef>
                <a:spcPct val="0"/>
              </a:spcBef>
            </a:pPr>
            <a:r>
              <a:rPr lang="cy" sz="2537">
                <a:solidFill>
                  <a:srgbClr val="2D4193"/>
                </a:solidFill>
                <a:latin typeface="Roboto"/>
              </a:rPr>
              <a:t>Rydym yn falch o'r cynnydd rydym wedi'i wneud hyd yn hyn ond yn cydnabod bod gennym lawer mwy i'w wneud i greu lle cynhwysol i weithio a datblygu a darparu gwasanaethau gwell. Mae'r daith o amrywiaeth i gynhwysiant yn daith o ymwybyddiaeth i weithredu. Mater o natur a chyfansoddiad yw amrywiaeth. Mater o fwriad ac ymddygiad yw cynhwysiant.  Nod ein Cynllun Cydraddoldeb Strategol yw ein symud y tu hwnt i gydymffurfio i effaith.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871398" y="1095375"/>
            <a:ext cx="2740519" cy="4874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rtl="0">
              <a:lnSpc>
                <a:spcPts val="3533"/>
              </a:lnSpc>
            </a:pPr>
            <a:r>
              <a:rPr lang="cy" sz="3642">
                <a:solidFill>
                  <a:srgbClr val="2D4193"/>
                </a:solidFill>
                <a:latin typeface="Roboto Bold"/>
              </a:rPr>
              <a:t>Cynhwysiad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3871398" y="1655134"/>
            <a:ext cx="2456580" cy="14249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rtl="0">
              <a:lnSpc>
                <a:spcPts val="2297"/>
              </a:lnSpc>
              <a:spcBef>
                <a:spcPct val="0"/>
              </a:spcBef>
            </a:pPr>
            <a:r>
              <a:rPr lang="cy" sz="1641">
                <a:solidFill>
                  <a:srgbClr val="2D4193"/>
                </a:solidFill>
                <a:latin typeface="Roboto"/>
              </a:rPr>
              <a:t>Meddylfryd diwylliannol lle rydym bob amser yn cynnwys amrywiaeth meddwl, siarad ac actio o'r brig i lawr ac o'r gwaelod i fyny.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8034567" y="2998611"/>
            <a:ext cx="3130447" cy="4874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 rtl="0">
              <a:lnSpc>
                <a:spcPts val="3533"/>
              </a:lnSpc>
            </a:pPr>
            <a:r>
              <a:rPr lang="en" sz="3642" b="1">
                <a:solidFill>
                  <a:srgbClr val="2D4193"/>
                </a:solidFill>
                <a:latin typeface="Roboto Bold"/>
              </a:rPr>
              <a:t>Integreiddio: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8591479" y="3488916"/>
            <a:ext cx="2573535" cy="1712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 rtl="0">
              <a:lnSpc>
                <a:spcPts val="2297"/>
              </a:lnSpc>
              <a:spcBef>
                <a:spcPct val="0"/>
              </a:spcBef>
            </a:pPr>
            <a:r>
              <a:rPr lang="cy" sz="1641">
                <a:solidFill>
                  <a:srgbClr val="2D4193"/>
                </a:solidFill>
                <a:latin typeface="Roboto"/>
              </a:rPr>
              <a:t>Mabwysiadu ac integreiddio amrywiaeth yn eang ar draws arweinyddiaeth, a mentrau arloesi sy'n cynhyrchu canlyniadau mesuredig yn gyson.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3101018" y="5371905"/>
            <a:ext cx="2757226" cy="9350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rtl="0">
              <a:lnSpc>
                <a:spcPts val="3533"/>
              </a:lnSpc>
            </a:pPr>
            <a:r>
              <a:rPr lang="cy" sz="3642">
                <a:solidFill>
                  <a:srgbClr val="2D4193"/>
                </a:solidFill>
                <a:latin typeface="Roboto Bold"/>
              </a:rPr>
              <a:t>Profiad ac Ymgysylltu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3101018" y="6365202"/>
            <a:ext cx="3208434" cy="14249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rtl="0">
              <a:lnSpc>
                <a:spcPts val="2297"/>
              </a:lnSpc>
              <a:spcBef>
                <a:spcPct val="0"/>
              </a:spcBef>
            </a:pPr>
            <a:r>
              <a:rPr lang="cy" sz="1641">
                <a:solidFill>
                  <a:srgbClr val="2D4193"/>
                </a:solidFill>
                <a:latin typeface="Roboto"/>
              </a:rPr>
              <a:t>Profiad gweithlu sy'n gwneud i bobl deimlo eu bod yn cael eu gwerthfawrogi ac sy'n meithrin ymdeimlad o berthyn.  Gweithlu sy’n ymgysylltu ddigon i feddwl, siarad a gweithredu’n rhagweithiol.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3535422" y="8616480"/>
            <a:ext cx="2792556" cy="4488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 rtl="0">
              <a:lnSpc>
                <a:spcPts val="3533"/>
              </a:lnSpc>
            </a:pPr>
            <a:r>
              <a:rPr lang="cy" sz="3642" dirty="0">
                <a:solidFill>
                  <a:srgbClr val="2D4193"/>
                </a:solidFill>
                <a:latin typeface="Roboto Bold"/>
              </a:rPr>
              <a:t>Amrywiaeth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4134406" y="9075308"/>
            <a:ext cx="3620194" cy="8848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rtl="0">
              <a:lnSpc>
                <a:spcPts val="2297"/>
              </a:lnSpc>
              <a:spcBef>
                <a:spcPct val="0"/>
              </a:spcBef>
            </a:pPr>
            <a:r>
              <a:rPr lang="cy" sz="1641" dirty="0">
                <a:solidFill>
                  <a:srgbClr val="2D4193"/>
                </a:solidFill>
                <a:latin typeface="Roboto"/>
              </a:rPr>
              <a:t>Cynrychiolaeth eang o bobl ar draws y gweithlu, wedi’u hadeiladu o’r brig i lawr, o’r gwaelod i fyny.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822144" y="916587"/>
            <a:ext cx="2686908" cy="2686908"/>
          </a:xfrm>
          <a:prstGeom prst="rect">
            <a:avLst/>
          </a:prstGeom>
        </p:spPr>
      </p:pic>
      <p:sp>
        <p:nvSpPr>
          <p:cNvPr id="3" name="AutoShape 3"/>
          <p:cNvSpPr/>
          <p:nvPr/>
        </p:nvSpPr>
        <p:spPr>
          <a:xfrm>
            <a:off x="3509052" y="2322942"/>
            <a:ext cx="746437" cy="0"/>
          </a:xfrm>
          <a:prstGeom prst="line">
            <a:avLst/>
          </a:prstGeom>
          <a:ln w="47625" cap="flat">
            <a:solidFill>
              <a:srgbClr val="57BBAC"/>
            </a:solidFill>
            <a:prstDash val="sysDot"/>
            <a:headEnd type="none" w="sm" len="sm"/>
            <a:tailEnd type="none" w="sm" len="sm"/>
          </a:ln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flipH="1">
            <a:off x="4218328" y="892775"/>
            <a:ext cx="2686908" cy="2686908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7637399" y="810829"/>
            <a:ext cx="2686908" cy="2686908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flipH="1">
            <a:off x="11226631" y="810829"/>
            <a:ext cx="2686908" cy="2686908"/>
          </a:xfrm>
          <a:prstGeom prst="rect">
            <a:avLst/>
          </a:prstGeom>
        </p:spPr>
      </p:pic>
      <p:sp>
        <p:nvSpPr>
          <p:cNvPr id="7" name="AutoShape 7"/>
          <p:cNvSpPr/>
          <p:nvPr/>
        </p:nvSpPr>
        <p:spPr>
          <a:xfrm>
            <a:off x="6792602" y="2188604"/>
            <a:ext cx="746437" cy="0"/>
          </a:xfrm>
          <a:prstGeom prst="line">
            <a:avLst/>
          </a:prstGeom>
          <a:ln w="47625" cap="flat">
            <a:solidFill>
              <a:srgbClr val="57BBAC"/>
            </a:solidFill>
            <a:prstDash val="sysDot"/>
            <a:headEnd type="none" w="sm" len="sm"/>
            <a:tailEnd type="none" w="sm" len="sm"/>
          </a:ln>
        </p:spPr>
      </p:sp>
      <p:sp>
        <p:nvSpPr>
          <p:cNvPr id="8" name="AutoShape 8"/>
          <p:cNvSpPr/>
          <p:nvPr/>
        </p:nvSpPr>
        <p:spPr>
          <a:xfrm>
            <a:off x="10403994" y="2164791"/>
            <a:ext cx="746437" cy="0"/>
          </a:xfrm>
          <a:prstGeom prst="line">
            <a:avLst/>
          </a:prstGeom>
          <a:ln w="47625" cap="flat">
            <a:solidFill>
              <a:srgbClr val="57BBAC"/>
            </a:solidFill>
            <a:prstDash val="sysDot"/>
            <a:headEnd type="none" w="sm" len="sm"/>
            <a:tailEnd type="none" w="sm" len="sm"/>
          </a:ln>
        </p:spPr>
      </p:sp>
      <p:pic>
        <p:nvPicPr>
          <p:cNvPr id="9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4504089" y="916587"/>
            <a:ext cx="2686908" cy="2686908"/>
          </a:xfrm>
          <a:prstGeom prst="rect">
            <a:avLst/>
          </a:prstGeom>
        </p:spPr>
      </p:pic>
      <p:sp>
        <p:nvSpPr>
          <p:cNvPr id="10" name="AutoShape 10"/>
          <p:cNvSpPr/>
          <p:nvPr/>
        </p:nvSpPr>
        <p:spPr>
          <a:xfrm>
            <a:off x="13837339" y="2212416"/>
            <a:ext cx="746437" cy="0"/>
          </a:xfrm>
          <a:prstGeom prst="line">
            <a:avLst/>
          </a:prstGeom>
          <a:ln w="47625" cap="flat">
            <a:solidFill>
              <a:srgbClr val="57BBAC"/>
            </a:solidFill>
            <a:prstDash val="sysDot"/>
            <a:headEnd type="none" w="sm" len="sm"/>
            <a:tailEnd type="none" w="sm" len="sm"/>
          </a:ln>
        </p:spPr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5252770" y="1648482"/>
            <a:ext cx="1348919" cy="1348919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8493008" y="1540642"/>
            <a:ext cx="975690" cy="1227282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11150431" y="4087720"/>
            <a:ext cx="2910331" cy="23986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2717"/>
              </a:lnSpc>
            </a:pPr>
            <a:r>
              <a:rPr lang="cy" sz="1941">
                <a:solidFill>
                  <a:srgbClr val="2D4193"/>
                </a:solidFill>
                <a:latin typeface="Roboto Bold"/>
              </a:rPr>
              <a:t>Mae pob un o'n gweithredoedd yn dangos bod dim goddefgarwch o gwbl o ymddygiad amhriodol, ac mae'n ddiogel i herio ar bob lefel</a:t>
            </a:r>
          </a:p>
          <a:p>
            <a:pPr algn="ctr" rtl="0">
              <a:lnSpc>
                <a:spcPts val="2717"/>
              </a:lnSpc>
              <a:spcBef>
                <a:spcPct val="0"/>
              </a:spcBef>
            </a:pPr>
            <a:endParaRPr lang="en-US" sz="1941">
              <a:solidFill>
                <a:srgbClr val="2D4193"/>
              </a:solidFill>
              <a:latin typeface="Roboto Bold"/>
            </a:endParaRPr>
          </a:p>
        </p:txBody>
      </p:sp>
      <p:grpSp>
        <p:nvGrpSpPr>
          <p:cNvPr id="14" name="Group 14"/>
          <p:cNvGrpSpPr/>
          <p:nvPr/>
        </p:nvGrpSpPr>
        <p:grpSpPr>
          <a:xfrm>
            <a:off x="22575" y="6892208"/>
            <a:ext cx="18288000" cy="3403029"/>
            <a:chOff x="0" y="0"/>
            <a:chExt cx="4816593" cy="896271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4816592" cy="896271"/>
            </a:xfrm>
            <a:custGeom>
              <a:avLst/>
              <a:gdLst/>
              <a:ahLst/>
              <a:cxnLst/>
              <a:rect l="l" t="t" r="r" b="b"/>
              <a:pathLst>
                <a:path w="4816592" h="896271">
                  <a:moveTo>
                    <a:pt x="0" y="0"/>
                  </a:moveTo>
                  <a:lnTo>
                    <a:pt x="4816592" y="0"/>
                  </a:lnTo>
                  <a:lnTo>
                    <a:pt x="4816592" y="896271"/>
                  </a:lnTo>
                  <a:lnTo>
                    <a:pt x="0" y="896271"/>
                  </a:lnTo>
                  <a:close/>
                </a:path>
              </a:pathLst>
            </a:custGeom>
            <a:solidFill>
              <a:srgbClr val="2D4193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1308524" y="1574962"/>
            <a:ext cx="1714149" cy="1392746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4805377" y="1397878"/>
            <a:ext cx="1512810" cy="1512810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11767246" y="1397878"/>
            <a:ext cx="1676700" cy="1676700"/>
          </a:xfrm>
          <a:prstGeom prst="rect">
            <a:avLst/>
          </a:prstGeom>
        </p:spPr>
      </p:pic>
      <p:sp>
        <p:nvSpPr>
          <p:cNvPr id="20" name="TextBox 20"/>
          <p:cNvSpPr txBox="1"/>
          <p:nvPr/>
        </p:nvSpPr>
        <p:spPr>
          <a:xfrm>
            <a:off x="381001" y="4188804"/>
            <a:ext cx="3396498" cy="27699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rtl="0">
              <a:lnSpc>
                <a:spcPts val="2717"/>
              </a:lnSpc>
            </a:pPr>
            <a:r>
              <a:rPr lang="cy" sz="1941" dirty="0">
                <a:solidFill>
                  <a:srgbClr val="2D4193"/>
                </a:solidFill>
                <a:latin typeface="Roboto Bold"/>
              </a:rPr>
              <a:t>Mae ein pobl yn dweud wrthym eu bod yn teimlo y gallant fod yn nhw eu hunain yn y gwaith a'u bod yn teimlo eu bod yn cael eu gwerthfawrogi am y gwahaniaeth a ddaw yn eu sgil</a:t>
            </a:r>
          </a:p>
          <a:p>
            <a:pPr algn="ctr" rtl="0">
              <a:lnSpc>
                <a:spcPts val="2717"/>
              </a:lnSpc>
              <a:spcBef>
                <a:spcPct val="0"/>
              </a:spcBef>
            </a:pPr>
            <a:endParaRPr lang="en-US" sz="1941" dirty="0">
              <a:solidFill>
                <a:srgbClr val="2D4193"/>
              </a:solidFill>
              <a:latin typeface="Roboto Bold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4106617" y="4156191"/>
            <a:ext cx="2910331" cy="13699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2717"/>
              </a:lnSpc>
            </a:pPr>
            <a:r>
              <a:rPr lang="cy" sz="1941">
                <a:solidFill>
                  <a:srgbClr val="2D4193"/>
                </a:solidFill>
                <a:latin typeface="Roboto Bold"/>
              </a:rPr>
              <a:t>Mae ein timau a’n huwch arweinwyr yn cynrychioli’r bobl rydym yn eu gwasanaethu</a:t>
            </a:r>
          </a:p>
          <a:p>
            <a:pPr algn="ctr" rtl="0">
              <a:lnSpc>
                <a:spcPts val="2717"/>
              </a:lnSpc>
              <a:spcBef>
                <a:spcPct val="0"/>
              </a:spcBef>
            </a:pPr>
            <a:endParaRPr lang="en-US" sz="1941">
              <a:solidFill>
                <a:srgbClr val="2D4193"/>
              </a:solidFill>
              <a:latin typeface="Roboto Bold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4472064" y="4087720"/>
            <a:ext cx="2910331" cy="13699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2717"/>
              </a:lnSpc>
              <a:spcBef>
                <a:spcPct val="0"/>
              </a:spcBef>
            </a:pPr>
            <a:r>
              <a:rPr lang="cy" sz="1941">
                <a:solidFill>
                  <a:srgbClr val="2D4193"/>
                </a:solidFill>
                <a:latin typeface="Roboto Bold"/>
              </a:rPr>
              <a:t>Mae ein Data Amrywiaeth wedi gwella ac mae'n wirioneddol gynrychioliadol o'n gweithlu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7346066" y="4091421"/>
            <a:ext cx="3269574" cy="23986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2717"/>
              </a:lnSpc>
              <a:spcBef>
                <a:spcPct val="0"/>
              </a:spcBef>
            </a:pPr>
            <a:r>
              <a:rPr lang="cy" sz="1941">
                <a:solidFill>
                  <a:srgbClr val="2D4193"/>
                </a:solidFill>
                <a:latin typeface="Roboto Bold"/>
              </a:rPr>
              <a:t>Cynhelir Asesiadau Effaith Cydraddoldeb yn systematig ar draws pob Is-adran ac Adran ac mae Cydraddoldeb wedi'i wreiddio yn ein prosesau gwneud penderfyniadau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125274" y="7257877"/>
            <a:ext cx="10380926" cy="20774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rtl="0">
              <a:lnSpc>
                <a:spcPts val="8099"/>
              </a:lnSpc>
            </a:pPr>
            <a:r>
              <a:rPr lang="cy" sz="6864" dirty="0">
                <a:solidFill>
                  <a:srgbClr val="FDFDFD"/>
                </a:solidFill>
                <a:latin typeface="Roboto Bold"/>
              </a:rPr>
              <a:t>Sut byddwn yn gwybod pan fyddwn wedi cyrraedd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291209" y="852851"/>
            <a:ext cx="4905774" cy="4226316"/>
            <a:chOff x="0" y="0"/>
            <a:chExt cx="1292056" cy="111310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292056" cy="1113104"/>
            </a:xfrm>
            <a:custGeom>
              <a:avLst/>
              <a:gdLst/>
              <a:ahLst/>
              <a:cxnLst/>
              <a:rect l="l" t="t" r="r" b="b"/>
              <a:pathLst>
                <a:path w="1292056" h="1113104">
                  <a:moveTo>
                    <a:pt x="80484" y="0"/>
                  </a:moveTo>
                  <a:lnTo>
                    <a:pt x="1211571" y="0"/>
                  </a:lnTo>
                  <a:cubicBezTo>
                    <a:pt x="1232917" y="0"/>
                    <a:pt x="1253389" y="8480"/>
                    <a:pt x="1268482" y="23573"/>
                  </a:cubicBezTo>
                  <a:cubicBezTo>
                    <a:pt x="1283576" y="38667"/>
                    <a:pt x="1292056" y="59139"/>
                    <a:pt x="1292056" y="80484"/>
                  </a:cubicBezTo>
                  <a:lnTo>
                    <a:pt x="1292056" y="1032619"/>
                  </a:lnTo>
                  <a:cubicBezTo>
                    <a:pt x="1292056" y="1053965"/>
                    <a:pt x="1283576" y="1074437"/>
                    <a:pt x="1268482" y="1089530"/>
                  </a:cubicBezTo>
                  <a:cubicBezTo>
                    <a:pt x="1253389" y="1104624"/>
                    <a:pt x="1232917" y="1113104"/>
                    <a:pt x="1211571" y="1113104"/>
                  </a:cubicBezTo>
                  <a:lnTo>
                    <a:pt x="80484" y="1113104"/>
                  </a:lnTo>
                  <a:cubicBezTo>
                    <a:pt x="36034" y="1113104"/>
                    <a:pt x="0" y="1077070"/>
                    <a:pt x="0" y="1032619"/>
                  </a:cubicBezTo>
                  <a:lnTo>
                    <a:pt x="0" y="80484"/>
                  </a:lnTo>
                  <a:cubicBezTo>
                    <a:pt x="0" y="59139"/>
                    <a:pt x="8480" y="38667"/>
                    <a:pt x="23573" y="23573"/>
                  </a:cubicBezTo>
                  <a:cubicBezTo>
                    <a:pt x="38667" y="8480"/>
                    <a:pt x="59139" y="0"/>
                    <a:pt x="80484" y="0"/>
                  </a:cubicBezTo>
                  <a:close/>
                </a:path>
              </a:pathLst>
            </a:custGeom>
            <a:solidFill>
              <a:srgbClr val="2D4393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7291209" y="5203718"/>
            <a:ext cx="4905774" cy="4226316"/>
            <a:chOff x="0" y="0"/>
            <a:chExt cx="1292056" cy="111310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292056" cy="1113104"/>
            </a:xfrm>
            <a:custGeom>
              <a:avLst/>
              <a:gdLst/>
              <a:ahLst/>
              <a:cxnLst/>
              <a:rect l="l" t="t" r="r" b="b"/>
              <a:pathLst>
                <a:path w="1292056" h="1113104">
                  <a:moveTo>
                    <a:pt x="80484" y="0"/>
                  </a:moveTo>
                  <a:lnTo>
                    <a:pt x="1211571" y="0"/>
                  </a:lnTo>
                  <a:cubicBezTo>
                    <a:pt x="1232917" y="0"/>
                    <a:pt x="1253389" y="8480"/>
                    <a:pt x="1268482" y="23573"/>
                  </a:cubicBezTo>
                  <a:cubicBezTo>
                    <a:pt x="1283576" y="38667"/>
                    <a:pt x="1292056" y="59139"/>
                    <a:pt x="1292056" y="80484"/>
                  </a:cubicBezTo>
                  <a:lnTo>
                    <a:pt x="1292056" y="1032619"/>
                  </a:lnTo>
                  <a:cubicBezTo>
                    <a:pt x="1292056" y="1053965"/>
                    <a:pt x="1283576" y="1074437"/>
                    <a:pt x="1268482" y="1089530"/>
                  </a:cubicBezTo>
                  <a:cubicBezTo>
                    <a:pt x="1253389" y="1104624"/>
                    <a:pt x="1232917" y="1113104"/>
                    <a:pt x="1211571" y="1113104"/>
                  </a:cubicBezTo>
                  <a:lnTo>
                    <a:pt x="80484" y="1113104"/>
                  </a:lnTo>
                  <a:cubicBezTo>
                    <a:pt x="36034" y="1113104"/>
                    <a:pt x="0" y="1077070"/>
                    <a:pt x="0" y="1032619"/>
                  </a:cubicBezTo>
                  <a:lnTo>
                    <a:pt x="0" y="80484"/>
                  </a:lnTo>
                  <a:cubicBezTo>
                    <a:pt x="0" y="59139"/>
                    <a:pt x="8480" y="38667"/>
                    <a:pt x="23573" y="23573"/>
                  </a:cubicBezTo>
                  <a:cubicBezTo>
                    <a:pt x="38667" y="8480"/>
                    <a:pt x="59139" y="0"/>
                    <a:pt x="80484" y="0"/>
                  </a:cubicBezTo>
                  <a:close/>
                </a:path>
              </a:pathLst>
            </a:custGeom>
            <a:solidFill>
              <a:srgbClr val="2D4393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2353526" y="5203718"/>
            <a:ext cx="4905774" cy="4226316"/>
            <a:chOff x="0" y="0"/>
            <a:chExt cx="1292056" cy="1113104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292056" cy="1113104"/>
            </a:xfrm>
            <a:custGeom>
              <a:avLst/>
              <a:gdLst/>
              <a:ahLst/>
              <a:cxnLst/>
              <a:rect l="l" t="t" r="r" b="b"/>
              <a:pathLst>
                <a:path w="1292056" h="1113104">
                  <a:moveTo>
                    <a:pt x="80484" y="0"/>
                  </a:moveTo>
                  <a:lnTo>
                    <a:pt x="1211571" y="0"/>
                  </a:lnTo>
                  <a:cubicBezTo>
                    <a:pt x="1232917" y="0"/>
                    <a:pt x="1253389" y="8480"/>
                    <a:pt x="1268482" y="23573"/>
                  </a:cubicBezTo>
                  <a:cubicBezTo>
                    <a:pt x="1283576" y="38667"/>
                    <a:pt x="1292056" y="59139"/>
                    <a:pt x="1292056" y="80484"/>
                  </a:cubicBezTo>
                  <a:lnTo>
                    <a:pt x="1292056" y="1032619"/>
                  </a:lnTo>
                  <a:cubicBezTo>
                    <a:pt x="1292056" y="1053965"/>
                    <a:pt x="1283576" y="1074437"/>
                    <a:pt x="1268482" y="1089530"/>
                  </a:cubicBezTo>
                  <a:cubicBezTo>
                    <a:pt x="1253389" y="1104624"/>
                    <a:pt x="1232917" y="1113104"/>
                    <a:pt x="1211571" y="1113104"/>
                  </a:cubicBezTo>
                  <a:lnTo>
                    <a:pt x="80484" y="1113104"/>
                  </a:lnTo>
                  <a:cubicBezTo>
                    <a:pt x="36034" y="1113104"/>
                    <a:pt x="0" y="1077070"/>
                    <a:pt x="0" y="1032619"/>
                  </a:cubicBezTo>
                  <a:lnTo>
                    <a:pt x="0" y="80484"/>
                  </a:lnTo>
                  <a:cubicBezTo>
                    <a:pt x="0" y="59139"/>
                    <a:pt x="8480" y="38667"/>
                    <a:pt x="23573" y="23573"/>
                  </a:cubicBezTo>
                  <a:cubicBezTo>
                    <a:pt x="38667" y="8480"/>
                    <a:pt x="59139" y="0"/>
                    <a:pt x="80484" y="0"/>
                  </a:cubicBezTo>
                  <a:close/>
                </a:path>
              </a:pathLst>
            </a:custGeom>
            <a:solidFill>
              <a:srgbClr val="2D4393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2353526" y="852851"/>
            <a:ext cx="4905774" cy="4226316"/>
            <a:chOff x="0" y="0"/>
            <a:chExt cx="1292056" cy="1113104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92056" cy="1113104"/>
            </a:xfrm>
            <a:custGeom>
              <a:avLst/>
              <a:gdLst/>
              <a:ahLst/>
              <a:cxnLst/>
              <a:rect l="l" t="t" r="r" b="b"/>
              <a:pathLst>
                <a:path w="1292056" h="1113104">
                  <a:moveTo>
                    <a:pt x="80484" y="0"/>
                  </a:moveTo>
                  <a:lnTo>
                    <a:pt x="1211571" y="0"/>
                  </a:lnTo>
                  <a:cubicBezTo>
                    <a:pt x="1232917" y="0"/>
                    <a:pt x="1253389" y="8480"/>
                    <a:pt x="1268482" y="23573"/>
                  </a:cubicBezTo>
                  <a:cubicBezTo>
                    <a:pt x="1283576" y="38667"/>
                    <a:pt x="1292056" y="59139"/>
                    <a:pt x="1292056" y="80484"/>
                  </a:cubicBezTo>
                  <a:lnTo>
                    <a:pt x="1292056" y="1032619"/>
                  </a:lnTo>
                  <a:cubicBezTo>
                    <a:pt x="1292056" y="1053965"/>
                    <a:pt x="1283576" y="1074437"/>
                    <a:pt x="1268482" y="1089530"/>
                  </a:cubicBezTo>
                  <a:cubicBezTo>
                    <a:pt x="1253389" y="1104624"/>
                    <a:pt x="1232917" y="1113104"/>
                    <a:pt x="1211571" y="1113104"/>
                  </a:cubicBezTo>
                  <a:lnTo>
                    <a:pt x="80484" y="1113104"/>
                  </a:lnTo>
                  <a:cubicBezTo>
                    <a:pt x="36034" y="1113104"/>
                    <a:pt x="0" y="1077070"/>
                    <a:pt x="0" y="1032619"/>
                  </a:cubicBezTo>
                  <a:lnTo>
                    <a:pt x="0" y="80484"/>
                  </a:lnTo>
                  <a:cubicBezTo>
                    <a:pt x="0" y="59139"/>
                    <a:pt x="8480" y="38667"/>
                    <a:pt x="23573" y="23573"/>
                  </a:cubicBezTo>
                  <a:cubicBezTo>
                    <a:pt x="38667" y="8480"/>
                    <a:pt x="59139" y="0"/>
                    <a:pt x="80484" y="0"/>
                  </a:cubicBezTo>
                  <a:close/>
                </a:path>
              </a:pathLst>
            </a:custGeom>
            <a:solidFill>
              <a:srgbClr val="2D4393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28700" y="852851"/>
            <a:ext cx="5443359" cy="8581297"/>
            <a:chOff x="0" y="0"/>
            <a:chExt cx="1433642" cy="2260095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433642" cy="2260095"/>
            </a:xfrm>
            <a:custGeom>
              <a:avLst/>
              <a:gdLst/>
              <a:ahLst/>
              <a:cxnLst/>
              <a:rect l="l" t="t" r="r" b="b"/>
              <a:pathLst>
                <a:path w="1433642" h="2260095">
                  <a:moveTo>
                    <a:pt x="72536" y="0"/>
                  </a:moveTo>
                  <a:lnTo>
                    <a:pt x="1361106" y="0"/>
                  </a:lnTo>
                  <a:cubicBezTo>
                    <a:pt x="1401167" y="0"/>
                    <a:pt x="1433642" y="32475"/>
                    <a:pt x="1433642" y="72536"/>
                  </a:cubicBezTo>
                  <a:lnTo>
                    <a:pt x="1433642" y="2187559"/>
                  </a:lnTo>
                  <a:cubicBezTo>
                    <a:pt x="1433642" y="2206797"/>
                    <a:pt x="1426000" y="2225247"/>
                    <a:pt x="1412397" y="2238850"/>
                  </a:cubicBezTo>
                  <a:cubicBezTo>
                    <a:pt x="1398794" y="2252453"/>
                    <a:pt x="1380344" y="2260095"/>
                    <a:pt x="1361106" y="2260095"/>
                  </a:cubicBezTo>
                  <a:lnTo>
                    <a:pt x="72536" y="2260095"/>
                  </a:lnTo>
                  <a:cubicBezTo>
                    <a:pt x="32475" y="2260095"/>
                    <a:pt x="0" y="2227619"/>
                    <a:pt x="0" y="2187559"/>
                  </a:cubicBezTo>
                  <a:lnTo>
                    <a:pt x="0" y="72536"/>
                  </a:lnTo>
                  <a:cubicBezTo>
                    <a:pt x="0" y="32475"/>
                    <a:pt x="32475" y="0"/>
                    <a:pt x="72536" y="0"/>
                  </a:cubicBezTo>
                  <a:close/>
                </a:path>
              </a:pathLst>
            </a:custGeom>
            <a:solidFill>
              <a:srgbClr val="2D4193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396339" y="1433505"/>
            <a:ext cx="4485170" cy="1139981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555701" y="1109601"/>
            <a:ext cx="2376791" cy="2376791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3779970" y="1433505"/>
            <a:ext cx="2052887" cy="2052887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789414" y="5882580"/>
            <a:ext cx="1909365" cy="1909365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3835990" y="5882580"/>
            <a:ext cx="1909365" cy="1909365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1190698" y="7405808"/>
            <a:ext cx="5119363" cy="1405703"/>
          </a:xfrm>
          <a:prstGeom prst="rect">
            <a:avLst/>
          </a:prstGeom>
        </p:spPr>
      </p:pic>
      <p:sp>
        <p:nvSpPr>
          <p:cNvPr id="23" name="TextBox 23"/>
          <p:cNvSpPr txBox="1"/>
          <p:nvPr/>
        </p:nvSpPr>
        <p:spPr>
          <a:xfrm>
            <a:off x="1724025" y="3955354"/>
            <a:ext cx="4262259" cy="19272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5000"/>
              </a:lnSpc>
            </a:pPr>
            <a:r>
              <a:rPr lang="cy" sz="5000" spc="-125">
                <a:solidFill>
                  <a:srgbClr val="FFFFFF"/>
                </a:solidFill>
                <a:latin typeface="Roboto Bold"/>
              </a:rPr>
              <a:t>Ein Canlyniadau Cydraddoldeb - Beth fyddwn ni'n ei wneud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7728237" y="8115795"/>
            <a:ext cx="4031719" cy="621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4600"/>
              </a:lnSpc>
            </a:pPr>
            <a:r>
              <a:rPr lang="cy" sz="4600" spc="-115">
                <a:solidFill>
                  <a:srgbClr val="FFFFFF"/>
                </a:solidFill>
                <a:latin typeface="Roboto Bold"/>
              </a:rPr>
              <a:t>Cymunedol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7408459" y="3810528"/>
            <a:ext cx="4671273" cy="621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4600"/>
              </a:lnSpc>
            </a:pPr>
            <a:r>
              <a:rPr lang="cy" sz="4600" spc="-115">
                <a:solidFill>
                  <a:srgbClr val="FFFFFF"/>
                </a:solidFill>
                <a:latin typeface="Roboto Bold"/>
              </a:rPr>
              <a:t>Gwasanaethau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2887074" y="3810528"/>
            <a:ext cx="3807197" cy="621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4600"/>
              </a:lnSpc>
            </a:pPr>
            <a:r>
              <a:rPr lang="cy" sz="4600" spc="-115">
                <a:solidFill>
                  <a:srgbClr val="FFFFFF"/>
                </a:solidFill>
                <a:latin typeface="Roboto Bold"/>
              </a:rPr>
              <a:t>Pobl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12353526" y="8115795"/>
            <a:ext cx="5126703" cy="621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4600"/>
              </a:lnSpc>
            </a:pPr>
            <a:r>
              <a:rPr lang="cy" sz="4600" spc="-115">
                <a:solidFill>
                  <a:srgbClr val="FFFFFF"/>
                </a:solidFill>
                <a:latin typeface="Roboto Bold"/>
              </a:rPr>
              <a:t>Isadeiledd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439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928537" y="-59197"/>
            <a:ext cx="5834464" cy="1083767"/>
            <a:chOff x="0" y="0"/>
            <a:chExt cx="1309051" cy="57595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309051" cy="575953"/>
            </a:xfrm>
            <a:custGeom>
              <a:avLst/>
              <a:gdLst/>
              <a:ahLst/>
              <a:cxnLst/>
              <a:rect l="l" t="t" r="r" b="b"/>
              <a:pathLst>
                <a:path w="1309051" h="575953">
                  <a:moveTo>
                    <a:pt x="89881" y="0"/>
                  </a:moveTo>
                  <a:lnTo>
                    <a:pt x="1219170" y="0"/>
                  </a:lnTo>
                  <a:cubicBezTo>
                    <a:pt x="1243008" y="0"/>
                    <a:pt x="1265869" y="9470"/>
                    <a:pt x="1282725" y="26325"/>
                  </a:cubicBezTo>
                  <a:cubicBezTo>
                    <a:pt x="1299581" y="43181"/>
                    <a:pt x="1309051" y="66043"/>
                    <a:pt x="1309051" y="89881"/>
                  </a:cubicBezTo>
                  <a:lnTo>
                    <a:pt x="1309051" y="486073"/>
                  </a:lnTo>
                  <a:cubicBezTo>
                    <a:pt x="1309051" y="509910"/>
                    <a:pt x="1299581" y="532772"/>
                    <a:pt x="1282725" y="549628"/>
                  </a:cubicBezTo>
                  <a:cubicBezTo>
                    <a:pt x="1265869" y="566484"/>
                    <a:pt x="1243008" y="575953"/>
                    <a:pt x="1219170" y="575953"/>
                  </a:cubicBezTo>
                  <a:lnTo>
                    <a:pt x="89881" y="575953"/>
                  </a:lnTo>
                  <a:cubicBezTo>
                    <a:pt x="40241" y="575953"/>
                    <a:pt x="0" y="535712"/>
                    <a:pt x="0" y="486073"/>
                  </a:cubicBezTo>
                  <a:lnTo>
                    <a:pt x="0" y="89881"/>
                  </a:lnTo>
                  <a:cubicBezTo>
                    <a:pt x="0" y="40241"/>
                    <a:pt x="40241" y="0"/>
                    <a:pt x="89881" y="0"/>
                  </a:cubicBezTo>
                  <a:close/>
                </a:path>
              </a:pathLst>
            </a:custGeom>
            <a:solidFill>
              <a:srgbClr val="E60F68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283855" y="1169231"/>
            <a:ext cx="2485151" cy="8880790"/>
            <a:chOff x="0" y="0"/>
            <a:chExt cx="654525" cy="233897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54525" cy="2338974"/>
            </a:xfrm>
            <a:custGeom>
              <a:avLst/>
              <a:gdLst/>
              <a:ahLst/>
              <a:cxnLst/>
              <a:rect l="l" t="t" r="r" b="b"/>
              <a:pathLst>
                <a:path w="654525" h="2338974">
                  <a:moveTo>
                    <a:pt x="115265" y="0"/>
                  </a:moveTo>
                  <a:lnTo>
                    <a:pt x="539260" y="0"/>
                  </a:lnTo>
                  <a:cubicBezTo>
                    <a:pt x="602919" y="0"/>
                    <a:pt x="654525" y="51606"/>
                    <a:pt x="654525" y="115265"/>
                  </a:cubicBezTo>
                  <a:lnTo>
                    <a:pt x="654525" y="2223708"/>
                  </a:lnTo>
                  <a:cubicBezTo>
                    <a:pt x="654525" y="2287368"/>
                    <a:pt x="602919" y="2338974"/>
                    <a:pt x="539260" y="2338974"/>
                  </a:cubicBezTo>
                  <a:lnTo>
                    <a:pt x="115265" y="2338974"/>
                  </a:lnTo>
                  <a:cubicBezTo>
                    <a:pt x="51606" y="2338974"/>
                    <a:pt x="0" y="2287368"/>
                    <a:pt x="0" y="2223708"/>
                  </a:cubicBezTo>
                  <a:lnTo>
                    <a:pt x="0" y="115265"/>
                  </a:lnTo>
                  <a:cubicBezTo>
                    <a:pt x="0" y="51606"/>
                    <a:pt x="51606" y="0"/>
                    <a:pt x="115265" y="0"/>
                  </a:cubicBezTo>
                  <a:close/>
                </a:path>
              </a:pathLst>
            </a:custGeom>
            <a:solidFill>
              <a:srgbClr val="E60F68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AutoShape 8"/>
          <p:cNvSpPr/>
          <p:nvPr/>
        </p:nvSpPr>
        <p:spPr>
          <a:xfrm>
            <a:off x="592521" y="2657561"/>
            <a:ext cx="1867819" cy="0"/>
          </a:xfrm>
          <a:prstGeom prst="line">
            <a:avLst/>
          </a:prstGeom>
          <a:ln w="4762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9" name="AutoShape 9"/>
          <p:cNvSpPr/>
          <p:nvPr/>
        </p:nvSpPr>
        <p:spPr>
          <a:xfrm>
            <a:off x="3414096" y="2705186"/>
            <a:ext cx="14298553" cy="0"/>
          </a:xfrm>
          <a:prstGeom prst="line">
            <a:avLst/>
          </a:prstGeom>
          <a:ln w="4762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0" name="AutoShape 10"/>
          <p:cNvSpPr/>
          <p:nvPr/>
        </p:nvSpPr>
        <p:spPr>
          <a:xfrm>
            <a:off x="3414096" y="7193341"/>
            <a:ext cx="14298553" cy="0"/>
          </a:xfrm>
          <a:prstGeom prst="line">
            <a:avLst/>
          </a:prstGeom>
          <a:ln w="4762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1" name="AutoShape 11"/>
          <p:cNvSpPr/>
          <p:nvPr/>
        </p:nvSpPr>
        <p:spPr>
          <a:xfrm>
            <a:off x="592521" y="7240966"/>
            <a:ext cx="1867819" cy="0"/>
          </a:xfrm>
          <a:prstGeom prst="line">
            <a:avLst/>
          </a:prstGeom>
          <a:ln w="4762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12" name="Picture 1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6765274" y="38755"/>
            <a:ext cx="1522726" cy="1522726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7185310" y="9258300"/>
            <a:ext cx="682653" cy="682653"/>
          </a:xfrm>
          <a:prstGeom prst="rect">
            <a:avLst/>
          </a:prstGeom>
        </p:spPr>
      </p:pic>
      <p:sp>
        <p:nvSpPr>
          <p:cNvPr id="14" name="TextBox 14"/>
          <p:cNvSpPr txBox="1"/>
          <p:nvPr/>
        </p:nvSpPr>
        <p:spPr>
          <a:xfrm>
            <a:off x="3414096" y="387368"/>
            <a:ext cx="5348904" cy="6413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rtl="0">
              <a:lnSpc>
                <a:spcPts val="4898"/>
              </a:lnSpc>
            </a:pPr>
            <a:r>
              <a:rPr lang="cy" sz="4665" dirty="0">
                <a:solidFill>
                  <a:srgbClr val="FFFFFF"/>
                </a:solidFill>
                <a:latin typeface="Roboto Bold"/>
              </a:rPr>
              <a:t>GWASANAETHAU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43386" y="1828181"/>
            <a:ext cx="2166089" cy="6349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2446"/>
              </a:lnSpc>
            </a:pPr>
            <a:r>
              <a:rPr lang="cy" sz="2330">
                <a:solidFill>
                  <a:srgbClr val="FFFFFF"/>
                </a:solidFill>
                <a:latin typeface="Roboto Bold"/>
              </a:rPr>
              <a:t>BETH Y BYDDWN YN EI ARIANNU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443386" y="4835598"/>
            <a:ext cx="2166089" cy="6349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2446"/>
              </a:lnSpc>
            </a:pPr>
            <a:r>
              <a:rPr lang="cy" sz="2330">
                <a:solidFill>
                  <a:srgbClr val="FFFFFF"/>
                </a:solidFill>
                <a:latin typeface="Roboto Bold"/>
              </a:rPr>
              <a:t>BYDDWN NI’N GWNEUD HYN DRWY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517953" y="7815691"/>
            <a:ext cx="2016954" cy="12445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2446"/>
              </a:lnSpc>
            </a:pPr>
            <a:r>
              <a:rPr lang="cy" sz="2330">
                <a:solidFill>
                  <a:srgbClr val="FFFFFF"/>
                </a:solidFill>
                <a:latin typeface="Roboto Bold"/>
              </a:rPr>
              <a:t>BYDDWN YN MESUR EIN CYNNYDD GAN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3414096" y="1751981"/>
            <a:ext cx="14298553" cy="9055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60751" lvl="1" indent="-280376" rtl="0">
              <a:lnSpc>
                <a:spcPts val="3636"/>
              </a:lnSpc>
              <a:buFont typeface="Arial"/>
              <a:buChar char="•"/>
            </a:pPr>
            <a:r>
              <a:rPr lang="cy" sz="2597" dirty="0">
                <a:solidFill>
                  <a:srgbClr val="FFFFFF"/>
                </a:solidFill>
                <a:latin typeface="Roboto"/>
              </a:rPr>
              <a:t>Gwella profiad a chanlyniadau iechyd ein cleifion, gan sicrhau bod gan bob un o’n cleifion fynediad cyfartal at y gwasanaethau sydd eu hangen arnyn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3414096" y="2891511"/>
            <a:ext cx="14298553" cy="41059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60751" lvl="1" indent="-280376" rtl="0">
              <a:lnSpc>
                <a:spcPts val="3636"/>
              </a:lnSpc>
              <a:buFont typeface="Arial"/>
              <a:buChar char="•"/>
            </a:pPr>
            <a:r>
              <a:rPr lang="cy" sz="2597">
                <a:solidFill>
                  <a:srgbClr val="FFFFFF"/>
                </a:solidFill>
                <a:latin typeface="Roboto"/>
              </a:rPr>
              <a:t>Cymryd camau i sicrhau bod y bobl sy'n defnyddio ein gwasanaethau yn cael tegwch o ran mynediad at wasanaethau a phrofiad gwell</a:t>
            </a:r>
          </a:p>
          <a:p>
            <a:pPr marL="560751" lvl="1" indent="-280376" rtl="0">
              <a:lnSpc>
                <a:spcPts val="3636"/>
              </a:lnSpc>
              <a:buFont typeface="Arial"/>
              <a:buChar char="•"/>
            </a:pPr>
            <a:r>
              <a:rPr lang="cy" sz="2597">
                <a:solidFill>
                  <a:srgbClr val="FFFFFF"/>
                </a:solidFill>
                <a:latin typeface="Roboto"/>
              </a:rPr>
              <a:t>Sicrhau bod sut rydym yn ymgysylltu yn gynhwysol</a:t>
            </a:r>
          </a:p>
          <a:p>
            <a:pPr marL="560751" lvl="1" indent="-280376" rtl="0">
              <a:lnSpc>
                <a:spcPts val="3636"/>
              </a:lnSpc>
              <a:buFont typeface="Arial"/>
              <a:buChar char="•"/>
            </a:pPr>
            <a:r>
              <a:rPr lang="cy" sz="2597">
                <a:solidFill>
                  <a:srgbClr val="FFFFFF"/>
                </a:solidFill>
                <a:latin typeface="Roboto"/>
              </a:rPr>
              <a:t>Gwerthuso cynnydd ar iechyd meddwl i sicrhau ein bod yn diwallu anghenion pobl â nodweddion gwarchodedig gwahanol</a:t>
            </a:r>
          </a:p>
          <a:p>
            <a:pPr marL="560751" lvl="1" indent="-280376" rtl="0">
              <a:lnSpc>
                <a:spcPts val="3636"/>
              </a:lnSpc>
              <a:buFont typeface="Arial"/>
              <a:buChar char="•"/>
            </a:pPr>
            <a:r>
              <a:rPr lang="cy" sz="2597">
                <a:solidFill>
                  <a:srgbClr val="FFFFFF"/>
                </a:solidFill>
                <a:latin typeface="Roboto"/>
              </a:rPr>
              <a:t>Mabwysiadu Model Cymdeithasol o Iaith Anabledd</a:t>
            </a:r>
          </a:p>
          <a:p>
            <a:pPr marL="560751" lvl="1" indent="-280376" rtl="0">
              <a:lnSpc>
                <a:spcPts val="3636"/>
              </a:lnSpc>
              <a:buFont typeface="Arial"/>
              <a:buChar char="•"/>
            </a:pPr>
            <a:r>
              <a:rPr lang="cy" sz="2597">
                <a:solidFill>
                  <a:srgbClr val="FFFFFF"/>
                </a:solidFill>
                <a:latin typeface="Roboto"/>
              </a:rPr>
              <a:t>Sicrhau bod cynlluniau gwasanaeth yn gyson â sbardunau strategol cenedlaethol a sefydliadol sy'n dod i'r amlwg (e.e. Cynllun Gwrth-hiliol Cymru; Cynllun Gweithredu LGBTQ+, Cynllun Gweithredu Anabledd, Cod Ymarfer ar gyfer Cyflenwi Gwasanaethau Awtistiaeth).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3414096" y="7231441"/>
            <a:ext cx="14298553" cy="27343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60751" lvl="1" indent="-280376" rtl="0">
              <a:lnSpc>
                <a:spcPts val="3636"/>
              </a:lnSpc>
              <a:buFont typeface="Arial"/>
              <a:buChar char="•"/>
            </a:pPr>
            <a:r>
              <a:rPr lang="cy" sz="2597">
                <a:solidFill>
                  <a:srgbClr val="FFFFFF"/>
                </a:solidFill>
                <a:latin typeface="Roboto"/>
              </a:rPr>
              <a:t>Adolygu cyfanswm y digwyddiadau a adroddwyd ar Datix</a:t>
            </a:r>
          </a:p>
          <a:p>
            <a:pPr marL="560751" lvl="1" indent="-280376" rtl="0">
              <a:lnSpc>
                <a:spcPts val="3636"/>
              </a:lnSpc>
              <a:buFont typeface="Arial"/>
              <a:buChar char="•"/>
            </a:pPr>
            <a:r>
              <a:rPr lang="cy" sz="2597">
                <a:solidFill>
                  <a:srgbClr val="FFFFFF"/>
                </a:solidFill>
                <a:latin typeface="Roboto"/>
              </a:rPr>
              <a:t>Adolygu adborth o Arolygon Cleifion</a:t>
            </a:r>
          </a:p>
          <a:p>
            <a:pPr marL="560751" lvl="1" indent="-280376" rtl="0">
              <a:lnSpc>
                <a:spcPts val="3636"/>
              </a:lnSpc>
              <a:buFont typeface="Arial"/>
              <a:buChar char="•"/>
            </a:pPr>
            <a:r>
              <a:rPr lang="cy" sz="2597">
                <a:solidFill>
                  <a:srgbClr val="FFFFFF"/>
                </a:solidFill>
                <a:latin typeface="Roboto"/>
              </a:rPr>
              <a:t>Monitro nifer y staff sydd wedi mynychu hyfforddiant yn ymwneud â Cydraddoldeb, amrywiaeth a chynhwysiant</a:t>
            </a:r>
          </a:p>
          <a:p>
            <a:pPr marL="560751" lvl="1" indent="-280376" rtl="0">
              <a:lnSpc>
                <a:spcPts val="3636"/>
              </a:lnSpc>
              <a:buFont typeface="Arial"/>
              <a:buChar char="•"/>
            </a:pPr>
            <a:r>
              <a:rPr lang="cy" sz="2597">
                <a:solidFill>
                  <a:srgbClr val="FFFFFF"/>
                </a:solidFill>
                <a:latin typeface="Roboto"/>
              </a:rPr>
              <a:t>Monitro nifer yr Asesiadau Effaith Cydraddoldeb a gynhaliwyd ar newidiadau a pholisïau </a:t>
            </a:r>
          </a:p>
          <a:p>
            <a:pPr marL="560751" lvl="1" indent="-280376" rtl="0">
              <a:lnSpc>
                <a:spcPts val="3636"/>
              </a:lnSpc>
              <a:buFont typeface="Arial"/>
              <a:buChar char="•"/>
            </a:pPr>
            <a:r>
              <a:rPr lang="cy" sz="2597">
                <a:solidFill>
                  <a:srgbClr val="FFFFFF"/>
                </a:solidFill>
                <a:latin typeface="Roboto"/>
              </a:rPr>
              <a:t>Adolygu tystiolaeth o'n hymateb i argymhellion a wnaed gan eraill ynghylch anghydraddoldebau o ran mynediad, profiad a chanlyniadau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439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860766" y="-1"/>
            <a:ext cx="5254276" cy="1154339"/>
            <a:chOff x="0" y="0"/>
            <a:chExt cx="1309051" cy="57595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309051" cy="575953"/>
            </a:xfrm>
            <a:custGeom>
              <a:avLst/>
              <a:gdLst/>
              <a:ahLst/>
              <a:cxnLst/>
              <a:rect l="l" t="t" r="r" b="b"/>
              <a:pathLst>
                <a:path w="1309051" h="575953">
                  <a:moveTo>
                    <a:pt x="89881" y="0"/>
                  </a:moveTo>
                  <a:lnTo>
                    <a:pt x="1219170" y="0"/>
                  </a:lnTo>
                  <a:cubicBezTo>
                    <a:pt x="1243008" y="0"/>
                    <a:pt x="1265869" y="9470"/>
                    <a:pt x="1282725" y="26325"/>
                  </a:cubicBezTo>
                  <a:cubicBezTo>
                    <a:pt x="1299581" y="43181"/>
                    <a:pt x="1309051" y="66043"/>
                    <a:pt x="1309051" y="89881"/>
                  </a:cubicBezTo>
                  <a:lnTo>
                    <a:pt x="1309051" y="486073"/>
                  </a:lnTo>
                  <a:cubicBezTo>
                    <a:pt x="1309051" y="509910"/>
                    <a:pt x="1299581" y="532772"/>
                    <a:pt x="1282725" y="549628"/>
                  </a:cubicBezTo>
                  <a:cubicBezTo>
                    <a:pt x="1265869" y="566484"/>
                    <a:pt x="1243008" y="575953"/>
                    <a:pt x="1219170" y="575953"/>
                  </a:cubicBezTo>
                  <a:lnTo>
                    <a:pt x="89881" y="575953"/>
                  </a:lnTo>
                  <a:cubicBezTo>
                    <a:pt x="40241" y="575953"/>
                    <a:pt x="0" y="535712"/>
                    <a:pt x="0" y="486073"/>
                  </a:cubicBezTo>
                  <a:lnTo>
                    <a:pt x="0" y="89881"/>
                  </a:lnTo>
                  <a:cubicBezTo>
                    <a:pt x="0" y="40241"/>
                    <a:pt x="40241" y="0"/>
                    <a:pt x="89881" y="0"/>
                  </a:cubicBezTo>
                  <a:close/>
                </a:path>
              </a:pathLst>
            </a:custGeom>
            <a:solidFill>
              <a:srgbClr val="F19D20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283855" y="1169231"/>
            <a:ext cx="2485151" cy="8825403"/>
            <a:chOff x="0" y="0"/>
            <a:chExt cx="654525" cy="2324386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54525" cy="2324386"/>
            </a:xfrm>
            <a:custGeom>
              <a:avLst/>
              <a:gdLst/>
              <a:ahLst/>
              <a:cxnLst/>
              <a:rect l="l" t="t" r="r" b="b"/>
              <a:pathLst>
                <a:path w="654525" h="2324386">
                  <a:moveTo>
                    <a:pt x="115265" y="0"/>
                  </a:moveTo>
                  <a:lnTo>
                    <a:pt x="539260" y="0"/>
                  </a:lnTo>
                  <a:cubicBezTo>
                    <a:pt x="602919" y="0"/>
                    <a:pt x="654525" y="51606"/>
                    <a:pt x="654525" y="115265"/>
                  </a:cubicBezTo>
                  <a:lnTo>
                    <a:pt x="654525" y="2209121"/>
                  </a:lnTo>
                  <a:cubicBezTo>
                    <a:pt x="654525" y="2272780"/>
                    <a:pt x="602919" y="2324386"/>
                    <a:pt x="539260" y="2324386"/>
                  </a:cubicBezTo>
                  <a:lnTo>
                    <a:pt x="115265" y="2324386"/>
                  </a:lnTo>
                  <a:cubicBezTo>
                    <a:pt x="84695" y="2324386"/>
                    <a:pt x="55377" y="2312242"/>
                    <a:pt x="33760" y="2290626"/>
                  </a:cubicBezTo>
                  <a:cubicBezTo>
                    <a:pt x="12144" y="2269009"/>
                    <a:pt x="0" y="2239691"/>
                    <a:pt x="0" y="2209121"/>
                  </a:cubicBezTo>
                  <a:lnTo>
                    <a:pt x="0" y="115265"/>
                  </a:lnTo>
                  <a:cubicBezTo>
                    <a:pt x="0" y="51606"/>
                    <a:pt x="51606" y="0"/>
                    <a:pt x="115265" y="0"/>
                  </a:cubicBezTo>
                  <a:close/>
                </a:path>
              </a:pathLst>
            </a:custGeom>
            <a:solidFill>
              <a:srgbClr val="F19D20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 rtl="0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AutoShape 8"/>
          <p:cNvSpPr/>
          <p:nvPr/>
        </p:nvSpPr>
        <p:spPr>
          <a:xfrm>
            <a:off x="592521" y="2586440"/>
            <a:ext cx="1867819" cy="0"/>
          </a:xfrm>
          <a:prstGeom prst="line">
            <a:avLst/>
          </a:prstGeom>
          <a:ln w="4762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9" name="AutoShape 9"/>
          <p:cNvSpPr/>
          <p:nvPr/>
        </p:nvSpPr>
        <p:spPr>
          <a:xfrm>
            <a:off x="3458637" y="2439223"/>
            <a:ext cx="14298553" cy="0"/>
          </a:xfrm>
          <a:prstGeom prst="line">
            <a:avLst/>
          </a:prstGeom>
          <a:ln w="4762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0" name="AutoShape 10"/>
          <p:cNvSpPr/>
          <p:nvPr/>
        </p:nvSpPr>
        <p:spPr>
          <a:xfrm>
            <a:off x="3503177" y="8299450"/>
            <a:ext cx="14298553" cy="0"/>
          </a:xfrm>
          <a:prstGeom prst="line">
            <a:avLst/>
          </a:prstGeom>
          <a:ln w="4762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1" name="AutoShape 11"/>
          <p:cNvSpPr/>
          <p:nvPr/>
        </p:nvSpPr>
        <p:spPr>
          <a:xfrm>
            <a:off x="592521" y="8323263"/>
            <a:ext cx="1867819" cy="0"/>
          </a:xfrm>
          <a:prstGeom prst="line">
            <a:avLst/>
          </a:prstGeom>
          <a:ln w="4762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2" name="TextBox 12"/>
          <p:cNvSpPr txBox="1"/>
          <p:nvPr/>
        </p:nvSpPr>
        <p:spPr>
          <a:xfrm>
            <a:off x="3458637" y="2642295"/>
            <a:ext cx="14387633" cy="54445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Mynd i'r afael â gwahaniaethau cyflog rhwng rhywedd, ethnigrwydd ac anabledd </a:t>
            </a:r>
          </a:p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Adolygu ein harferion gweithio hyblyg i sicrhau cyfle cyfartal ar bob lefel   </a:t>
            </a:r>
          </a:p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Sicrhau polisïau effeithiol i atal ac ymateb i aflonyddu, gwahaniaethu a bwlio</a:t>
            </a:r>
          </a:p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Adolygu Darpariaeth Beichiogrwydd a Mamolaeth yn y Gweithle</a:t>
            </a:r>
          </a:p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Cynyddu nifer y bobl anabl mewn gwaith</a:t>
            </a:r>
          </a:p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Lleihau Gwahanu ar sail Rhyw </a:t>
            </a:r>
          </a:p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Gwella cyfranogiad menywod, lleiafrifoedd ethnig a phobl anabl ar draws prentisiaethau</a:t>
            </a:r>
          </a:p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Ystyried defnyddio mesurau gweithredu cadarnhaol mewn ymgyrchoedd recriwtio lle nad oes cynrychiolaeth ddigonol o grwpiau penodol</a:t>
            </a:r>
          </a:p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Gweithredu ymwybyddiaeth a chefnogaeth benodol ar gyfer staff niwroamrywiol</a:t>
            </a:r>
          </a:p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Gweithredu ymwybyddiaeth a chefnogaeth benodol ar gyfer staff Trawsryweddol</a:t>
            </a:r>
          </a:p>
          <a:p>
            <a:pPr marL="517572" lvl="1" indent="-258786" algn="just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2) Ymgysylltu’n helaethach â'r staff a gwella eu profiadau</a:t>
            </a:r>
          </a:p>
          <a:p>
            <a:pPr marL="517572" lvl="1" indent="-258786" algn="just" rtl="0">
              <a:lnSpc>
                <a:spcPts val="3356"/>
              </a:lnSpc>
              <a:spcBef>
                <a:spcPct val="0"/>
              </a:spcBef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Sicrhau cyfleoedd cyfartal ar gyfer cyflogaeth a dilyniant gyrfa</a:t>
            </a:r>
          </a:p>
        </p:txBody>
      </p:sp>
      <p:pic>
        <p:nvPicPr>
          <p:cNvPr id="13" name="Picture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6961612" y="307056"/>
            <a:ext cx="1502075" cy="1502075"/>
          </a:xfrm>
          <a:prstGeom prst="rect">
            <a:avLst/>
          </a:prstGeom>
        </p:spPr>
      </p:pic>
      <p:sp>
        <p:nvSpPr>
          <p:cNvPr id="14" name="TextBox 14"/>
          <p:cNvSpPr txBox="1"/>
          <p:nvPr/>
        </p:nvSpPr>
        <p:spPr>
          <a:xfrm>
            <a:off x="3458637" y="373731"/>
            <a:ext cx="4495087" cy="6413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rtl="0">
              <a:lnSpc>
                <a:spcPts val="4898"/>
              </a:lnSpc>
            </a:pPr>
            <a:r>
              <a:rPr lang="cy" sz="4665">
                <a:solidFill>
                  <a:srgbClr val="FFFFFF"/>
                </a:solidFill>
                <a:latin typeface="Roboto Bold"/>
              </a:rPr>
              <a:t>POBL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43386" y="1828181"/>
            <a:ext cx="2166089" cy="6348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2441"/>
              </a:lnSpc>
            </a:pPr>
            <a:r>
              <a:rPr lang="cy" sz="2325">
                <a:solidFill>
                  <a:srgbClr val="FFFFFF"/>
                </a:solidFill>
                <a:latin typeface="Roboto Bold"/>
              </a:rPr>
              <a:t>BETH Y BYDDWN YN EI ARIANNU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443386" y="5120966"/>
            <a:ext cx="2166089" cy="6348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2441"/>
              </a:lnSpc>
            </a:pPr>
            <a:r>
              <a:rPr lang="cy" sz="2325">
                <a:solidFill>
                  <a:srgbClr val="FFFFFF"/>
                </a:solidFill>
                <a:latin typeface="Roboto Bold"/>
              </a:rPr>
              <a:t>BYDDWN NI’N GWNEUD HYN DRWY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517953" y="8647113"/>
            <a:ext cx="2016954" cy="8501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0">
              <a:lnSpc>
                <a:spcPts val="2231"/>
              </a:lnSpc>
            </a:pPr>
            <a:r>
              <a:rPr lang="cy" sz="2125">
                <a:solidFill>
                  <a:srgbClr val="FFFFFF"/>
                </a:solidFill>
                <a:latin typeface="Roboto Bold"/>
              </a:rPr>
              <a:t>BYDDWN YN MESUR EIN CYNNYDD GAN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3414096" y="1447181"/>
            <a:ext cx="14298553" cy="834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7572" lvl="1" indent="-258786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Gwella ymgysylltiad a phrofiad staff, denu a chadw talent amrywiol a chreu amgylchedd cynhwysol lle gall pob cydweithiwr ffynnu.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3458637" y="8393395"/>
            <a:ext cx="14298553" cy="16726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7572" lvl="1" indent="-258786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Adolygu ein data recriwtio, cadw a gweithlu</a:t>
            </a:r>
          </a:p>
          <a:p>
            <a:pPr marL="517572" lvl="1" indent="-258786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Monitro'r gwahaniaeth bwlch cyflog canolrifol a chanolig</a:t>
            </a:r>
          </a:p>
          <a:p>
            <a:pPr marL="517572" lvl="1" indent="-258786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Monitro cyfranogiad mewn rhwydweithiau amrywiaeth staff</a:t>
            </a:r>
          </a:p>
          <a:p>
            <a:pPr marL="517572" lvl="1" indent="-258786" rtl="0">
              <a:lnSpc>
                <a:spcPts val="3356"/>
              </a:lnSpc>
              <a:buFont typeface="Arial"/>
              <a:buChar char="•"/>
            </a:pPr>
            <a:r>
              <a:rPr lang="cy" sz="2397">
                <a:solidFill>
                  <a:srgbClr val="FFFFFF"/>
                </a:solidFill>
                <a:latin typeface="Roboto"/>
              </a:rPr>
              <a:t>Adolygu canlyniadau arolygon staff</a:t>
            </a:r>
          </a:p>
        </p:txBody>
      </p:sp>
      <p:pic>
        <p:nvPicPr>
          <p:cNvPr id="20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7163616" y="9311981"/>
            <a:ext cx="682653" cy="68265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B184E6D408124CA45B87FF80A05A6E" ma:contentTypeVersion="14" ma:contentTypeDescription="Create a new document." ma:contentTypeScope="" ma:versionID="7d214bdb9d86ac4e73bfb33d62f0c99c">
  <xsd:schema xmlns:xsd="http://www.w3.org/2001/XMLSchema" xmlns:xs="http://www.w3.org/2001/XMLSchema" xmlns:p="http://schemas.microsoft.com/office/2006/metadata/properties" xmlns:ns3="7e5078d1-72cf-43d1-b3ae-69933ea7ae29" xmlns:ns4="7f1e23f3-31d3-499f-875e-2157d9103bac" targetNamespace="http://schemas.microsoft.com/office/2006/metadata/properties" ma:root="true" ma:fieldsID="e6bd197ae816f52f5c1f76c92975be2d" ns3:_="" ns4:_="">
    <xsd:import namespace="7e5078d1-72cf-43d1-b3ae-69933ea7ae29"/>
    <xsd:import namespace="7f1e23f3-31d3-499f-875e-2157d9103bac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AutoTags" minOccurs="0"/>
                <xsd:element ref="ns4:MediaLengthInSecond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5078d1-72cf-43d1-b3ae-69933ea7ae2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1e23f3-31d3-499f-875e-2157d9103b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7AF45F5-1837-48C4-8326-BE78A679589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77B65AA-AAF8-4B17-BD4A-2A44FBB9D6CE}">
  <ds:schemaRefs>
    <ds:schemaRef ds:uri="http://www.w3.org/XML/1998/namespace"/>
    <ds:schemaRef ds:uri="7e5078d1-72cf-43d1-b3ae-69933ea7ae29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7f1e23f3-31d3-499f-875e-2157d9103bac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13F13BC-058B-41CD-A738-2281A88791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e5078d1-72cf-43d1-b3ae-69933ea7ae29"/>
    <ds:schemaRef ds:uri="7f1e23f3-31d3-499f-875e-2157d9103ba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1617</Words>
  <Application>Microsoft Office PowerPoint</Application>
  <PresentationFormat>Custom</PresentationFormat>
  <Paragraphs>127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Roboto</vt:lpstr>
      <vt:lpstr>Roboto Bold</vt:lpstr>
      <vt:lpstr>Calibri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Modern Corporate Strategy Mind Map</dc:title>
  <dc:creator>Ben Screen (CTM UHB - Welsh Language Services Manager)</dc:creator>
  <cp:lastModifiedBy>Ben Screen (CTM UHB - Welsh Language Services Manager)</cp:lastModifiedBy>
  <cp:revision>5</cp:revision>
  <dcterms:created xsi:type="dcterms:W3CDTF">2006-08-16T00:00:00Z</dcterms:created>
  <dcterms:modified xsi:type="dcterms:W3CDTF">2023-05-09T11:24:19Z</dcterms:modified>
  <dc:identifier>DAFU7SIWeAY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0x0101006BB184E6D408124CA45B87FF80A05A6E</vt:lpwstr>
  </property>
</Properties>
</file>