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15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42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606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91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90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70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47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6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62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16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7096C84-A8FB-40CC-8638-3CC7D447A58B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45B0E36-8662-423E-8355-C07242A65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83124" y="532927"/>
            <a:ext cx="7236805" cy="73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2795" b="1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Diwrnod Iechyd a Lles</a:t>
            </a:r>
          </a:p>
          <a:p>
            <a:pPr algn="ctr" rtl="0"/>
            <a:r>
              <a:rPr lang="cy" sz="1397" b="1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 gyn-filwyr, eu teuluoedd a chymuned ehangach y lluoedd arfog yn CTM</a:t>
            </a:r>
            <a:endParaRPr lang="en-GB" sz="1397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66393"/>
              </p:ext>
            </p:extLst>
          </p:nvPr>
        </p:nvGraphicFramePr>
        <p:xfrm>
          <a:off x="987397" y="1310638"/>
          <a:ext cx="10081355" cy="5581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455">
                  <a:extLst>
                    <a:ext uri="{9D8B030D-6E8A-4147-A177-3AD203B41FA5}">
                      <a16:colId xmlns:a16="http://schemas.microsoft.com/office/drawing/2014/main" val="955818085"/>
                    </a:ext>
                  </a:extLst>
                </a:gridCol>
                <a:gridCol w="4428686">
                  <a:extLst>
                    <a:ext uri="{9D8B030D-6E8A-4147-A177-3AD203B41FA5}">
                      <a16:colId xmlns:a16="http://schemas.microsoft.com/office/drawing/2014/main" val="3367636203"/>
                    </a:ext>
                  </a:extLst>
                </a:gridCol>
                <a:gridCol w="4891214">
                  <a:extLst>
                    <a:ext uri="{9D8B030D-6E8A-4147-A177-3AD203B41FA5}">
                      <a16:colId xmlns:a16="http://schemas.microsoft.com/office/drawing/2014/main" val="1767750493"/>
                    </a:ext>
                  </a:extLst>
                </a:gridCol>
              </a:tblGrid>
              <a:tr h="292596">
                <a:tc>
                  <a:txBody>
                    <a:bodyPr/>
                    <a:lstStyle/>
                    <a:p>
                      <a:pPr rtl="0"/>
                      <a:r>
                        <a:rPr lang="cy" sz="1400"/>
                        <a:t>Amser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400"/>
                        <a:t>Eitem ar yr Agenda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400"/>
                        <a:t>Cyflwynydd/Cyflwynwyr</a:t>
                      </a: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4288154217"/>
                  </a:ext>
                </a:extLst>
              </a:tr>
              <a:tr h="655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1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9:30am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/>
                        <a:t>Croeso</a:t>
                      </a:r>
                      <a:r>
                        <a:rPr lang="en-GB" sz="1200" dirty="0"/>
                        <a:t>  </a:t>
                      </a:r>
                      <a:r>
                        <a:rPr lang="cy" sz="12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GB" sz="1200" u="none" dirty="0">
                        <a:latin typeface="+mn-lt"/>
                      </a:endParaRP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>
                          <a:latin typeface="+mn-lt"/>
                        </a:rPr>
                        <a:t>Philip Daniels: </a:t>
                      </a:r>
                      <a:r>
                        <a:rPr lang="cy" sz="12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Cyfarwyddwr Gweithredol Iechyd y Cyhoedd, </a:t>
                      </a:r>
                      <a:r>
                        <a:rPr lang="cy" sz="1200" b="1" dirty="0">
                          <a:latin typeface="+mn-lt"/>
                        </a:rPr>
                        <a:t>Bwrdd Iechyd Prifysgol Cwm Taf Morgannwg (BIP CTM)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Cynghorydd Maureen Webber: Pencampwr y Lluoedd Arfog, Cyngor Bwrdeistref Sirol RhCT</a:t>
                      </a: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728531240"/>
                  </a:ext>
                </a:extLst>
              </a:tr>
              <a:tr h="2728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1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9:35am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u="none" dirty="0">
                          <a:solidFill>
                            <a:schemeClr val="tx1"/>
                          </a:solidFill>
                          <a:latin typeface="+mn-lt"/>
                          <a:ea typeface="Puffin Display Soft" panose="020F0503040500020204" pitchFamily="34" charset="0"/>
                        </a:rPr>
                        <a:t>Prif Anerchiad Agoriadol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Peter Vaughan QPM CStJ: Arglwydd Raglaw EF Canol Morgannwg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1818975366"/>
                  </a:ext>
                </a:extLst>
              </a:tr>
              <a:tr h="4641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1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9:45am</a:t>
                      </a:r>
                    </a:p>
                    <a:p>
                      <a:pPr rtl="0"/>
                      <a:endParaRPr lang="en-GB" sz="1200" b="0" dirty="0">
                        <a:latin typeface="+mn-lt"/>
                      </a:endParaRP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Gwella Profiad y Cyn-filwyr ar draws Gofal Sylfaenol, Cymunedol ac Ysbyty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Dr Lee Thomas (Meddyg Teulu):  Meddygfa Newpark, Tonysguboriau, RhCT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1" dirty="0"/>
                        <a:t>Dr Dom Hurford: Cyfarwyddwr Meddygol CTM, </a:t>
                      </a:r>
                      <a:r>
                        <a:rPr lang="cy" sz="1200" b="1" dirty="0">
                          <a:latin typeface="+mn-lt"/>
                        </a:rPr>
                        <a:t>BIP CTM </a:t>
                      </a: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3682980815"/>
                  </a:ext>
                </a:extLst>
              </a:tr>
              <a:tr h="516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1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9:55am</a:t>
                      </a:r>
                    </a:p>
                    <a:p>
                      <a:pPr rtl="0"/>
                      <a:endParaRPr lang="en-GB" sz="1200" b="0" dirty="0">
                        <a:latin typeface="+mn-lt"/>
                      </a:endParaRP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Fy mhrofiad a'm hanghenion gofal iechyd fel cyn-filwr CTM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Paul Bromwell MBE: Sylfaenydd Valley Veterans</a:t>
                      </a:r>
                    </a:p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Steve Roberts: </a:t>
                      </a:r>
                      <a:r>
                        <a:rPr lang="cy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Ymddiriedolwr, Valley Veterans</a:t>
                      </a:r>
                      <a:r>
                        <a:rPr lang="cy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1169822673"/>
                  </a:ext>
                </a:extLst>
              </a:tr>
              <a:tr h="272883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10:15am</a:t>
                      </a:r>
                    </a:p>
                  </a:txBody>
                  <a:tcPr marL="79871" marR="79871" marT="39936" marB="39936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Coffi a Sgwrs - Cwrdd â'n Cyn-filwyr </a:t>
                      </a:r>
                    </a:p>
                  </a:txBody>
                  <a:tcPr marL="79871" marR="79871" marT="39936" marB="39936"/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612233"/>
                  </a:ext>
                </a:extLst>
              </a:tr>
              <a:tr h="655507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10:45am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Adsefydlu Trwy Antur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George Matthews:  Prif Swyddog Gweithredol, 65 Degrees North (Elusen)</a:t>
                      </a:r>
                    </a:p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Ben Lukowski:  Ymddiriedolwr Elusen ac Enillydd Medal Aur Dwbl yng Ngemau Invictus 2025</a:t>
                      </a: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448836820"/>
                  </a:ext>
                </a:extLst>
              </a:tr>
              <a:tr h="272883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11:05am</a:t>
                      </a:r>
                    </a:p>
                  </a:txBody>
                  <a:tcPr marL="79871" marR="79871" marT="39936" marB="39936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Marchnad</a:t>
                      </a:r>
                    </a:p>
                  </a:txBody>
                  <a:tcPr marL="79871" marR="79871" marT="39936" marB="39936"/>
                </a:tc>
                <a:tc hMerge="1">
                  <a:txBody>
                    <a:bodyPr/>
                    <a:lstStyle/>
                    <a:p>
                      <a:pPr rtl="0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338159"/>
                  </a:ext>
                </a:extLst>
              </a:tr>
              <a:tr h="454521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12:10pm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Raffl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200" b="1" dirty="0"/>
                        <a:t>Rhoddwyd gan Tesco Tonysguboriau, Cynllun Hyrwyddwr Cymunedol a Gwobr 'Te Prynhawn i Ddau' a roddwyd </a:t>
                      </a:r>
                      <a:r>
                        <a:rPr lang="cy" sz="1200" b="1"/>
                        <a:t>gan Nik Panayi, Subway</a:t>
                      </a:r>
                      <a:endParaRPr lang="cy" sz="1200" b="1" dirty="0"/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2210786178"/>
                  </a:ext>
                </a:extLst>
              </a:tr>
              <a:tr h="464195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12:15pm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" sz="1200" b="1" i="1" dirty="0"/>
                        <a:t>"I served” (</a:t>
                      </a:r>
                      <a:r>
                        <a:rPr lang="en" sz="1200" b="1" dirty="0"/>
                        <a:t>fideo) - Munud i anrhydeddu'r rhai a wasanaethodd yn CTM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Cyflwynwyd gan Nigel Locke, Ysgrifennydd, Valley Veterans</a:t>
                      </a: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2167461179"/>
                  </a:ext>
                </a:extLst>
              </a:tr>
              <a:tr h="464195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12:20pm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Sylwadau i Gloi</a:t>
                      </a:r>
                    </a:p>
                  </a:txBody>
                  <a:tcPr marL="79871" marR="79871" marT="39936" marB="39936"/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1" dirty="0"/>
                        <a:t>Cyrnol David Hammond: Cadeirydd yr Ymddiriedolwyr, Valley Veterans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1" dirty="0">
                          <a:solidFill>
                            <a:schemeClr val="tx1"/>
                          </a:solidFill>
                        </a:rPr>
                        <a:t>Paul Mears: </a:t>
                      </a:r>
                      <a:r>
                        <a:rPr lang="en-GB" sz="1200" b="1" dirty="0" err="1">
                          <a:effectLst/>
                        </a:rPr>
                        <a:t>Prif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Weithredwr</a:t>
                      </a:r>
                      <a:r>
                        <a:rPr lang="cy" sz="1200" b="1" dirty="0">
                          <a:solidFill>
                            <a:schemeClr val="tx1"/>
                          </a:solidFill>
                        </a:rPr>
                        <a:t>, BIP CTM 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79871" marR="79871" marT="39936" marB="39936"/>
                </a:tc>
                <a:extLst>
                  <a:ext uri="{0D108BD9-81ED-4DB2-BD59-A6C34878D82A}">
                    <a16:rowId xmlns:a16="http://schemas.microsoft.com/office/drawing/2014/main" val="987147690"/>
                  </a:ext>
                </a:extLst>
              </a:tr>
              <a:tr h="319424">
                <a:tc>
                  <a:txBody>
                    <a:bodyPr/>
                    <a:lstStyle/>
                    <a:p>
                      <a:pPr rtl="0"/>
                      <a:r>
                        <a:rPr lang="cy" sz="1200" b="1"/>
                        <a:t>12:30pm</a:t>
                      </a:r>
                    </a:p>
                  </a:txBody>
                  <a:tcPr marL="79871" marR="79871" marT="39936" marB="39936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cy" sz="1200" b="1" dirty="0"/>
                        <a:t>Cinio a rhwydweithio</a:t>
                      </a:r>
                    </a:p>
                  </a:txBody>
                  <a:tcPr marL="79871" marR="79871" marT="39936" marB="39936"/>
                </a:tc>
                <a:tc hMerge="1">
                  <a:txBody>
                    <a:bodyPr/>
                    <a:lstStyle/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en-GB" sz="5900" b="1" dirty="0"/>
                    </a:p>
                  </a:txBody>
                  <a:tcPr marL="383381" marR="383381" marT="191691" marB="191691"/>
                </a:tc>
                <a:extLst>
                  <a:ext uri="{0D108BD9-81ED-4DB2-BD59-A6C34878D82A}">
                    <a16:rowId xmlns:a16="http://schemas.microsoft.com/office/drawing/2014/main" val="263113081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1A0D31ED-E40D-46D6-9B30-94C99AF214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17"/>
          <a:stretch/>
        </p:blipFill>
        <p:spPr>
          <a:xfrm>
            <a:off x="944874" y="-904875"/>
            <a:ext cx="2476500" cy="34317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69275B-F13F-4A87-B130-9732525943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8" r="4507"/>
          <a:stretch/>
        </p:blipFill>
        <p:spPr>
          <a:xfrm>
            <a:off x="7940615" y="-714375"/>
            <a:ext cx="3475400" cy="278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88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54C74FB1700449A1D2EC2E5A77D80" ma:contentTypeVersion="18" ma:contentTypeDescription="Create a new document." ma:contentTypeScope="" ma:versionID="4b4fdd216883d80c6a1d77582e50252d">
  <xsd:schema xmlns:xsd="http://www.w3.org/2001/XMLSchema" xmlns:xs="http://www.w3.org/2001/XMLSchema" xmlns:p="http://schemas.microsoft.com/office/2006/metadata/properties" xmlns:ns3="c8c88429-e1a5-4fcd-9b6a-57468ba8afe4" xmlns:ns4="ee8746d6-0e70-4dab-b276-28e422542d2f" targetNamespace="http://schemas.microsoft.com/office/2006/metadata/properties" ma:root="true" ma:fieldsID="d3bbba196f402aa7cfdfda957bc323fd" ns3:_="" ns4:_="">
    <xsd:import namespace="c8c88429-e1a5-4fcd-9b6a-57468ba8afe4"/>
    <xsd:import namespace="ee8746d6-0e70-4dab-b276-28e422542d2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88429-e1a5-4fcd-9b6a-57468ba8afe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746d6-0e70-4dab-b276-28e422542d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e8746d6-0e70-4dab-b276-28e422542d2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3FD7F2-65AE-4D3F-BB64-223F6763F0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88429-e1a5-4fcd-9b6a-57468ba8afe4"/>
    <ds:schemaRef ds:uri="ee8746d6-0e70-4dab-b276-28e422542d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2C7D25-8773-4FD7-897C-7CD54DF15D63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c8c88429-e1a5-4fcd-9b6a-57468ba8afe4"/>
    <ds:schemaRef ds:uri="http://purl.org/dc/terms/"/>
    <ds:schemaRef ds:uri="http://schemas.openxmlformats.org/package/2006/metadata/core-properties"/>
    <ds:schemaRef ds:uri="ee8746d6-0e70-4dab-b276-28e422542d2f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4B52FAB-FBD5-40E5-8ABA-DB6CD53432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251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 Black</vt:lpstr>
      <vt:lpstr>Office Theme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Weeks (CTM UHB - Corporate Governance)</dc:creator>
  <cp:lastModifiedBy>Dafydd Snelling (CTM UHB - Senior Communication)</cp:lastModifiedBy>
  <cp:revision>6</cp:revision>
  <dcterms:created xsi:type="dcterms:W3CDTF">2025-06-04T12:45:48Z</dcterms:created>
  <dcterms:modified xsi:type="dcterms:W3CDTF">2025-06-17T10:23:31Z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0x010100B3754C74FB1700449A1D2EC2E5A77D80</vt:lpwstr>
  </property>
</Properties>
</file>