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59" r:id="rId5"/>
  </p:sldMasterIdLst>
  <p:notesMasterIdLst>
    <p:notesMasterId r:id="rId22"/>
  </p:notesMasterIdLst>
  <p:handoutMasterIdLst>
    <p:handoutMasterId r:id="rId23"/>
  </p:handoutMasterIdLst>
  <p:sldIdLst>
    <p:sldId id="283" r:id="rId6"/>
    <p:sldId id="2641" r:id="rId7"/>
    <p:sldId id="2651" r:id="rId8"/>
    <p:sldId id="2666" r:id="rId9"/>
    <p:sldId id="2654" r:id="rId10"/>
    <p:sldId id="2658" r:id="rId11"/>
    <p:sldId id="2656" r:id="rId12"/>
    <p:sldId id="2660" r:id="rId13"/>
    <p:sldId id="2667" r:id="rId14"/>
    <p:sldId id="2642" r:id="rId15"/>
    <p:sldId id="2647" r:id="rId16"/>
    <p:sldId id="2662" r:id="rId17"/>
    <p:sldId id="2663" r:id="rId18"/>
    <p:sldId id="2664" r:id="rId19"/>
    <p:sldId id="2644" r:id="rId20"/>
    <p:sldId id="301" r:id="rId21"/>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1224" userDrawn="1">
          <p15:clr>
            <a:srgbClr val="A4A3A4"/>
          </p15:clr>
        </p15:guide>
        <p15:guide id="3" pos="6816" userDrawn="1">
          <p15:clr>
            <a:srgbClr val="A4A3A4"/>
          </p15:clr>
        </p15:guide>
        <p15:guide id="4" orient="horz" pos="32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78B1"/>
    <a:srgbClr val="00B16A"/>
    <a:srgbClr val="000022"/>
    <a:srgbClr val="F5F5F5"/>
    <a:srgbClr val="E9E9E9"/>
    <a:srgbClr val="111423"/>
    <a:srgbClr val="EFEFEF"/>
    <a:srgbClr val="FF5400"/>
    <a:srgbClr val="1E8BC3"/>
    <a:srgbClr val="26C281"/>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0225DB-E7FC-4A65-8B02-43D866D31EEA}" v="18" dt="2024-01-15T19:15:48.200"/>
  </p1510:revLst>
</p1510:revInfo>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3792" autoAdjust="0"/>
  </p:normalViewPr>
  <p:slideViewPr>
    <p:cSldViewPr snapToGrid="0" showGuides="1">
      <p:cViewPr varScale="1">
        <p:scale>
          <a:sx n="43" d="100"/>
          <a:sy n="43" d="100"/>
        </p:scale>
        <p:origin x="688" y="64"/>
      </p:cViewPr>
      <p:guideLst>
        <p:guide pos="1224"/>
        <p:guide pos="6816"/>
        <p:guide orient="horz" pos="3240"/>
      </p:guideLst>
    </p:cSldViewPr>
  </p:slideViewPr>
  <p:outlineViewPr>
    <p:cViewPr>
      <p:scale>
        <a:sx n="100" d="100"/>
        <a:sy n="100"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showGuides="1">
      <p:cViewPr varScale="1">
        <p:scale>
          <a:sx n="51" d="100"/>
          <a:sy n="51" d="100"/>
        </p:scale>
        <p:origin x="2692" y="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handoutMaster" Target="handoutMasters/handoutMaster1.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b="1">
              <a:latin typeface="PT Serif" panose="020A0603040505020204" pitchFamily="18" charset="77"/>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51F343E-A4B4-4945-A289-F71CC24FF5E2}" type="datetimeFigureOut">
              <a:rPr lang="zh-CN" altLang="en-US" b="1" smtClean="0">
                <a:latin typeface="PT Serif" panose="020A0603040505020204" pitchFamily="18" charset="77"/>
              </a:rPr>
              <a:t>2024/1/22</a:t>
            </a:fld>
            <a:endParaRPr lang="zh-CN" altLang="en-US" b="1">
              <a:latin typeface="PT Serif" panose="020A0603040505020204" pitchFamily="18" charset="77"/>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b="1">
              <a:latin typeface="PT Serif" panose="020A0603040505020204" pitchFamily="18" charset="77"/>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FE3BE7-4887-454D-AC07-8146F5385083}" type="slidenum">
              <a:rPr lang="zh-CN" altLang="en-US" b="1" smtClean="0">
                <a:latin typeface="PT Serif" panose="020A0603040505020204" pitchFamily="18" charset="77"/>
              </a:rPr>
              <a:t>‹#›</a:t>
            </a:fld>
            <a:endParaRPr lang="zh-CN" altLang="en-US" b="1">
              <a:latin typeface="PT Serif" panose="020A0603040505020204" pitchFamily="18" charset="77"/>
            </a:endParaRPr>
          </a:p>
        </p:txBody>
      </p:sp>
    </p:spTree>
    <p:extLst>
      <p:ext uri="{BB962C8B-B14F-4D97-AF65-F5344CB8AC3E}">
        <p14:creationId xmlns:p14="http://schemas.microsoft.com/office/powerpoint/2010/main" val="18258060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Roboto" panose="02000000000000000000" pitchFamily="2" charset="0"/>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Roboto" panose="02000000000000000000" pitchFamily="2" charset="0"/>
              </a:defRPr>
            </a:lvl1pPr>
          </a:lstStyle>
          <a:p>
            <a:fld id="{184EC83E-688E-43DA-BB76-712D53DE601D}" type="datetimeFigureOut">
              <a:rPr lang="zh-CN" altLang="en-US" smtClean="0"/>
              <a:pPr/>
              <a:t>2024/1/22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Roboto" panose="02000000000000000000" pitchFamily="2" charset="0"/>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Roboto" panose="02000000000000000000" pitchFamily="2" charset="0"/>
              </a:defRPr>
            </a:lvl1pPr>
          </a:lstStyle>
          <a:p>
            <a:fld id="{BFEC4DAE-4541-43CA-A4FF-DC618A162F89}" type="slidenum">
              <a:rPr lang="zh-CN" altLang="en-US" smtClean="0"/>
              <a:pPr/>
              <a:t>‹#›</a:t>
            </a:fld>
            <a:endParaRPr lang="zh-CN" altLang="en-US"/>
          </a:p>
        </p:txBody>
      </p:sp>
    </p:spTree>
    <p:extLst>
      <p:ext uri="{BB962C8B-B14F-4D97-AF65-F5344CB8AC3E}">
        <p14:creationId xmlns:p14="http://schemas.microsoft.com/office/powerpoint/2010/main" val="3668933436"/>
      </p:ext>
    </p:extLst>
  </p:cSld>
  <p:clrMap bg1="lt1" tx1="dk1" bg2="lt2" tx2="dk2" accent1="accent1" accent2="accent2" accent3="accent3" accent4="accent4" accent5="accent5" accent6="accent6" hlink="hlink" folHlink="folHlink"/>
  <p:notesStyle>
    <a:lvl1pPr marL="0" algn="l" defTabSz="1371600" rtl="0" eaLnBrk="1" latinLnBrk="0" hangingPunct="1">
      <a:defRPr sz="1800" kern="1200">
        <a:solidFill>
          <a:schemeClr val="tx1"/>
        </a:solidFill>
        <a:latin typeface="Roboto" panose="02000000000000000000" pitchFamily="2" charset="0"/>
        <a:ea typeface="+mn-ea"/>
        <a:cs typeface="+mn-cs"/>
      </a:defRPr>
    </a:lvl1pPr>
    <a:lvl2pPr marL="685800" algn="l" defTabSz="1371600" rtl="0" eaLnBrk="1" latinLnBrk="0" hangingPunct="1">
      <a:defRPr sz="1800" kern="1200">
        <a:solidFill>
          <a:schemeClr val="tx1"/>
        </a:solidFill>
        <a:latin typeface="Roboto" panose="02000000000000000000" pitchFamily="2" charset="0"/>
        <a:ea typeface="+mn-ea"/>
        <a:cs typeface="+mn-cs"/>
      </a:defRPr>
    </a:lvl2pPr>
    <a:lvl3pPr marL="1371600" algn="l" defTabSz="1371600" rtl="0" eaLnBrk="1" latinLnBrk="0" hangingPunct="1">
      <a:defRPr sz="1800" kern="1200">
        <a:solidFill>
          <a:schemeClr val="tx1"/>
        </a:solidFill>
        <a:latin typeface="Roboto" panose="02000000000000000000" pitchFamily="2" charset="0"/>
        <a:ea typeface="+mn-ea"/>
        <a:cs typeface="+mn-cs"/>
      </a:defRPr>
    </a:lvl3pPr>
    <a:lvl4pPr marL="2057400" algn="l" defTabSz="1371600" rtl="0" eaLnBrk="1" latinLnBrk="0" hangingPunct="1">
      <a:defRPr sz="1800" kern="1200">
        <a:solidFill>
          <a:schemeClr val="tx1"/>
        </a:solidFill>
        <a:latin typeface="Roboto" panose="02000000000000000000" pitchFamily="2" charset="0"/>
        <a:ea typeface="+mn-ea"/>
        <a:cs typeface="+mn-cs"/>
      </a:defRPr>
    </a:lvl4pPr>
    <a:lvl5pPr marL="2743200" algn="l" defTabSz="1371600" rtl="0" eaLnBrk="1" latinLnBrk="0" hangingPunct="1">
      <a:defRPr sz="1800" kern="1200">
        <a:solidFill>
          <a:schemeClr val="tx1"/>
        </a:solidFill>
        <a:latin typeface="Roboto" panose="02000000000000000000" pitchFamily="2" charset="0"/>
        <a:ea typeface="+mn-ea"/>
        <a:cs typeface="+mn-cs"/>
      </a:defRPr>
    </a:lvl5pPr>
    <a:lvl6pPr marL="3429000" algn="l" defTabSz="1371600" rtl="0" eaLnBrk="1" latinLnBrk="0" hangingPunct="1">
      <a:defRPr sz="1800" kern="1200">
        <a:solidFill>
          <a:schemeClr val="tx1"/>
        </a:solidFill>
        <a:latin typeface="+mn-lt"/>
        <a:ea typeface="+mn-ea"/>
        <a:cs typeface="+mn-cs"/>
      </a:defRPr>
    </a:lvl6pPr>
    <a:lvl7pPr marL="4114800" algn="l" defTabSz="1371600" rtl="0" eaLnBrk="1" latinLnBrk="0" hangingPunct="1">
      <a:defRPr sz="1800" kern="1200">
        <a:solidFill>
          <a:schemeClr val="tx1"/>
        </a:solidFill>
        <a:latin typeface="+mn-lt"/>
        <a:ea typeface="+mn-ea"/>
        <a:cs typeface="+mn-cs"/>
      </a:defRPr>
    </a:lvl7pPr>
    <a:lvl8pPr marL="4800600" algn="l" defTabSz="1371600" rtl="0" eaLnBrk="1" latinLnBrk="0" hangingPunct="1">
      <a:defRPr sz="1800" kern="1200">
        <a:solidFill>
          <a:schemeClr val="tx1"/>
        </a:solidFill>
        <a:latin typeface="+mn-lt"/>
        <a:ea typeface="+mn-ea"/>
        <a:cs typeface="+mn-cs"/>
      </a:defRPr>
    </a:lvl8pPr>
    <a:lvl9pPr marL="5486400" algn="l" defTabSz="13716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Opening Slide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44956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4.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0"/>
            <a:ext cx="18288000" cy="10287000"/>
          </a:xfrm>
          <a:prstGeom prst="rect">
            <a:avLst/>
          </a:prstGeom>
          <a:solidFill>
            <a:srgbClr val="2C429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0" dirty="0">
              <a:solidFill>
                <a:prstClr val="white"/>
              </a:solidFill>
            </a:endParaRPr>
          </a:p>
        </p:txBody>
      </p:sp>
      <p:sp>
        <p:nvSpPr>
          <p:cNvPr id="2" name="Title 1"/>
          <p:cNvSpPr>
            <a:spLocks noGrp="1"/>
          </p:cNvSpPr>
          <p:nvPr>
            <p:ph type="ctrTitle"/>
          </p:nvPr>
        </p:nvSpPr>
        <p:spPr>
          <a:xfrm>
            <a:off x="1116001" y="3199286"/>
            <a:ext cx="15267296" cy="3126815"/>
          </a:xfrm>
          <a:ln>
            <a:noFill/>
          </a:ln>
        </p:spPr>
        <p:txBody>
          <a:bodyPr lIns="0" tIns="0" rIns="0" bIns="0" anchor="t">
            <a:noAutofit/>
          </a:bodyPr>
          <a:lstStyle>
            <a:lvl1pPr algn="l">
              <a:defRPr sz="6750" baseline="0">
                <a:solidFill>
                  <a:schemeClr val="bg1"/>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9" name="TextBox 8"/>
          <p:cNvSpPr txBox="1"/>
          <p:nvPr userDrawn="1"/>
        </p:nvSpPr>
        <p:spPr>
          <a:xfrm>
            <a:off x="12547159" y="953943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1477" y="9077820"/>
            <a:ext cx="2498924" cy="634740"/>
          </a:xfrm>
          <a:prstGeom prst="rect">
            <a:avLst/>
          </a:prstGeom>
        </p:spPr>
      </p:pic>
    </p:spTree>
    <p:extLst>
      <p:ext uri="{BB962C8B-B14F-4D97-AF65-F5344CB8AC3E}">
        <p14:creationId xmlns:p14="http://schemas.microsoft.com/office/powerpoint/2010/main" val="1696467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9499020"/>
            <a:ext cx="18288000" cy="78798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z="1800" smtClean="0">
                <a:solidFill>
                  <a:prstClr val="white"/>
                </a:solidFill>
              </a:rPr>
              <a:pPr/>
              <a:t>‹#›</a:t>
            </a:fld>
            <a:endParaRPr lang="en-US" sz="1800" dirty="0">
              <a:solidFill>
                <a:prstClr val="white"/>
              </a:solidFill>
            </a:endParaRPr>
          </a:p>
        </p:txBody>
      </p:sp>
      <p:sp>
        <p:nvSpPr>
          <p:cNvPr id="2" name="Title 1"/>
          <p:cNvSpPr>
            <a:spLocks noGrp="1"/>
          </p:cNvSpPr>
          <p:nvPr>
            <p:ph type="title"/>
          </p:nvPr>
        </p:nvSpPr>
        <p:spPr>
          <a:xfrm>
            <a:off x="1116000" y="2052000"/>
            <a:ext cx="16056000" cy="1782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sz="half" idx="1"/>
          </p:nvPr>
        </p:nvSpPr>
        <p:spPr>
          <a:xfrm>
            <a:off x="1116000" y="3942000"/>
            <a:ext cx="7848000" cy="5346000"/>
          </a:xfrm>
        </p:spPr>
        <p:txBody>
          <a:bodyPr lIns="0" tIns="0" rIns="0" bIns="0"/>
          <a:lstStyle>
            <a:lvl1pPr>
              <a:defRPr sz="3000" baseline="0">
                <a:solidFill>
                  <a:srgbClr val="211973"/>
                </a:solidFill>
                <a:latin typeface="Verdana" panose="020B0604030504040204" pitchFamily="34" charset="0"/>
                <a:ea typeface="Verdana" panose="020B0604030504040204" pitchFamily="34" charset="0"/>
              </a:defRPr>
            </a:lvl1pPr>
            <a:lvl2pPr>
              <a:defRPr sz="2700">
                <a:latin typeface="Verdana" panose="020B0604030504040204" pitchFamily="34" charset="0"/>
                <a:ea typeface="Verdana" panose="020B0604030504040204" pitchFamily="34" charset="0"/>
              </a:defRPr>
            </a:lvl2pPr>
            <a:lvl3pPr>
              <a:defRPr sz="2700">
                <a:latin typeface="Verdana" panose="020B0604030504040204" pitchFamily="34" charset="0"/>
                <a:ea typeface="Verdana" panose="020B0604030504040204" pitchFamily="34" charset="0"/>
              </a:defRPr>
            </a:lvl3pPr>
            <a:lvl4pPr>
              <a:defRPr sz="2400">
                <a:latin typeface="Verdana" panose="020B0604030504040204" pitchFamily="34" charset="0"/>
                <a:ea typeface="Verdana" panose="020B0604030504040204" pitchFamily="34" charset="0"/>
              </a:defRPr>
            </a:lvl4pPr>
            <a:lvl5pPr>
              <a:defRPr sz="2400">
                <a:latin typeface="Verdana" panose="020B0604030504040204" pitchFamily="34" charset="0"/>
                <a:ea typeface="Verdana" panose="020B0604030504040204" pitchFamily="34" charset="0"/>
              </a:defRPr>
            </a:lvl5pPr>
            <a:lvl6pPr>
              <a:defRPr sz="2700"/>
            </a:lvl6pPr>
            <a:lvl7pPr>
              <a:defRPr sz="2700"/>
            </a:lvl7pPr>
            <a:lvl8pPr>
              <a:defRPr sz="2700"/>
            </a:lvl8pPr>
            <a:lvl9pPr>
              <a:defRPr sz="27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9324000" y="3942000"/>
            <a:ext cx="7848000" cy="5346000"/>
          </a:xfrm>
        </p:spPr>
        <p:txBody>
          <a:bodyPr lIns="0" tIns="0" rIns="0" bIns="0"/>
          <a:lstStyle>
            <a:lvl1pPr>
              <a:defRPr sz="3000" baseline="0">
                <a:solidFill>
                  <a:srgbClr val="211973"/>
                </a:solidFill>
                <a:latin typeface="Verdana" panose="020B0604030504040204" pitchFamily="34" charset="0"/>
                <a:ea typeface="Verdana" panose="020B0604030504040204" pitchFamily="34" charset="0"/>
              </a:defRPr>
            </a:lvl1pPr>
            <a:lvl2pPr>
              <a:defRPr sz="2700">
                <a:latin typeface="Verdana" panose="020B0604030504040204" pitchFamily="34" charset="0"/>
                <a:ea typeface="Verdana" panose="020B0604030504040204" pitchFamily="34" charset="0"/>
              </a:defRPr>
            </a:lvl2pPr>
            <a:lvl3pPr>
              <a:defRPr sz="2700">
                <a:latin typeface="Verdana" panose="020B0604030504040204" pitchFamily="34" charset="0"/>
                <a:ea typeface="Verdana" panose="020B0604030504040204" pitchFamily="34" charset="0"/>
              </a:defRPr>
            </a:lvl3pPr>
            <a:lvl4pPr>
              <a:defRPr sz="2400">
                <a:latin typeface="Verdana" panose="020B0604030504040204" pitchFamily="34" charset="0"/>
                <a:ea typeface="Verdana" panose="020B0604030504040204" pitchFamily="34" charset="0"/>
              </a:defRPr>
            </a:lvl4pPr>
            <a:lvl5pPr>
              <a:defRPr sz="2400">
                <a:latin typeface="Verdana" panose="020B0604030504040204" pitchFamily="34" charset="0"/>
                <a:ea typeface="Verdana" panose="020B0604030504040204" pitchFamily="34" charset="0"/>
              </a:defRPr>
            </a:lvl5pPr>
            <a:lvl6pPr>
              <a:defRPr sz="2700"/>
            </a:lvl6pPr>
            <a:lvl7pPr>
              <a:defRPr sz="2700"/>
            </a:lvl7pPr>
            <a:lvl8pPr>
              <a:defRPr sz="2700"/>
            </a:lvl8pPr>
            <a:lvl9pPr>
              <a:defRPr sz="27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491870"/>
            <a:ext cx="3541392" cy="897818"/>
          </a:xfrm>
          <a:prstGeom prst="rect">
            <a:avLst/>
          </a:prstGeom>
        </p:spPr>
      </p:pic>
      <p:sp>
        <p:nvSpPr>
          <p:cNvPr id="13" name="TextBox 12"/>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388273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9499020"/>
            <a:ext cx="18288000" cy="78798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z="1800" smtClean="0">
                <a:solidFill>
                  <a:prstClr val="white"/>
                </a:solidFill>
              </a:rPr>
              <a:pPr/>
              <a:t>‹#›</a:t>
            </a:fld>
            <a:endParaRPr lang="en-US" sz="1800" dirty="0">
              <a:solidFill>
                <a:prstClr val="white"/>
              </a:solidFill>
            </a:endParaRPr>
          </a:p>
        </p:txBody>
      </p:sp>
      <p:sp>
        <p:nvSpPr>
          <p:cNvPr id="3" name="Content Placeholder 2"/>
          <p:cNvSpPr>
            <a:spLocks noGrp="1"/>
          </p:cNvSpPr>
          <p:nvPr>
            <p:ph idx="1"/>
          </p:nvPr>
        </p:nvSpPr>
        <p:spPr>
          <a:xfrm>
            <a:off x="1116000" y="2051999"/>
            <a:ext cx="16056000" cy="7182000"/>
          </a:xfrm>
        </p:spPr>
        <p:txBody>
          <a:bodyPr lIns="0" tIns="0" rIns="0" bIns="0"/>
          <a:lstStyle>
            <a:lvl1pPr>
              <a:spcBef>
                <a:spcPts val="18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491870"/>
            <a:ext cx="3541392" cy="897818"/>
          </a:xfrm>
          <a:prstGeom prst="rect">
            <a:avLst/>
          </a:prstGeom>
        </p:spPr>
      </p:pic>
      <p:sp>
        <p:nvSpPr>
          <p:cNvPr id="12" name="TextBox 11"/>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2666696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9463703"/>
            <a:ext cx="18288000" cy="78798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z="1800" smtClean="0">
                <a:solidFill>
                  <a:prstClr val="white"/>
                </a:solidFill>
              </a:rPr>
              <a:pPr/>
              <a:t>‹#›</a:t>
            </a:fld>
            <a:endParaRPr lang="en-US" sz="1800" dirty="0">
              <a:solidFill>
                <a:prstClr val="white"/>
              </a:solidFill>
            </a:endParaRPr>
          </a:p>
        </p:txBody>
      </p:sp>
      <p:sp>
        <p:nvSpPr>
          <p:cNvPr id="7" name="TextBox 6"/>
          <p:cNvSpPr txBox="1"/>
          <p:nvPr userDrawn="1"/>
        </p:nvSpPr>
        <p:spPr>
          <a:xfrm>
            <a:off x="12168337" y="955118"/>
            <a:ext cx="5145968" cy="300082"/>
          </a:xfrm>
          <a:prstGeom prst="rect">
            <a:avLst/>
          </a:prstGeom>
          <a:noFill/>
        </p:spPr>
        <p:txBody>
          <a:bodyPr wrap="square" rtlCol="0">
            <a:spAutoFit/>
          </a:bodyPr>
          <a:lstStyle/>
          <a:p>
            <a:pPr algn="r"/>
            <a:r>
              <a:rPr lang="en-GB" sz="1350" dirty="0">
                <a:solidFill>
                  <a:srgbClr val="335083"/>
                </a:solidFill>
                <a:latin typeface="Verdana" panose="020B0604030504040204" pitchFamily="34" charset="0"/>
                <a:ea typeface="Verdana" panose="020B0604030504040204" pitchFamily="34" charset="0"/>
              </a:rPr>
              <a:t>cwmtafmorgannwg.wales</a:t>
            </a:r>
          </a:p>
        </p:txBody>
      </p:sp>
      <p:sp>
        <p:nvSpPr>
          <p:cNvPr id="11" name="TextBox 10"/>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3057345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5764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Rectangle 6"/>
          <p:cNvSpPr/>
          <p:nvPr userDrawn="1"/>
        </p:nvSpPr>
        <p:spPr>
          <a:xfrm>
            <a:off x="0" y="1782000"/>
            <a:ext cx="18288000" cy="8505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0" dirty="0"/>
          </a:p>
        </p:txBody>
      </p:sp>
      <p:sp>
        <p:nvSpPr>
          <p:cNvPr id="2" name="Title 1"/>
          <p:cNvSpPr>
            <a:spLocks noGrp="1"/>
          </p:cNvSpPr>
          <p:nvPr>
            <p:ph type="ctrTitle"/>
          </p:nvPr>
        </p:nvSpPr>
        <p:spPr>
          <a:xfrm>
            <a:off x="1116001" y="3199286"/>
            <a:ext cx="15267296" cy="3126815"/>
          </a:xfrm>
          <a:ln>
            <a:noFill/>
          </a:ln>
        </p:spPr>
        <p:txBody>
          <a:bodyPr lIns="0" tIns="0" rIns="0" bIns="0" anchor="t">
            <a:noAutofit/>
          </a:bodyPr>
          <a:lstStyle>
            <a:lvl1pPr algn="l">
              <a:defRPr sz="6750" baseline="0">
                <a:solidFill>
                  <a:schemeClr val="bg1"/>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Subtitle 2"/>
          <p:cNvSpPr>
            <a:spLocks noGrp="1"/>
          </p:cNvSpPr>
          <p:nvPr>
            <p:ph type="subTitle" idx="1"/>
          </p:nvPr>
        </p:nvSpPr>
        <p:spPr>
          <a:xfrm>
            <a:off x="1116001" y="8167836"/>
            <a:ext cx="15267296" cy="1371600"/>
          </a:xfrm>
        </p:spPr>
        <p:txBody>
          <a:bodyPr lIns="0" tIns="0" rIns="0" bIns="0" anchor="b" anchorCtr="0">
            <a:normAutofit/>
          </a:bodyPr>
          <a:lstStyle>
            <a:lvl1pPr marL="0" indent="0" algn="l">
              <a:spcBef>
                <a:spcPts val="0"/>
              </a:spcBef>
              <a:buNone/>
              <a:defRPr sz="3000" b="0" i="0">
                <a:solidFill>
                  <a:schemeClr val="bg1"/>
                </a:solidFill>
                <a:latin typeface="Verdana" panose="020B0604030504040204" pitchFamily="34" charset="0"/>
                <a:ea typeface="Verdana" panose="020B0604030504040204" pitchFamily="34" charset="0"/>
              </a:defRPr>
            </a:lvl1pPr>
            <a:lvl2pPr marL="685800" indent="0" algn="ctr">
              <a:buNone/>
              <a:defRPr>
                <a:solidFill>
                  <a:schemeClr val="tx1">
                    <a:tint val="75000"/>
                  </a:schemeClr>
                </a:solidFill>
              </a:defRPr>
            </a:lvl2pPr>
            <a:lvl3pPr marL="1371600" indent="0" algn="ctr">
              <a:buNone/>
              <a:defRPr>
                <a:solidFill>
                  <a:schemeClr val="tx1">
                    <a:tint val="75000"/>
                  </a:schemeClr>
                </a:solidFill>
              </a:defRPr>
            </a:lvl3pPr>
            <a:lvl4pPr marL="2057400" indent="0" algn="ctr">
              <a:buNone/>
              <a:defRPr>
                <a:solidFill>
                  <a:schemeClr val="tx1">
                    <a:tint val="75000"/>
                  </a:schemeClr>
                </a:solidFill>
              </a:defRPr>
            </a:lvl4pPr>
            <a:lvl5pPr marL="2743200" indent="0" algn="ctr">
              <a:buNone/>
              <a:defRPr>
                <a:solidFill>
                  <a:schemeClr val="tx1">
                    <a:tint val="75000"/>
                  </a:schemeClr>
                </a:solidFill>
              </a:defRPr>
            </a:lvl5pPr>
            <a:lvl6pPr marL="3429000" indent="0" algn="ctr">
              <a:buNone/>
              <a:defRPr>
                <a:solidFill>
                  <a:schemeClr val="tx1">
                    <a:tint val="75000"/>
                  </a:schemeClr>
                </a:solidFill>
              </a:defRPr>
            </a:lvl6pPr>
            <a:lvl7pPr marL="4114800" indent="0" algn="ctr">
              <a:buNone/>
              <a:defRPr>
                <a:solidFill>
                  <a:schemeClr val="tx1">
                    <a:tint val="75000"/>
                  </a:schemeClr>
                </a:solidFill>
              </a:defRPr>
            </a:lvl7pPr>
            <a:lvl8pPr marL="4800600" indent="0" algn="ctr">
              <a:buNone/>
              <a:defRPr>
                <a:solidFill>
                  <a:schemeClr val="tx1">
                    <a:tint val="75000"/>
                  </a:schemeClr>
                </a:solidFill>
              </a:defRPr>
            </a:lvl8pPr>
            <a:lvl9pPr marL="5486400" indent="0" algn="ctr">
              <a:buNone/>
              <a:defRPr>
                <a:solidFill>
                  <a:schemeClr val="tx1">
                    <a:tint val="75000"/>
                  </a:schemeClr>
                </a:solidFill>
              </a:defRPr>
            </a:lvl9pPr>
          </a:lstStyle>
          <a:p>
            <a:r>
              <a:rPr lang="en-US" dirty="0"/>
              <a:t>Click to edit Master subtitle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491870"/>
            <a:ext cx="3541392" cy="897818"/>
          </a:xfrm>
          <a:prstGeom prst="rect">
            <a:avLst/>
          </a:prstGeom>
        </p:spPr>
      </p:pic>
    </p:spTree>
    <p:extLst>
      <p:ext uri="{BB962C8B-B14F-4D97-AF65-F5344CB8AC3E}">
        <p14:creationId xmlns:p14="http://schemas.microsoft.com/office/powerpoint/2010/main" val="1426237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Picture Only">
    <p:spTree>
      <p:nvGrpSpPr>
        <p:cNvPr id="1" name=""/>
        <p:cNvGrpSpPr/>
        <p:nvPr/>
      </p:nvGrpSpPr>
      <p:grpSpPr>
        <a:xfrm>
          <a:off x="0" y="0"/>
          <a:ext cx="0" cy="0"/>
          <a:chOff x="0" y="0"/>
          <a:chExt cx="0" cy="0"/>
        </a:xfrm>
      </p:grpSpPr>
      <p:sp>
        <p:nvSpPr>
          <p:cNvPr id="3" name="TextBox 2"/>
          <p:cNvSpPr txBox="1">
            <a:spLocks noChangeArrowheads="1"/>
          </p:cNvSpPr>
          <p:nvPr userDrawn="1"/>
        </p:nvSpPr>
        <p:spPr bwMode="auto">
          <a:xfrm>
            <a:off x="12167055" y="954202"/>
            <a:ext cx="5148036" cy="248209"/>
          </a:xfrm>
          <a:prstGeom prst="rect">
            <a:avLst/>
          </a:prstGeom>
          <a:noFill/>
          <a:ln>
            <a:noFill/>
          </a:ln>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defRPr/>
            </a:pPr>
            <a:r>
              <a:rPr lang="en-GB" altLang="en-US" sz="1013" dirty="0">
                <a:solidFill>
                  <a:srgbClr val="335083"/>
                </a:solidFill>
                <a:latin typeface="Verdana" panose="020B0604030504040204" pitchFamily="34" charset="0"/>
                <a:ea typeface="Verdana" panose="020B0604030504040204" pitchFamily="34" charset="0"/>
                <a:cs typeface="Verdana" panose="020B0604030504040204" pitchFamily="34" charset="0"/>
              </a:rPr>
              <a:t>cwmtafmorgannwg.wales</a:t>
            </a:r>
          </a:p>
        </p:txBody>
      </p:sp>
      <p:sp>
        <p:nvSpPr>
          <p:cNvPr id="8" name="Picture Placeholder 7"/>
          <p:cNvSpPr>
            <a:spLocks noGrp="1"/>
          </p:cNvSpPr>
          <p:nvPr>
            <p:ph type="pic" sz="quarter" idx="13"/>
          </p:nvPr>
        </p:nvSpPr>
        <p:spPr>
          <a:xfrm>
            <a:off x="0" y="4"/>
            <a:ext cx="18288000" cy="9463088"/>
          </a:xfrm>
        </p:spPr>
        <p:txBody>
          <a:bodyPr rtlCol="0">
            <a:normAutofit/>
          </a:bodyPr>
          <a:lstStyle/>
          <a:p>
            <a:pPr lvl="0"/>
            <a:endParaRPr lang="en-US" noProof="0" dirty="0"/>
          </a:p>
        </p:txBody>
      </p:sp>
      <p:sp>
        <p:nvSpPr>
          <p:cNvPr id="4" name="Slide Number Placeholder 5"/>
          <p:cNvSpPr>
            <a:spLocks noGrp="1"/>
          </p:cNvSpPr>
          <p:nvPr>
            <p:ph type="sldNum" sz="quarter" idx="14"/>
          </p:nvPr>
        </p:nvSpPr>
        <p:spPr/>
        <p:txBody>
          <a:bodyPr/>
          <a:lstStyle>
            <a:lvl1pPr eaLnBrk="0" hangingPunct="0">
              <a:defRPr>
                <a:latin typeface="Verdana" panose="020B0604030504040204" pitchFamily="34" charset="0"/>
                <a:ea typeface="Verdana" panose="020B0604030504040204" pitchFamily="34" charset="0"/>
                <a:cs typeface="Verdana" panose="020B0604030504040204" pitchFamily="34" charset="0"/>
              </a:defRPr>
            </a:lvl1pPr>
          </a:lstStyle>
          <a:p>
            <a:pPr>
              <a:defRPr/>
            </a:pPr>
            <a:fld id="{83653523-2A21-4092-B452-344289D7B07F}" type="slidenum">
              <a:rPr lang="en-US" altLang="en-US"/>
              <a:pPr>
                <a:defRPr/>
              </a:pPr>
              <a:t>‹#›</a:t>
            </a:fld>
            <a:endParaRPr lang="en-US" altLang="en-US" dirty="0"/>
          </a:p>
        </p:txBody>
      </p:sp>
      <p:sp>
        <p:nvSpPr>
          <p:cNvPr id="5" name="Footer Placeholder 5"/>
          <p:cNvSpPr>
            <a:spLocks noGrp="1"/>
          </p:cNvSpPr>
          <p:nvPr>
            <p:ph type="ftr" sz="quarter" idx="15"/>
          </p:nvPr>
        </p:nvSpPr>
        <p:spPr>
          <a:xfrm>
            <a:off x="1800678" y="9463769"/>
            <a:ext cx="15405555" cy="823232"/>
          </a:xfrm>
        </p:spPr>
        <p:txBody>
          <a:bodyPr/>
          <a:lstStyle>
            <a:lvl1pPr algn="l" eaLnBrk="0" fontAlgn="base" hangingPunct="0">
              <a:spcBef>
                <a:spcPct val="0"/>
              </a:spcBef>
              <a:spcAft>
                <a:spcPct val="0"/>
              </a:spcAft>
              <a:defRPr sz="1350" baseline="0">
                <a:solidFill>
                  <a:prstClr val="white"/>
                </a:solidFill>
                <a:latin typeface="Verdana" panose="020B0604030504040204" pitchFamily="34" charset="0"/>
                <a:ea typeface="Verdana" panose="020B0604030504040204" pitchFamily="34" charset="0"/>
              </a:defRPr>
            </a:lvl1pPr>
          </a:lstStyle>
          <a:p>
            <a:pPr>
              <a:defRPr/>
            </a:pPr>
            <a:r>
              <a:rPr lang="en-US" dirty="0"/>
              <a:t>SILVER GROUP COVID-19</a:t>
            </a:r>
          </a:p>
        </p:txBody>
      </p:sp>
    </p:spTree>
    <p:extLst>
      <p:ext uri="{BB962C8B-B14F-4D97-AF65-F5344CB8AC3E}">
        <p14:creationId xmlns:p14="http://schemas.microsoft.com/office/powerpoint/2010/main" val="7183189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en-US"/>
              <a:t>Click to edit Master title style</a:t>
            </a:r>
            <a:endParaRPr lang="en-GB"/>
          </a:p>
        </p:txBody>
      </p:sp>
      <p:sp>
        <p:nvSpPr>
          <p:cNvPr id="3" name="Picture Placeholder 2"/>
          <p:cNvSpPr>
            <a:spLocks noGrp="1"/>
          </p:cNvSpPr>
          <p:nvPr>
            <p:ph type="pic" idx="1"/>
          </p:nvPr>
        </p:nvSpPr>
        <p:spPr>
          <a:xfrm>
            <a:off x="7774782" y="1481138"/>
            <a:ext cx="9258300" cy="7310438"/>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endParaRPr lang="en-GB"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Edit Master text styles</a:t>
            </a:r>
          </a:p>
        </p:txBody>
      </p:sp>
    </p:spTree>
    <p:extLst>
      <p:ext uri="{BB962C8B-B14F-4D97-AF65-F5344CB8AC3E}">
        <p14:creationId xmlns:p14="http://schemas.microsoft.com/office/powerpoint/2010/main" val="441239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heavy slide">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0" y="9499020"/>
            <a:ext cx="18288000" cy="787980"/>
          </a:xfrm>
          <a:prstGeom prst="rect">
            <a:avLst/>
          </a:prstGeom>
          <a:solidFill>
            <a:srgbClr val="2C4295"/>
          </a:solidFill>
        </p:spPr>
        <p:txBody>
          <a:bodyPr/>
          <a:lstStyle>
            <a:lvl1pPr marL="81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1116000" y="2052000"/>
            <a:ext cx="16056000" cy="972108"/>
          </a:xfrm>
        </p:spPr>
        <p:txBody>
          <a:bodyPr lIns="0" tIns="0" rIns="0" bIns="0" anchor="t" anchorCtr="0">
            <a:normAutofit/>
          </a:bodyPr>
          <a:lstStyle>
            <a:lvl1pPr>
              <a:defRPr sz="5400" baseline="0">
                <a:solidFill>
                  <a:srgbClr val="2C4295"/>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1112870" y="3186583"/>
            <a:ext cx="16056000" cy="6096683"/>
          </a:xfrm>
        </p:spPr>
        <p:txBody>
          <a:bodyPr lIns="0" tIns="0" rIns="0" bIns="0"/>
          <a:lstStyle>
            <a:lvl1pPr>
              <a:spcBef>
                <a:spcPts val="1800"/>
              </a:spcBef>
              <a:defRPr sz="3000" b="0">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506209"/>
            <a:ext cx="3541392" cy="897818"/>
          </a:xfrm>
          <a:prstGeom prst="rect">
            <a:avLst/>
          </a:prstGeom>
        </p:spPr>
      </p:pic>
      <p:sp>
        <p:nvSpPr>
          <p:cNvPr id="9" name="TextBox 8"/>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1" name="Picture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2" name="Picture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557105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ext/bullet slide">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a:xfrm>
            <a:off x="0" y="9499020"/>
            <a:ext cx="18288000" cy="787980"/>
          </a:xfrm>
          <a:prstGeom prst="rect">
            <a:avLst/>
          </a:prstGeom>
          <a:solidFill>
            <a:srgbClr val="2C4295"/>
          </a:solidFill>
        </p:spPr>
        <p:txBody>
          <a:bodyPr/>
          <a:lstStyle>
            <a:lvl1pPr marL="81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1116000" y="2052000"/>
            <a:ext cx="16056000" cy="931260"/>
          </a:xfrm>
        </p:spPr>
        <p:txBody>
          <a:bodyPr lIns="0" tIns="0" rIns="0" bIns="0" anchor="t" anchorCtr="0">
            <a:normAutofit/>
          </a:bodyPr>
          <a:lstStyle>
            <a:lvl1pPr>
              <a:defRPr sz="54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1116000" y="3199284"/>
            <a:ext cx="16056000" cy="6048672"/>
          </a:xfrm>
        </p:spPr>
        <p:txBody>
          <a:bodyPr lIns="0" tIns="0" rIns="0" bIns="0"/>
          <a:lstStyle>
            <a:lvl1pPr>
              <a:lnSpc>
                <a:spcPct val="150000"/>
              </a:lnSpc>
              <a:spcBef>
                <a:spcPts val="1800"/>
              </a:spcBef>
              <a:defRPr>
                <a:solidFill>
                  <a:srgbClr val="211973"/>
                </a:solidFill>
                <a:latin typeface="Verdana" panose="020B0604030504040204" pitchFamily="34" charset="0"/>
                <a:ea typeface="Verdana" panose="020B0604030504040204" pitchFamily="34" charset="0"/>
              </a:defRPr>
            </a:lvl1pPr>
            <a:lvl2pPr>
              <a:lnSpc>
                <a:spcPct val="150000"/>
              </a:lnSpc>
              <a:defRPr sz="3000">
                <a:latin typeface="Verdana" panose="020B0604030504040204" pitchFamily="34" charset="0"/>
                <a:ea typeface="Verdana" panose="020B0604030504040204" pitchFamily="34" charset="0"/>
              </a:defRPr>
            </a:lvl2pPr>
            <a:lvl3pPr>
              <a:lnSpc>
                <a:spcPct val="150000"/>
              </a:lnSpc>
              <a:defRPr sz="3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491870"/>
            <a:ext cx="3541392" cy="897818"/>
          </a:xfrm>
          <a:prstGeom prst="rect">
            <a:avLst/>
          </a:prstGeom>
        </p:spPr>
      </p:pic>
      <p:sp>
        <p:nvSpPr>
          <p:cNvPr id="9" name="TextBox 8"/>
          <p:cNvSpPr txBox="1"/>
          <p:nvPr userDrawn="1"/>
        </p:nvSpPr>
        <p:spPr>
          <a:xfrm>
            <a:off x="12168337" y="955118"/>
            <a:ext cx="5145968" cy="300082"/>
          </a:xfrm>
          <a:prstGeom prst="rect">
            <a:avLst/>
          </a:prstGeom>
          <a:noFill/>
        </p:spPr>
        <p:txBody>
          <a:bodyPr wrap="square" rtlCol="0">
            <a:spAutoFit/>
          </a:bodyPr>
          <a:lstStyle/>
          <a:p>
            <a:pPr algn="r"/>
            <a:r>
              <a:rPr lang="en-GB" sz="1350" dirty="0">
                <a:solidFill>
                  <a:srgbClr val="335083"/>
                </a:solidFill>
                <a:latin typeface="Verdana" panose="020B0604030504040204" pitchFamily="34" charset="0"/>
                <a:ea typeface="Verdana" panose="020B0604030504040204" pitchFamily="34" charset="0"/>
              </a:rPr>
              <a:t>cwmtafmorgannwg.wales</a:t>
            </a:r>
          </a:p>
        </p:txBody>
      </p:sp>
      <p:sp>
        <p:nvSpPr>
          <p:cNvPr id="13" name="TextBox 12"/>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2640395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highlight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9499020"/>
            <a:ext cx="18288000" cy="78798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z="1800" smtClean="0">
                <a:solidFill>
                  <a:prstClr val="white"/>
                </a:solidFill>
              </a:rPr>
              <a:pPr/>
              <a:t>‹#›</a:t>
            </a:fld>
            <a:endParaRPr lang="en-US" sz="1800" dirty="0">
              <a:solidFill>
                <a:prstClr val="white"/>
              </a:solidFill>
            </a:endParaRPr>
          </a:p>
        </p:txBody>
      </p:sp>
      <p:sp>
        <p:nvSpPr>
          <p:cNvPr id="6" name="Rectangle 5"/>
          <p:cNvSpPr/>
          <p:nvPr userDrawn="1"/>
        </p:nvSpPr>
        <p:spPr>
          <a:xfrm>
            <a:off x="0" y="2395959"/>
            <a:ext cx="18288000" cy="7102785"/>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0" dirty="0">
              <a:solidFill>
                <a:prstClr val="white"/>
              </a:solidFill>
            </a:endParaRPr>
          </a:p>
        </p:txBody>
      </p:sp>
      <p:sp>
        <p:nvSpPr>
          <p:cNvPr id="3" name="Text Placeholder 2"/>
          <p:cNvSpPr>
            <a:spLocks noGrp="1"/>
          </p:cNvSpPr>
          <p:nvPr>
            <p:ph type="body" idx="1"/>
          </p:nvPr>
        </p:nvSpPr>
        <p:spPr>
          <a:xfrm>
            <a:off x="1116000" y="2700000"/>
            <a:ext cx="16056000" cy="6566400"/>
          </a:xfrm>
        </p:spPr>
        <p:txBody>
          <a:bodyPr lIns="0" tIns="0" rIns="0" bIns="0" anchor="t" anchorCtr="0"/>
          <a:lstStyle>
            <a:lvl1pPr marL="0" indent="0">
              <a:buNone/>
              <a:defRPr sz="5400" b="0" i="0">
                <a:solidFill>
                  <a:schemeClr val="bg1"/>
                </a:solidFill>
                <a:latin typeface="Verdana" panose="020B0604030504040204" pitchFamily="34" charset="0"/>
                <a:ea typeface="Verdana" panose="020B0604030504040204" pitchFamily="34" charset="0"/>
              </a:defRPr>
            </a:lvl1pPr>
            <a:lvl2pPr marL="685800" indent="0">
              <a:buNone/>
              <a:defRPr sz="2700">
                <a:solidFill>
                  <a:schemeClr val="tx1">
                    <a:tint val="75000"/>
                  </a:schemeClr>
                </a:solidFill>
              </a:defRPr>
            </a:lvl2pPr>
            <a:lvl3pPr marL="1371600" indent="0">
              <a:buNone/>
              <a:defRPr sz="2400">
                <a:solidFill>
                  <a:schemeClr val="tx1">
                    <a:tint val="75000"/>
                  </a:schemeClr>
                </a:solidFill>
              </a:defRPr>
            </a:lvl3pPr>
            <a:lvl4pPr marL="2057400" indent="0">
              <a:buNone/>
              <a:defRPr sz="2100">
                <a:solidFill>
                  <a:schemeClr val="tx1">
                    <a:tint val="75000"/>
                  </a:schemeClr>
                </a:solidFill>
              </a:defRPr>
            </a:lvl4pPr>
            <a:lvl5pPr marL="2743200" indent="0">
              <a:buNone/>
              <a:defRPr sz="2100">
                <a:solidFill>
                  <a:schemeClr val="tx1">
                    <a:tint val="75000"/>
                  </a:schemeClr>
                </a:solidFill>
              </a:defRPr>
            </a:lvl5pPr>
            <a:lvl6pPr marL="3429000" indent="0">
              <a:buNone/>
              <a:defRPr sz="2100">
                <a:solidFill>
                  <a:schemeClr val="tx1">
                    <a:tint val="75000"/>
                  </a:schemeClr>
                </a:solidFill>
              </a:defRPr>
            </a:lvl6pPr>
            <a:lvl7pPr marL="4114800" indent="0">
              <a:buNone/>
              <a:defRPr sz="2100">
                <a:solidFill>
                  <a:schemeClr val="tx1">
                    <a:tint val="75000"/>
                  </a:schemeClr>
                </a:solidFill>
              </a:defRPr>
            </a:lvl7pPr>
            <a:lvl8pPr marL="4800600" indent="0">
              <a:buNone/>
              <a:defRPr sz="2100">
                <a:solidFill>
                  <a:schemeClr val="tx1">
                    <a:tint val="75000"/>
                  </a:schemeClr>
                </a:solidFill>
              </a:defRPr>
            </a:lvl8pPr>
            <a:lvl9pPr marL="5486400" indent="0">
              <a:buNone/>
              <a:defRPr sz="21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12"/>
          </p:nvPr>
        </p:nvSpPr>
        <p:spPr>
          <a:xfrm>
            <a:off x="0" y="9463980"/>
            <a:ext cx="18288000" cy="823020"/>
          </a:xfrm>
          <a:prstGeom prst="rect">
            <a:avLst/>
          </a:prstGeom>
          <a:noFill/>
        </p:spPr>
        <p:txBody>
          <a:bodyPr/>
          <a:lstStyle>
            <a:lvl1pPr marL="81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491870"/>
            <a:ext cx="3541392" cy="897818"/>
          </a:xfrm>
          <a:prstGeom prst="rect">
            <a:avLst/>
          </a:prstGeom>
        </p:spPr>
      </p:pic>
      <p:sp>
        <p:nvSpPr>
          <p:cNvPr id="13" name="TextBox 12"/>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2918101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a:xfrm>
            <a:off x="0" y="9499020"/>
            <a:ext cx="18288000" cy="787980"/>
          </a:xfrm>
          <a:prstGeom prst="rect">
            <a:avLst/>
          </a:prstGeom>
          <a:solidFill>
            <a:srgbClr val="2C4295"/>
          </a:solidFill>
        </p:spPr>
        <p:txBody>
          <a:bodyPr/>
          <a:lstStyle>
            <a:lvl1pPr marL="81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6064" y="700216"/>
            <a:ext cx="3541392" cy="897818"/>
          </a:xfrm>
          <a:prstGeom prst="rect">
            <a:avLst/>
          </a:prstGeom>
        </p:spPr>
      </p:pic>
      <p:sp>
        <p:nvSpPr>
          <p:cNvPr id="12" name="TextBox 11"/>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1814934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bullet slide (blank)">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9499020"/>
            <a:ext cx="18288000" cy="78798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z="1800" smtClean="0">
                <a:solidFill>
                  <a:prstClr val="white"/>
                </a:solidFill>
              </a:rPr>
              <a:pPr/>
              <a:t>‹#›</a:t>
            </a:fld>
            <a:endParaRPr lang="en-US" sz="1800" dirty="0">
              <a:solidFill>
                <a:prstClr val="white"/>
              </a:solidFill>
            </a:endParaRPr>
          </a:p>
        </p:txBody>
      </p:sp>
      <p:sp>
        <p:nvSpPr>
          <p:cNvPr id="2" name="Title 1"/>
          <p:cNvSpPr>
            <a:spLocks noGrp="1"/>
          </p:cNvSpPr>
          <p:nvPr>
            <p:ph type="title"/>
          </p:nvPr>
        </p:nvSpPr>
        <p:spPr>
          <a:xfrm>
            <a:off x="1116000" y="2052000"/>
            <a:ext cx="16056000" cy="972108"/>
          </a:xfrm>
        </p:spPr>
        <p:txBody>
          <a:bodyPr lIns="0" tIns="0" rIns="0" bIns="0" anchor="t" anchorCtr="0">
            <a:normAutofit/>
          </a:bodyPr>
          <a:lstStyle>
            <a:lvl1pPr>
              <a:defRPr sz="54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1116000" y="3132002"/>
            <a:ext cx="16056000" cy="6096683"/>
          </a:xfrm>
        </p:spPr>
        <p:txBody>
          <a:bodyPr lIns="0" tIns="0" rIns="0" bIns="0"/>
          <a:lstStyle>
            <a:lvl1pPr>
              <a:lnSpc>
                <a:spcPct val="150000"/>
              </a:lnSpc>
              <a:spcBef>
                <a:spcPts val="1800"/>
              </a:spcBef>
              <a:defRPr sz="3000" b="0">
                <a:solidFill>
                  <a:srgbClr val="211973"/>
                </a:solidFill>
                <a:latin typeface="Verdana" panose="020B0604030504040204" pitchFamily="34" charset="0"/>
                <a:ea typeface="Verdana" panose="020B0604030504040204" pitchFamily="34" charset="0"/>
              </a:defRPr>
            </a:lvl1pPr>
            <a:lvl2pPr>
              <a:lnSpc>
                <a:spcPct val="150000"/>
              </a:lnSpc>
              <a:defRPr sz="3000">
                <a:latin typeface="Verdana" panose="020B0604030504040204" pitchFamily="34" charset="0"/>
                <a:ea typeface="Verdana" panose="020B0604030504040204" pitchFamily="34" charset="0"/>
              </a:defRPr>
            </a:lvl2pPr>
            <a:lvl3pPr>
              <a:lnSpc>
                <a:spcPct val="150000"/>
              </a:lnSpc>
              <a:defRPr sz="3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491870"/>
            <a:ext cx="3541392" cy="897818"/>
          </a:xfrm>
          <a:prstGeom prst="rect">
            <a:avLst/>
          </a:prstGeom>
        </p:spPr>
      </p:pic>
      <p:sp>
        <p:nvSpPr>
          <p:cNvPr id="14" name="TextBox 13"/>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spTree>
    <p:extLst>
      <p:ext uri="{BB962C8B-B14F-4D97-AF65-F5344CB8AC3E}">
        <p14:creationId xmlns:p14="http://schemas.microsoft.com/office/powerpoint/2010/main" val="1817762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Bullets/imag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9499020"/>
            <a:ext cx="18288000" cy="78798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z="1800" smtClean="0">
                <a:solidFill>
                  <a:prstClr val="white"/>
                </a:solidFill>
              </a:rPr>
              <a:pPr/>
              <a:t>‹#›</a:t>
            </a:fld>
            <a:endParaRPr lang="en-US" sz="1800" dirty="0">
              <a:solidFill>
                <a:prstClr val="white"/>
              </a:solidFill>
            </a:endParaRPr>
          </a:p>
        </p:txBody>
      </p:sp>
      <p:sp>
        <p:nvSpPr>
          <p:cNvPr id="2" name="Title 1"/>
          <p:cNvSpPr>
            <a:spLocks noGrp="1"/>
          </p:cNvSpPr>
          <p:nvPr>
            <p:ph type="title"/>
          </p:nvPr>
        </p:nvSpPr>
        <p:spPr>
          <a:xfrm>
            <a:off x="1116000" y="2052000"/>
            <a:ext cx="8028000" cy="1795356"/>
          </a:xfrm>
        </p:spPr>
        <p:txBody>
          <a:bodyPr anchor="t" anchorCtr="0">
            <a:noAutofit/>
          </a:bodyPr>
          <a:lstStyle>
            <a:lvl1pPr algn="l">
              <a:defRPr sz="5400" b="0" i="0" spc="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9432032" y="2052002"/>
            <a:ext cx="7726068" cy="7182000"/>
          </a:xfrm>
        </p:spPr>
        <p:txBody>
          <a:bodyPr/>
          <a:lstStyle>
            <a:lvl1pPr>
              <a:defRPr sz="3000" baseline="0">
                <a:solidFill>
                  <a:srgbClr val="211973"/>
                </a:solidFill>
                <a:latin typeface="Verdana" panose="020B0604030504040204" pitchFamily="34" charset="0"/>
                <a:ea typeface="Verdana" panose="020B0604030504040204" pitchFamily="34" charset="0"/>
              </a:defRPr>
            </a:lvl1pPr>
            <a:lvl2pPr>
              <a:defRPr sz="2700" baseline="0">
                <a:latin typeface="Verdana" panose="020B0604030504040204" pitchFamily="34" charset="0"/>
                <a:ea typeface="Verdana" panose="020B0604030504040204" pitchFamily="34" charset="0"/>
              </a:defRPr>
            </a:lvl2pPr>
            <a:lvl3pPr>
              <a:defRPr sz="2700" baseline="0">
                <a:latin typeface="Verdana" panose="020B0604030504040204" pitchFamily="34" charset="0"/>
                <a:ea typeface="Verdana" panose="020B0604030504040204" pitchFamily="34" charset="0"/>
              </a:defRPr>
            </a:lvl3pPr>
            <a:lvl4pPr>
              <a:defRPr sz="2400" baseline="0">
                <a:latin typeface="Verdana" panose="020B0604030504040204" pitchFamily="34" charset="0"/>
                <a:ea typeface="Verdana" panose="020B0604030504040204" pitchFamily="34" charset="0"/>
              </a:defRPr>
            </a:lvl4pPr>
            <a:lvl5pPr>
              <a:defRPr sz="2400" baseline="0">
                <a:latin typeface="Verdana" panose="020B0604030504040204" pitchFamily="34" charset="0"/>
                <a:ea typeface="Verdana" panose="020B0604030504040204" pitchFamily="34" charset="0"/>
              </a:defRPr>
            </a:lvl5pPr>
            <a:lvl6pPr>
              <a:defRPr sz="3000"/>
            </a:lvl6pPr>
            <a:lvl7pPr>
              <a:defRPr sz="3000"/>
            </a:lvl7pPr>
            <a:lvl8pPr>
              <a:defRPr sz="3000"/>
            </a:lvl8pPr>
            <a:lvl9pPr>
              <a:defRPr sz="3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116000" y="4077335"/>
            <a:ext cx="8028000" cy="5170622"/>
          </a:xfrm>
        </p:spPr>
        <p:txBody>
          <a:bodyPr/>
          <a:lstStyle>
            <a:lvl1pPr marL="0" indent="0">
              <a:buNone/>
              <a:defRPr sz="2400" baseline="0">
                <a:solidFill>
                  <a:schemeClr val="tx1"/>
                </a:solidFill>
                <a:latin typeface="Verdana" panose="020B0604030504040204" pitchFamily="34" charset="0"/>
                <a:ea typeface="Verdana" panose="020B0604030504040204" pitchFamily="34" charset="0"/>
              </a:defRPr>
            </a:lvl1pPr>
            <a:lvl2pPr marL="685800" indent="0">
              <a:buNone/>
              <a:defRPr sz="1800"/>
            </a:lvl2pPr>
            <a:lvl3pPr marL="1371600" indent="0">
              <a:buNone/>
              <a:defRPr sz="1500"/>
            </a:lvl3pPr>
            <a:lvl4pPr marL="2057400" indent="0">
              <a:buNone/>
              <a:defRPr sz="1350"/>
            </a:lvl4pPr>
            <a:lvl5pPr marL="2743200" indent="0">
              <a:buNone/>
              <a:defRPr sz="1350"/>
            </a:lvl5pPr>
            <a:lvl6pPr marL="3429000" indent="0">
              <a:buNone/>
              <a:defRPr sz="1350"/>
            </a:lvl6pPr>
            <a:lvl7pPr marL="4114800" indent="0">
              <a:buNone/>
              <a:defRPr sz="1350"/>
            </a:lvl7pPr>
            <a:lvl8pPr marL="4800600" indent="0">
              <a:buNone/>
              <a:defRPr sz="1350"/>
            </a:lvl8pPr>
            <a:lvl9pPr marL="5486400" indent="0">
              <a:buNone/>
              <a:defRPr sz="1350"/>
            </a:lvl9pPr>
          </a:lstStyle>
          <a:p>
            <a:pPr lvl="0"/>
            <a:r>
              <a:rPr lang="en-US" dirty="0"/>
              <a:t>Click to edit Master text styles</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491870"/>
            <a:ext cx="3541392" cy="897818"/>
          </a:xfrm>
          <a:prstGeom prst="rect">
            <a:avLst/>
          </a:prstGeom>
        </p:spPr>
      </p:pic>
      <p:sp>
        <p:nvSpPr>
          <p:cNvPr id="12" name="Footer Placeholder 5"/>
          <p:cNvSpPr txBox="1">
            <a:spLocks/>
          </p:cNvSpPr>
          <p:nvPr userDrawn="1"/>
        </p:nvSpPr>
        <p:spPr>
          <a:xfrm>
            <a:off x="1799184" y="9463980"/>
            <a:ext cx="15408000" cy="82302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prstClr val="white"/>
              </a:solidFill>
            </a:endParaRPr>
          </a:p>
        </p:txBody>
      </p:sp>
      <p:sp>
        <p:nvSpPr>
          <p:cNvPr id="13" name="TextBox 12"/>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999104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2 lines) and Content">
    <p:spTree>
      <p:nvGrpSpPr>
        <p:cNvPr id="1" name=""/>
        <p:cNvGrpSpPr/>
        <p:nvPr/>
      </p:nvGrpSpPr>
      <p:grpSpPr>
        <a:xfrm>
          <a:off x="0" y="0"/>
          <a:ext cx="0" cy="0"/>
          <a:chOff x="0" y="0"/>
          <a:chExt cx="0" cy="0"/>
        </a:xfrm>
      </p:grpSpPr>
      <p:sp>
        <p:nvSpPr>
          <p:cNvPr id="10" name="Slide Number Placeholder 5"/>
          <p:cNvSpPr txBox="1">
            <a:spLocks/>
          </p:cNvSpPr>
          <p:nvPr userDrawn="1"/>
        </p:nvSpPr>
        <p:spPr>
          <a:xfrm>
            <a:off x="0" y="9499020"/>
            <a:ext cx="18288000" cy="78798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z="1800" smtClean="0">
                <a:solidFill>
                  <a:prstClr val="white"/>
                </a:solidFill>
              </a:rPr>
              <a:pPr/>
              <a:t>‹#›</a:t>
            </a:fld>
            <a:endParaRPr lang="en-US" sz="1800" dirty="0">
              <a:solidFill>
                <a:prstClr val="white"/>
              </a:solidFill>
            </a:endParaRPr>
          </a:p>
        </p:txBody>
      </p:sp>
      <p:sp>
        <p:nvSpPr>
          <p:cNvPr id="2" name="Title 1"/>
          <p:cNvSpPr>
            <a:spLocks noGrp="1"/>
          </p:cNvSpPr>
          <p:nvPr>
            <p:ph type="title"/>
          </p:nvPr>
        </p:nvSpPr>
        <p:spPr>
          <a:xfrm>
            <a:off x="1116000" y="2052000"/>
            <a:ext cx="16056000" cy="1782000"/>
          </a:xfrm>
        </p:spPr>
        <p:txBody>
          <a:bodyPr lIns="0" tIns="0" rIns="0" bIns="0" anchor="t" anchorCtr="0">
            <a:normAutofit/>
          </a:bodyPr>
          <a:lstStyle>
            <a:lvl1pPr>
              <a:defRPr sz="54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1116000" y="3942000"/>
            <a:ext cx="16056000" cy="5305956"/>
          </a:xfrm>
        </p:spPr>
        <p:txBody>
          <a:bodyPr lIns="0" tIns="0" rIns="0" bIns="0"/>
          <a:lstStyle>
            <a:lvl1pPr>
              <a:spcBef>
                <a:spcPts val="18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491870"/>
            <a:ext cx="3541392" cy="897818"/>
          </a:xfrm>
          <a:prstGeom prst="rect">
            <a:avLst/>
          </a:prstGeom>
        </p:spPr>
      </p:pic>
      <p:sp>
        <p:nvSpPr>
          <p:cNvPr id="12" name="TextBox 11"/>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2667276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9499020"/>
            <a:ext cx="18288000" cy="78798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z="1800" smtClean="0">
                <a:solidFill>
                  <a:prstClr val="white"/>
                </a:solidFill>
              </a:rPr>
              <a:pPr/>
              <a:t>‹#›</a:t>
            </a:fld>
            <a:endParaRPr lang="en-US" sz="1800" dirty="0">
              <a:solidFill>
                <a:prstClr val="white"/>
              </a:solidFill>
            </a:endParaRPr>
          </a:p>
        </p:txBody>
      </p:sp>
      <p:sp>
        <p:nvSpPr>
          <p:cNvPr id="2" name="Title 1"/>
          <p:cNvSpPr>
            <a:spLocks noGrp="1"/>
          </p:cNvSpPr>
          <p:nvPr>
            <p:ph type="title"/>
          </p:nvPr>
        </p:nvSpPr>
        <p:spPr>
          <a:xfrm>
            <a:off x="1116000" y="2052000"/>
            <a:ext cx="16056000" cy="972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sz="half" idx="1"/>
          </p:nvPr>
        </p:nvSpPr>
        <p:spPr>
          <a:xfrm>
            <a:off x="1116000" y="3132000"/>
            <a:ext cx="7848000" cy="6102000"/>
          </a:xfrm>
        </p:spPr>
        <p:txBody>
          <a:bodyPr lIns="0" tIns="0" rIns="0" bIns="0"/>
          <a:lstStyle>
            <a:lvl1pPr>
              <a:defRPr sz="3000" baseline="0">
                <a:solidFill>
                  <a:srgbClr val="211973"/>
                </a:solidFill>
                <a:latin typeface="Verdana" panose="020B0604030504040204" pitchFamily="34" charset="0"/>
                <a:ea typeface="Verdana" panose="020B0604030504040204" pitchFamily="34" charset="0"/>
              </a:defRPr>
            </a:lvl1pPr>
            <a:lvl2pPr>
              <a:defRPr sz="2700">
                <a:latin typeface="Verdana" panose="020B0604030504040204" pitchFamily="34" charset="0"/>
                <a:ea typeface="Verdana" panose="020B0604030504040204" pitchFamily="34" charset="0"/>
              </a:defRPr>
            </a:lvl2pPr>
            <a:lvl3pPr>
              <a:defRPr sz="2700">
                <a:latin typeface="Verdana" panose="020B0604030504040204" pitchFamily="34" charset="0"/>
                <a:ea typeface="Verdana" panose="020B0604030504040204" pitchFamily="34" charset="0"/>
              </a:defRPr>
            </a:lvl3pPr>
            <a:lvl4pPr>
              <a:defRPr sz="2400">
                <a:latin typeface="Verdana" panose="020B0604030504040204" pitchFamily="34" charset="0"/>
                <a:ea typeface="Verdana" panose="020B0604030504040204" pitchFamily="34" charset="0"/>
              </a:defRPr>
            </a:lvl4pPr>
            <a:lvl5pPr>
              <a:defRPr sz="2400">
                <a:latin typeface="Verdana" panose="020B0604030504040204" pitchFamily="34" charset="0"/>
                <a:ea typeface="Verdana" panose="020B0604030504040204" pitchFamily="34" charset="0"/>
              </a:defRPr>
            </a:lvl5pPr>
            <a:lvl6pPr>
              <a:defRPr sz="2700"/>
            </a:lvl6pPr>
            <a:lvl7pPr>
              <a:defRPr sz="2700"/>
            </a:lvl7pPr>
            <a:lvl8pPr>
              <a:defRPr sz="2700"/>
            </a:lvl8pPr>
            <a:lvl9pPr>
              <a:defRPr sz="27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9324000" y="3132000"/>
            <a:ext cx="7848000" cy="6102000"/>
          </a:xfrm>
        </p:spPr>
        <p:txBody>
          <a:bodyPr lIns="0" tIns="0" rIns="0" bIns="0"/>
          <a:lstStyle>
            <a:lvl1pPr>
              <a:defRPr sz="3000" baseline="0">
                <a:solidFill>
                  <a:srgbClr val="211973"/>
                </a:solidFill>
                <a:latin typeface="Verdana" panose="020B0604030504040204" pitchFamily="34" charset="0"/>
                <a:ea typeface="Verdana" panose="020B0604030504040204" pitchFamily="34" charset="0"/>
              </a:defRPr>
            </a:lvl1pPr>
            <a:lvl2pPr>
              <a:defRPr sz="2700">
                <a:latin typeface="Verdana" panose="020B0604030504040204" pitchFamily="34" charset="0"/>
                <a:ea typeface="Verdana" panose="020B0604030504040204" pitchFamily="34" charset="0"/>
              </a:defRPr>
            </a:lvl2pPr>
            <a:lvl3pPr>
              <a:defRPr sz="2700">
                <a:latin typeface="Verdana" panose="020B0604030504040204" pitchFamily="34" charset="0"/>
                <a:ea typeface="Verdana" panose="020B0604030504040204" pitchFamily="34" charset="0"/>
              </a:defRPr>
            </a:lvl3pPr>
            <a:lvl4pPr>
              <a:defRPr sz="2400">
                <a:latin typeface="Verdana" panose="020B0604030504040204" pitchFamily="34" charset="0"/>
                <a:ea typeface="Verdana" panose="020B0604030504040204" pitchFamily="34" charset="0"/>
              </a:defRPr>
            </a:lvl4pPr>
            <a:lvl5pPr>
              <a:defRPr sz="2400">
                <a:latin typeface="Verdana" panose="020B0604030504040204" pitchFamily="34" charset="0"/>
                <a:ea typeface="Verdana" panose="020B0604030504040204" pitchFamily="34" charset="0"/>
              </a:defRPr>
            </a:lvl5pPr>
            <a:lvl6pPr>
              <a:defRPr sz="2700"/>
            </a:lvl6pPr>
            <a:lvl7pPr>
              <a:defRPr sz="2700"/>
            </a:lvl7pPr>
            <a:lvl8pPr>
              <a:defRPr sz="2700"/>
            </a:lvl8pPr>
            <a:lvl9pPr>
              <a:defRPr sz="27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000" y="491870"/>
            <a:ext cx="3541392" cy="897818"/>
          </a:xfrm>
          <a:prstGeom prst="rect">
            <a:avLst/>
          </a:prstGeom>
        </p:spPr>
      </p:pic>
      <p:sp>
        <p:nvSpPr>
          <p:cNvPr id="13" name="TextBox 12"/>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2829250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image" Target="../media/image4.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6000" y="411957"/>
            <a:ext cx="16056000" cy="1714500"/>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1116000" y="2400302"/>
            <a:ext cx="16056000" cy="6788945"/>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4"/>
          </p:nvPr>
        </p:nvSpPr>
        <p:spPr>
          <a:xfrm>
            <a:off x="0" y="9463980"/>
            <a:ext cx="18288000" cy="823020"/>
          </a:xfrm>
          <a:prstGeom prst="rect">
            <a:avLst/>
          </a:prstGeom>
          <a:solidFill>
            <a:srgbClr val="2C4295"/>
          </a:solidFill>
        </p:spPr>
        <p:txBody>
          <a:bodyPr lIns="0" tIns="0" bIns="0" anchor="ctr"/>
          <a:lstStyle>
            <a:lvl1pPr marL="810000" algn="l">
              <a:defRPr sz="1800">
                <a:solidFill>
                  <a:schemeClr val="bg1"/>
                </a:solidFill>
              </a:defRPr>
            </a:lvl1pPr>
          </a:lstStyle>
          <a:p>
            <a:fld id="{E051598E-9D06-4046-8EF2-7702044C4E81}" type="slidenum">
              <a:rPr lang="en-US" smtClean="0">
                <a:solidFill>
                  <a:prstClr val="white"/>
                </a:solidFill>
              </a:rPr>
              <a:pPr/>
              <a:t>‹#›</a:t>
            </a:fld>
            <a:r>
              <a:rPr lang="en-US" dirty="0">
                <a:solidFill>
                  <a:prstClr val="white"/>
                </a:solidFill>
              </a:rPr>
              <a:t> </a:t>
            </a:r>
          </a:p>
        </p:txBody>
      </p:sp>
      <p:sp>
        <p:nvSpPr>
          <p:cNvPr id="9" name="TextBox 8"/>
          <p:cNvSpPr txBox="1"/>
          <p:nvPr userDrawn="1"/>
        </p:nvSpPr>
        <p:spPr>
          <a:xfrm>
            <a:off x="12207526" y="9702366"/>
            <a:ext cx="5145968" cy="300082"/>
          </a:xfrm>
          <a:prstGeom prst="rect">
            <a:avLst/>
          </a:prstGeom>
          <a:noFill/>
        </p:spPr>
        <p:txBody>
          <a:bodyPr wrap="square" rtlCol="0">
            <a:spAutoFit/>
          </a:bodyPr>
          <a:lstStyle/>
          <a:p>
            <a:pPr algn="r"/>
            <a:r>
              <a:rPr lang="en-GB" sz="1350" dirty="0">
                <a:solidFill>
                  <a:schemeClr val="bg1"/>
                </a:solidFill>
                <a:latin typeface="Verdana" panose="020B0604030504040204" pitchFamily="34" charset="0"/>
                <a:ea typeface="Verdana" panose="020B0604030504040204" pitchFamily="34" charset="0"/>
              </a:rPr>
              <a:t>cwmtafmorgannwg.wales</a:t>
            </a:r>
          </a:p>
        </p:txBody>
      </p:sp>
      <p:pic>
        <p:nvPicPr>
          <p:cNvPr id="10" name="Picture 9"/>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0774340" y="9499021"/>
            <a:ext cx="752663" cy="752663"/>
          </a:xfrm>
          <a:prstGeom prst="rect">
            <a:avLst/>
          </a:prstGeom>
        </p:spPr>
      </p:pic>
      <p:pic>
        <p:nvPicPr>
          <p:cNvPr id="11" name="Picture 10"/>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1517931" y="9499021"/>
            <a:ext cx="752663" cy="752663"/>
          </a:xfrm>
          <a:prstGeom prst="rect">
            <a:avLst/>
          </a:prstGeom>
        </p:spPr>
      </p:pic>
      <p:pic>
        <p:nvPicPr>
          <p:cNvPr id="12" name="Picture 11"/>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2241751" y="9499021"/>
            <a:ext cx="752663" cy="752663"/>
          </a:xfrm>
          <a:prstGeom prst="rect">
            <a:avLst/>
          </a:prstGeom>
        </p:spPr>
      </p:pic>
      <p:pic>
        <p:nvPicPr>
          <p:cNvPr id="13" name="Picture 12"/>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2994414" y="9499021"/>
            <a:ext cx="752939" cy="752939"/>
          </a:xfrm>
          <a:prstGeom prst="rect">
            <a:avLst/>
          </a:prstGeom>
        </p:spPr>
      </p:pic>
      <p:pic>
        <p:nvPicPr>
          <p:cNvPr id="14" name="Picture 13"/>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13747351" y="9499262"/>
            <a:ext cx="752421" cy="752421"/>
          </a:xfrm>
          <a:prstGeom prst="rect">
            <a:avLst/>
          </a:prstGeom>
        </p:spPr>
      </p:pic>
    </p:spTree>
    <p:extLst>
      <p:ext uri="{BB962C8B-B14F-4D97-AF65-F5344CB8AC3E}">
        <p14:creationId xmlns:p14="http://schemas.microsoft.com/office/powerpoint/2010/main" val="1148751349"/>
      </p:ext>
    </p:extLst>
  </p:cSld>
  <p:clrMap bg1="lt1" tx1="dk1" bg2="lt2" tx2="dk2" accent1="accent1" accent2="accent2" accent3="accent3" accent4="accent4" accent5="accent5" accent6="accent6" hlink="hlink" folHlink="folHlink"/>
  <p:sldLayoutIdLst>
    <p:sldLayoutId id="2147484560" r:id="rId1"/>
    <p:sldLayoutId id="2147484561" r:id="rId2"/>
    <p:sldLayoutId id="2147484562" r:id="rId3"/>
    <p:sldLayoutId id="2147484563" r:id="rId4"/>
    <p:sldLayoutId id="2147484564" r:id="rId5"/>
    <p:sldLayoutId id="2147484565" r:id="rId6"/>
    <p:sldLayoutId id="2147484566" r:id="rId7"/>
    <p:sldLayoutId id="2147484567" r:id="rId8"/>
    <p:sldLayoutId id="2147484568" r:id="rId9"/>
    <p:sldLayoutId id="2147484569" r:id="rId10"/>
    <p:sldLayoutId id="2147484570" r:id="rId11"/>
    <p:sldLayoutId id="2147484571" r:id="rId12"/>
    <p:sldLayoutId id="2147484572" r:id="rId13"/>
    <p:sldLayoutId id="2147484573" r:id="rId14"/>
    <p:sldLayoutId id="2147484574" r:id="rId15"/>
    <p:sldLayoutId id="2147484577" r:id="rId16"/>
  </p:sldLayoutIdLst>
  <p:hf hdr="0" dt="0"/>
  <p:txStyles>
    <p:titleStyle>
      <a:lvl1pPr algn="l" defTabSz="1371600" rtl="0" eaLnBrk="1" latinLnBrk="0" hangingPunct="1">
        <a:spcBef>
          <a:spcPct val="0"/>
        </a:spcBef>
        <a:buNone/>
        <a:defRPr sz="5400" kern="1200" spc="-225" baseline="0">
          <a:solidFill>
            <a:srgbClr val="2C4295"/>
          </a:solidFill>
          <a:latin typeface="+mj-lt"/>
          <a:ea typeface="+mj-ea"/>
          <a:cs typeface="+mj-cs"/>
        </a:defRPr>
      </a:lvl1pPr>
    </p:titleStyle>
    <p:bodyStyle>
      <a:lvl1pPr marL="0" indent="0" algn="l" defTabSz="1371600" rtl="0" eaLnBrk="1" latinLnBrk="0" hangingPunct="1">
        <a:spcBef>
          <a:spcPts val="1800"/>
        </a:spcBef>
        <a:buFont typeface="Arial" pitchFamily="34" charset="0"/>
        <a:buNone/>
        <a:defRPr sz="3000" b="0" i="0" kern="1200" baseline="0">
          <a:solidFill>
            <a:srgbClr val="211973"/>
          </a:solidFill>
          <a:latin typeface="Arial" pitchFamily="34" charset="0"/>
          <a:ea typeface="+mn-ea"/>
          <a:cs typeface="+mn-cs"/>
        </a:defRPr>
      </a:lvl1pPr>
      <a:lvl2pPr marL="0" indent="0" algn="l" defTabSz="1371600" rtl="0" eaLnBrk="1" latinLnBrk="0" hangingPunct="1">
        <a:spcBef>
          <a:spcPts val="900"/>
        </a:spcBef>
        <a:buFontTx/>
        <a:buNone/>
        <a:defRPr sz="2700" kern="1200" baseline="0">
          <a:solidFill>
            <a:schemeClr val="tx1"/>
          </a:solidFill>
          <a:latin typeface="Arial" pitchFamily="34" charset="0"/>
          <a:ea typeface="+mn-ea"/>
          <a:cs typeface="+mn-cs"/>
        </a:defRPr>
      </a:lvl2pPr>
      <a:lvl3pPr marL="324000" indent="-324000" algn="l" defTabSz="1371600" rtl="0" eaLnBrk="1" latinLnBrk="0" hangingPunct="1">
        <a:spcBef>
          <a:spcPts val="900"/>
        </a:spcBef>
        <a:buFont typeface="Arial" pitchFamily="34" charset="0"/>
        <a:buChar char="•"/>
        <a:defRPr sz="2700" kern="1200" baseline="0">
          <a:solidFill>
            <a:schemeClr val="tx1"/>
          </a:solidFill>
          <a:latin typeface="Arial" pitchFamily="34" charset="0"/>
          <a:ea typeface="+mn-ea"/>
          <a:cs typeface="+mn-cs"/>
        </a:defRPr>
      </a:lvl3pPr>
      <a:lvl4pPr marL="1350000" indent="-432000" algn="l" defTabSz="1371600" rtl="0" eaLnBrk="1" latinLnBrk="0" hangingPunct="1">
        <a:spcBef>
          <a:spcPts val="900"/>
        </a:spcBef>
        <a:buFont typeface="Arial" pitchFamily="34" charset="0"/>
        <a:buChar char="–"/>
        <a:defRPr sz="2400" kern="1200" baseline="0">
          <a:solidFill>
            <a:schemeClr val="tx1"/>
          </a:solidFill>
          <a:latin typeface="Arial" pitchFamily="34" charset="0"/>
          <a:ea typeface="+mn-ea"/>
          <a:cs typeface="+mn-cs"/>
        </a:defRPr>
      </a:lvl4pPr>
      <a:lvl5pPr marL="1350000" indent="-432000" algn="l" defTabSz="1371600" rtl="0" eaLnBrk="1" latinLnBrk="0" hangingPunct="1">
        <a:spcBef>
          <a:spcPct val="20000"/>
        </a:spcBef>
        <a:buFont typeface="+mj-lt"/>
        <a:buAutoNum type="arabicPeriod"/>
        <a:defRPr sz="2400" kern="1200" baseline="0">
          <a:solidFill>
            <a:schemeClr val="tx1"/>
          </a:solidFill>
          <a:latin typeface="Arial" pitchFamily="34" charset="0"/>
          <a:ea typeface="+mn-ea"/>
          <a:cs typeface="+mn-cs"/>
        </a:defRPr>
      </a:lvl5pPr>
      <a:lvl6pPr marL="3771900" indent="-342900" algn="l" defTabSz="1371600" rtl="0" eaLnBrk="1" latinLnBrk="0" hangingPunct="1">
        <a:spcBef>
          <a:spcPct val="20000"/>
        </a:spcBef>
        <a:buFont typeface="Arial" pitchFamily="34" charset="0"/>
        <a:buChar char="•"/>
        <a:defRPr sz="3000" kern="1200">
          <a:solidFill>
            <a:schemeClr val="tx1"/>
          </a:solidFill>
          <a:latin typeface="+mn-lt"/>
          <a:ea typeface="+mn-ea"/>
          <a:cs typeface="+mn-cs"/>
        </a:defRPr>
      </a:lvl6pPr>
      <a:lvl7pPr marL="4457700" indent="-342900" algn="l" defTabSz="1371600" rtl="0" eaLnBrk="1" latinLnBrk="0" hangingPunct="1">
        <a:spcBef>
          <a:spcPct val="20000"/>
        </a:spcBef>
        <a:buFont typeface="Arial" pitchFamily="34" charset="0"/>
        <a:buChar char="•"/>
        <a:defRPr sz="3000" kern="1200">
          <a:solidFill>
            <a:schemeClr val="tx1"/>
          </a:solidFill>
          <a:latin typeface="+mn-lt"/>
          <a:ea typeface="+mn-ea"/>
          <a:cs typeface="+mn-cs"/>
        </a:defRPr>
      </a:lvl7pPr>
      <a:lvl8pPr marL="5143500" indent="-342900" algn="l" defTabSz="1371600" rtl="0" eaLnBrk="1" latinLnBrk="0" hangingPunct="1">
        <a:spcBef>
          <a:spcPct val="20000"/>
        </a:spcBef>
        <a:buFont typeface="Arial" pitchFamily="34" charset="0"/>
        <a:buChar char="•"/>
        <a:defRPr sz="3000" kern="1200">
          <a:solidFill>
            <a:schemeClr val="tx1"/>
          </a:solidFill>
          <a:latin typeface="+mn-lt"/>
          <a:ea typeface="+mn-ea"/>
          <a:cs typeface="+mn-cs"/>
        </a:defRPr>
      </a:lvl8pPr>
      <a:lvl9pPr marL="5829300" indent="-342900" algn="l" defTabSz="1371600" rtl="0" eaLnBrk="1" latinLnBrk="0" hangingPunct="1">
        <a:spcBef>
          <a:spcPct val="20000"/>
        </a:spcBef>
        <a:buFont typeface="Arial" pitchFamily="34" charset="0"/>
        <a:buChar char="•"/>
        <a:defRPr sz="30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jpeg"/><Relationship Id="rId4" Type="http://schemas.openxmlformats.org/officeDocument/2006/relationships/image" Target="../media/image16.pn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publichealthnetwork.cymru/e-bulletin/alcohol-and-substance-misuse/"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s://ctmuhb.nhs.wales/services/maternity/pregnancy/drymester/" TargetMode="External"/><Relationship Id="rId2" Type="http://schemas.openxmlformats.org/officeDocument/2006/relationships/hyperlink" Target="http://ctuhb-intranet/News/Pages/Drymester---Say-no-to-alcohol-in-pregnancy.aspx" TargetMode="Externa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16.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youtu.be/d88UEJlD8Xo"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hyperlink" Target="https://www.pngall.com/flying-bird-png/download/41749" TargetMode="External"/><Relationship Id="rId2" Type="http://schemas.openxmlformats.org/officeDocument/2006/relationships/hyperlink" Target="https://www.youtube.com/watch?v=hhtMwGcc_H8" TargetMode="Externa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hyperlink" Target="https://www.youtube.com/watch?v=G48BeEc_aFQ" TargetMode="External"/><Relationship Id="rId4" Type="http://schemas.openxmlformats.org/officeDocument/2006/relationships/hyperlink" Target="https://pixabay.com/en/birds-cage-freedom-product-eps-2012427/"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084517" y="3476014"/>
            <a:ext cx="6212594" cy="2659935"/>
          </a:xfrm>
          <a:prstGeom prst="rect">
            <a:avLst/>
          </a:prstGeom>
        </p:spPr>
      </p:pic>
      <p:sp>
        <p:nvSpPr>
          <p:cNvPr id="3" name="Rectangle 2"/>
          <p:cNvSpPr/>
          <p:nvPr/>
        </p:nvSpPr>
        <p:spPr>
          <a:xfrm>
            <a:off x="1778418" y="3444992"/>
            <a:ext cx="779646" cy="346509"/>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GB" sz="2700" dirty="0">
              <a:solidFill>
                <a:prstClr val="white"/>
              </a:solidFill>
              <a:latin typeface="Arial" panose="020B0604020202020204"/>
            </a:endParaRPr>
          </a:p>
        </p:txBody>
      </p:sp>
      <p:sp>
        <p:nvSpPr>
          <p:cNvPr id="6" name="Title 1"/>
          <p:cNvSpPr txBox="1">
            <a:spLocks/>
          </p:cNvSpPr>
          <p:nvPr/>
        </p:nvSpPr>
        <p:spPr>
          <a:xfrm>
            <a:off x="1778419" y="3810162"/>
            <a:ext cx="6037154" cy="972108"/>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algn="r" defTabSz="1371600"/>
            <a:r>
              <a:rPr lang="cy-GB" sz="5700" b="1" spc="0" dirty="0">
                <a:solidFill>
                  <a:prstClr val="white"/>
                </a:solidFill>
                <a:latin typeface="Arial" panose="020B0604020202020204"/>
              </a:rPr>
              <a:t>Ein Hiechyd</a:t>
            </a:r>
            <a:endParaRPr lang="en-GB" sz="5700" b="1" spc="0" dirty="0">
              <a:solidFill>
                <a:prstClr val="white"/>
              </a:solidFill>
              <a:latin typeface="Arial" panose="020B0604020202020204"/>
            </a:endParaRPr>
          </a:p>
          <a:p>
            <a:pPr algn="r" defTabSz="1371600"/>
            <a:r>
              <a:rPr lang="cy-GB" sz="5700" b="1" spc="0" dirty="0">
                <a:solidFill>
                  <a:prstClr val="white"/>
                </a:solidFill>
                <a:latin typeface="Arial" panose="020B0604020202020204"/>
              </a:rPr>
              <a:t>Ein Dyfodol</a:t>
            </a:r>
            <a:endParaRPr lang="en-GB" sz="5700" b="1" spc="0" dirty="0">
              <a:solidFill>
                <a:prstClr val="white"/>
              </a:solidFill>
              <a:latin typeface="Arial" panose="020B0604020202020204"/>
            </a:endParaRPr>
          </a:p>
          <a:p>
            <a:pPr algn="r" defTabSz="1371600"/>
            <a:r>
              <a:rPr lang="cy-GB" sz="2100" b="1" spc="0" dirty="0">
                <a:solidFill>
                  <a:srgbClr val="DD931E"/>
                </a:solidFill>
                <a:latin typeface="Arial" panose="020B0604020202020204"/>
              </a:rPr>
              <a:t>DATBLYGU CYMUNEDAU</a:t>
            </a:r>
            <a:endParaRPr lang="en-GB" sz="2100" b="1" spc="0" dirty="0">
              <a:solidFill>
                <a:srgbClr val="DD931E"/>
              </a:solidFill>
              <a:latin typeface="Arial" panose="020B0604020202020204"/>
            </a:endParaRPr>
          </a:p>
          <a:p>
            <a:pPr algn="r" defTabSz="1371600"/>
            <a:r>
              <a:rPr lang="cy-GB" sz="2100" b="1" spc="0" dirty="0">
                <a:solidFill>
                  <a:srgbClr val="DD931E"/>
                </a:solidFill>
                <a:latin typeface="Arial" panose="020B0604020202020204"/>
              </a:rPr>
              <a:t>IACHACH GYDA’N GILYDD</a:t>
            </a:r>
            <a:endParaRPr lang="en-GB" sz="2100" b="1" spc="0" dirty="0">
              <a:solidFill>
                <a:srgbClr val="DD931E"/>
              </a:solidFill>
              <a:latin typeface="Arial" panose="020B0604020202020204"/>
            </a:endParaRPr>
          </a:p>
          <a:p>
            <a:pPr algn="r" defTabSz="1371600"/>
            <a:endParaRPr lang="en-GB" sz="5700" b="1" spc="0" dirty="0">
              <a:solidFill>
                <a:prstClr val="white"/>
              </a:solidFill>
              <a:latin typeface="Arial" panose="020B0604020202020204"/>
            </a:endParaRPr>
          </a:p>
        </p:txBody>
      </p:sp>
      <p:pic>
        <p:nvPicPr>
          <p:cNvPr id="5" name="Content Placeholder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378211" y="3454387"/>
            <a:ext cx="1437362" cy="375782"/>
          </a:xfrm>
          <a:prstGeom prst="rect">
            <a:avLst/>
          </a:prstGeom>
        </p:spPr>
      </p:pic>
      <p:sp>
        <p:nvSpPr>
          <p:cNvPr id="7" name="TextBox 6"/>
          <p:cNvSpPr txBox="1"/>
          <p:nvPr/>
        </p:nvSpPr>
        <p:spPr>
          <a:xfrm>
            <a:off x="151540" y="6377958"/>
            <a:ext cx="18288000" cy="3924151"/>
          </a:xfrm>
          <a:prstGeom prst="rect">
            <a:avLst/>
          </a:prstGeom>
          <a:noFill/>
        </p:spPr>
        <p:txBody>
          <a:bodyPr wrap="square" lIns="137160" tIns="68580" rIns="137160" bIns="68580" rtlCol="0" anchor="t">
            <a:spAutoFit/>
          </a:bodyPr>
          <a:lstStyle/>
          <a:p>
            <a:pPr algn="ctr" defTabSz="1371600"/>
            <a:r>
              <a:rPr lang="en-GB" sz="3600" b="1" dirty="0">
                <a:solidFill>
                  <a:schemeClr val="bg2"/>
                </a:solidFill>
                <a:latin typeface="Segoe UI" panose="020B0502040204020203" pitchFamily="34" charset="0"/>
                <a:cs typeface="Segoe UI" panose="020B0502040204020203" pitchFamily="34" charset="0"/>
              </a:rPr>
              <a:t>Introducing Cwm Taf Morgannwg’s Alcohol Care Service: taking a person centred approach to delivery</a:t>
            </a:r>
          </a:p>
          <a:p>
            <a:pPr algn="ctr" defTabSz="1371600"/>
            <a:endParaRPr lang="en-GB" sz="2400" b="1" dirty="0">
              <a:solidFill>
                <a:schemeClr val="bg1"/>
              </a:solidFill>
              <a:latin typeface="Segoe UI" panose="020B0502040204020203" pitchFamily="34" charset="0"/>
              <a:cs typeface="Segoe UI" panose="020B0502040204020203" pitchFamily="34" charset="0"/>
            </a:endParaRPr>
          </a:p>
          <a:p>
            <a:pPr algn="ctr" defTabSz="1371600"/>
            <a:r>
              <a:rPr lang="en-GB" sz="2400" b="1" dirty="0">
                <a:solidFill>
                  <a:prstClr val="white"/>
                </a:solidFill>
              </a:rPr>
              <a:t>Dr Dai Samuel – Consultant Hepatologist / Clinical Lead, CTM UHB</a:t>
            </a:r>
          </a:p>
          <a:p>
            <a:pPr algn="ctr" defTabSz="1371600"/>
            <a:r>
              <a:rPr lang="en-GB" sz="2400" b="1" dirty="0">
                <a:solidFill>
                  <a:prstClr val="white"/>
                </a:solidFill>
              </a:rPr>
              <a:t>Mr Kyle Newton – Alcohol Care Team Lead, </a:t>
            </a:r>
            <a:r>
              <a:rPr lang="en-GB" sz="2400" b="1" dirty="0" smtClean="0">
                <a:solidFill>
                  <a:prstClr val="white"/>
                </a:solidFill>
              </a:rPr>
              <a:t>CTM UHB</a:t>
            </a:r>
            <a:endParaRPr lang="en-GB" sz="2400" b="1" dirty="0">
              <a:solidFill>
                <a:prstClr val="white"/>
              </a:solidFill>
            </a:endParaRPr>
          </a:p>
          <a:p>
            <a:pPr algn="ctr" defTabSz="1371600"/>
            <a:r>
              <a:rPr lang="en-GB" sz="2400" b="1" dirty="0">
                <a:solidFill>
                  <a:prstClr val="white"/>
                </a:solidFill>
              </a:rPr>
              <a:t>Mrs Marie Evans – Head Of Planning &amp; </a:t>
            </a:r>
            <a:r>
              <a:rPr lang="en-GB" sz="2400" b="1" dirty="0" smtClean="0">
                <a:solidFill>
                  <a:prstClr val="white"/>
                </a:solidFill>
              </a:rPr>
              <a:t>Commissioning, CTM UHB</a:t>
            </a:r>
            <a:endParaRPr lang="en-GB" sz="2400" b="1" dirty="0">
              <a:solidFill>
                <a:prstClr val="white"/>
              </a:solidFill>
            </a:endParaRPr>
          </a:p>
          <a:p>
            <a:pPr algn="ctr" defTabSz="1371600"/>
            <a:r>
              <a:rPr lang="en-GB" sz="2400" b="1" dirty="0">
                <a:solidFill>
                  <a:prstClr val="white"/>
                </a:solidFill>
              </a:rPr>
              <a:t>Mrs Dee Lowry, Head of VBHC, CTM UHB</a:t>
            </a:r>
          </a:p>
          <a:p>
            <a:pPr algn="ctr" defTabSz="1371600"/>
            <a:r>
              <a:rPr lang="en-GB" sz="5400" b="1" dirty="0">
                <a:solidFill>
                  <a:schemeClr val="bg1"/>
                </a:solidFill>
                <a:latin typeface="Segoe UI" panose="020B0502040204020203" pitchFamily="34" charset="0"/>
                <a:cs typeface="Segoe UI" panose="020B0502040204020203" pitchFamily="34" charset="0"/>
              </a:rPr>
              <a:t> </a:t>
            </a:r>
          </a:p>
        </p:txBody>
      </p:sp>
      <p:sp>
        <p:nvSpPr>
          <p:cNvPr id="8" name="TextBox 7"/>
          <p:cNvSpPr txBox="1"/>
          <p:nvPr/>
        </p:nvSpPr>
        <p:spPr>
          <a:xfrm>
            <a:off x="-66996" y="721758"/>
            <a:ext cx="18288000" cy="1738938"/>
          </a:xfrm>
          <a:prstGeom prst="rect">
            <a:avLst/>
          </a:prstGeom>
          <a:noFill/>
        </p:spPr>
        <p:txBody>
          <a:bodyPr wrap="square" lIns="137160" tIns="68580" rIns="137160" bIns="68580" rtlCol="0" anchor="t">
            <a:spAutoFit/>
          </a:bodyPr>
          <a:lstStyle/>
          <a:p>
            <a:pPr algn="ctr" defTabSz="1371600"/>
            <a:r>
              <a:rPr lang="en-GB" sz="6000" b="1" dirty="0">
                <a:solidFill>
                  <a:prstClr val="white"/>
                </a:solidFill>
              </a:rPr>
              <a:t>CTM2030 Leaders’ Network - January 2024</a:t>
            </a:r>
          </a:p>
          <a:p>
            <a:pPr algn="ctr" defTabSz="1371600"/>
            <a:endParaRPr lang="en-GB" sz="4400" b="1" dirty="0">
              <a:solidFill>
                <a:schemeClr val="bg1"/>
              </a:solidFill>
            </a:endParaRPr>
          </a:p>
        </p:txBody>
      </p:sp>
    </p:spTree>
    <p:extLst>
      <p:ext uri="{BB962C8B-B14F-4D97-AF65-F5344CB8AC3E}">
        <p14:creationId xmlns:p14="http://schemas.microsoft.com/office/powerpoint/2010/main" val="1338504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34">
            <a:extLst>
              <a:ext uri="{FF2B5EF4-FFF2-40B4-BE49-F238E27FC236}">
                <a16:creationId xmlns:a16="http://schemas.microsoft.com/office/drawing/2014/main" id="{40BB56B1-B4E9-417D-A264-B8FF9F984FD6}"/>
              </a:ext>
            </a:extLst>
          </p:cNvPr>
          <p:cNvSpPr txBox="1">
            <a:spLocks noGrp="1"/>
          </p:cNvSpPr>
          <p:nvPr>
            <p:ph type="title"/>
          </p:nvPr>
        </p:nvSpPr>
        <p:spPr>
          <a:xfrm>
            <a:off x="5013961" y="513085"/>
            <a:ext cx="10195559" cy="677108"/>
          </a:xfrm>
          <a:prstGeom prst="rect">
            <a:avLst/>
          </a:prstGeom>
          <a:noFill/>
        </p:spPr>
        <p:txBody>
          <a:bodyPr wrap="square" rtlCol="0" anchor="b">
            <a:spAutoFit/>
          </a:bodyPr>
          <a:lstStyle/>
          <a:p>
            <a:pPr algn="ctr"/>
            <a:r>
              <a:rPr lang="en-US" sz="4400" b="1" spc="-217" dirty="0">
                <a:solidFill>
                  <a:schemeClr val="accent1"/>
                </a:solidFill>
                <a:latin typeface="Poppins" pitchFamily="2" charset="77"/>
                <a:cs typeface="Poppins" pitchFamily="2" charset="77"/>
              </a:rPr>
              <a:t>Progress to Date</a:t>
            </a:r>
          </a:p>
        </p:txBody>
      </p:sp>
      <p:pic>
        <p:nvPicPr>
          <p:cNvPr id="3" name="Picture 2">
            <a:extLst>
              <a:ext uri="{FF2B5EF4-FFF2-40B4-BE49-F238E27FC236}">
                <a16:creationId xmlns:a16="http://schemas.microsoft.com/office/drawing/2014/main" id="{A9463E84-880C-4E17-92E0-9A15D9538D31}"/>
              </a:ext>
            </a:extLst>
          </p:cNvPr>
          <p:cNvPicPr>
            <a:picLocks noChangeAspect="1"/>
          </p:cNvPicPr>
          <p:nvPr/>
        </p:nvPicPr>
        <p:blipFill rotWithShape="1">
          <a:blip r:embed="rId2"/>
          <a:srcRect l="32334" t="21630" r="37167" b="23555"/>
          <a:stretch/>
        </p:blipFill>
        <p:spPr>
          <a:xfrm>
            <a:off x="13926620" y="1466564"/>
            <a:ext cx="4087572" cy="4132245"/>
          </a:xfrm>
          <a:prstGeom prst="rect">
            <a:avLst/>
          </a:prstGeom>
        </p:spPr>
      </p:pic>
      <p:pic>
        <p:nvPicPr>
          <p:cNvPr id="4" name="Picture 3">
            <a:extLst>
              <a:ext uri="{FF2B5EF4-FFF2-40B4-BE49-F238E27FC236}">
                <a16:creationId xmlns:a16="http://schemas.microsoft.com/office/drawing/2014/main" id="{3FD92CBD-C518-42A0-B7AC-0B4A0A0AA9B6}"/>
              </a:ext>
            </a:extLst>
          </p:cNvPr>
          <p:cNvPicPr>
            <a:picLocks noChangeAspect="1"/>
          </p:cNvPicPr>
          <p:nvPr/>
        </p:nvPicPr>
        <p:blipFill rotWithShape="1">
          <a:blip r:embed="rId3"/>
          <a:srcRect l="16166" t="19942" r="22083" b="6370"/>
          <a:stretch/>
        </p:blipFill>
        <p:spPr>
          <a:xfrm>
            <a:off x="11008995" y="1767901"/>
            <a:ext cx="3086820" cy="2071996"/>
          </a:xfrm>
          <a:prstGeom prst="rect">
            <a:avLst/>
          </a:prstGeom>
        </p:spPr>
      </p:pic>
      <p:pic>
        <p:nvPicPr>
          <p:cNvPr id="5" name="Picture 4">
            <a:extLst>
              <a:ext uri="{FF2B5EF4-FFF2-40B4-BE49-F238E27FC236}">
                <a16:creationId xmlns:a16="http://schemas.microsoft.com/office/drawing/2014/main" id="{364EA62E-1048-4ED5-A137-69381E869D48}"/>
              </a:ext>
            </a:extLst>
          </p:cNvPr>
          <p:cNvPicPr>
            <a:picLocks noChangeAspect="1"/>
          </p:cNvPicPr>
          <p:nvPr/>
        </p:nvPicPr>
        <p:blipFill rotWithShape="1">
          <a:blip r:embed="rId4"/>
          <a:srcRect l="23416" t="22074" r="27667" b="10418"/>
          <a:stretch/>
        </p:blipFill>
        <p:spPr>
          <a:xfrm>
            <a:off x="11008996" y="3814184"/>
            <a:ext cx="3086820" cy="2189688"/>
          </a:xfrm>
          <a:prstGeom prst="rect">
            <a:avLst/>
          </a:prstGeom>
        </p:spPr>
      </p:pic>
      <p:grpSp>
        <p:nvGrpSpPr>
          <p:cNvPr id="6" name="Group 5">
            <a:extLst>
              <a:ext uri="{FF2B5EF4-FFF2-40B4-BE49-F238E27FC236}">
                <a16:creationId xmlns:a16="http://schemas.microsoft.com/office/drawing/2014/main" id="{C72CE5B2-08C7-4753-A562-109AA5DF8792}"/>
              </a:ext>
            </a:extLst>
          </p:cNvPr>
          <p:cNvGrpSpPr/>
          <p:nvPr/>
        </p:nvGrpSpPr>
        <p:grpSpPr>
          <a:xfrm>
            <a:off x="13769340" y="5575719"/>
            <a:ext cx="4373880" cy="3398520"/>
            <a:chOff x="4076218" y="2164080"/>
            <a:chExt cx="4373880" cy="3398520"/>
          </a:xfrm>
        </p:grpSpPr>
        <p:sp>
          <p:nvSpPr>
            <p:cNvPr id="7" name="Thought Bubble: Cloud 6">
              <a:extLst>
                <a:ext uri="{FF2B5EF4-FFF2-40B4-BE49-F238E27FC236}">
                  <a16:creationId xmlns:a16="http://schemas.microsoft.com/office/drawing/2014/main" id="{87FFEB68-1FC3-42F0-8082-64B0C6307D60}"/>
                </a:ext>
              </a:extLst>
            </p:cNvPr>
            <p:cNvSpPr/>
            <p:nvPr/>
          </p:nvSpPr>
          <p:spPr>
            <a:xfrm>
              <a:off x="4076218" y="2164080"/>
              <a:ext cx="4373880" cy="339852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9184994C-C07F-4AFB-B21B-0A7C8D5C0C4C}"/>
                </a:ext>
              </a:extLst>
            </p:cNvPr>
            <p:cNvSpPr txBox="1"/>
            <p:nvPr/>
          </p:nvSpPr>
          <p:spPr>
            <a:xfrm>
              <a:off x="5021699" y="2582377"/>
              <a:ext cx="2628180" cy="2585323"/>
            </a:xfrm>
            <a:prstGeom prst="rect">
              <a:avLst/>
            </a:prstGeom>
            <a:noFill/>
          </p:spPr>
          <p:txBody>
            <a:bodyPr wrap="square" rtlCol="0">
              <a:spAutoFit/>
            </a:bodyPr>
            <a:lstStyle/>
            <a:p>
              <a:r>
                <a:rPr lang="en-GB" sz="1800" b="1" dirty="0">
                  <a:solidFill>
                    <a:schemeClr val="bg1"/>
                  </a:solidFill>
                  <a:effectLst/>
                  <a:latin typeface="Calibri" panose="020F0502020204030204" pitchFamily="34" charset="0"/>
                  <a:ea typeface="Calibri" panose="020F0502020204030204" pitchFamily="34" charset="0"/>
                </a:rPr>
                <a:t>The group felt it was positive there is a leaflet about the Service and had lots of ideas building on this, including having unit cups available at the hospital for people to take alongside the leaflet as well as DASPA leaflets </a:t>
              </a:r>
              <a:endParaRPr lang="en-GB" b="1" dirty="0">
                <a:solidFill>
                  <a:schemeClr val="bg1"/>
                </a:solidFill>
              </a:endParaRPr>
            </a:p>
          </p:txBody>
        </p:sp>
      </p:grpSp>
      <p:pic>
        <p:nvPicPr>
          <p:cNvPr id="9" name="Picture 8">
            <a:extLst>
              <a:ext uri="{FF2B5EF4-FFF2-40B4-BE49-F238E27FC236}">
                <a16:creationId xmlns:a16="http://schemas.microsoft.com/office/drawing/2014/main" id="{8846BD4C-C85D-4D6F-B59E-23ED03C2B11B}"/>
              </a:ext>
            </a:extLst>
          </p:cNvPr>
          <p:cNvPicPr>
            <a:picLocks noChangeAspect="1"/>
          </p:cNvPicPr>
          <p:nvPr/>
        </p:nvPicPr>
        <p:blipFill rotWithShape="1">
          <a:blip r:embed="rId5"/>
          <a:srcRect l="18750" t="45305" r="66417" b="14906"/>
          <a:stretch/>
        </p:blipFill>
        <p:spPr>
          <a:xfrm>
            <a:off x="12983288" y="5993709"/>
            <a:ext cx="1670454" cy="2520503"/>
          </a:xfrm>
          <a:prstGeom prst="rect">
            <a:avLst/>
          </a:prstGeom>
        </p:spPr>
      </p:pic>
      <p:pic>
        <p:nvPicPr>
          <p:cNvPr id="10" name="Picture 9">
            <a:extLst>
              <a:ext uri="{FF2B5EF4-FFF2-40B4-BE49-F238E27FC236}">
                <a16:creationId xmlns:a16="http://schemas.microsoft.com/office/drawing/2014/main" id="{49AFF256-9A6E-42CF-89F8-E3B94E0CA54A}"/>
              </a:ext>
            </a:extLst>
          </p:cNvPr>
          <p:cNvPicPr>
            <a:picLocks noChangeAspect="1"/>
          </p:cNvPicPr>
          <p:nvPr/>
        </p:nvPicPr>
        <p:blipFill rotWithShape="1">
          <a:blip r:embed="rId6"/>
          <a:srcRect l="34083" t="24721" r="38042" b="5931"/>
          <a:stretch/>
        </p:blipFill>
        <p:spPr>
          <a:xfrm>
            <a:off x="7964364" y="1828278"/>
            <a:ext cx="2830939" cy="3961608"/>
          </a:xfrm>
          <a:prstGeom prst="rect">
            <a:avLst/>
          </a:prstGeom>
        </p:spPr>
      </p:pic>
      <p:pic>
        <p:nvPicPr>
          <p:cNvPr id="11" name="Picture 10">
            <a:extLst>
              <a:ext uri="{FF2B5EF4-FFF2-40B4-BE49-F238E27FC236}">
                <a16:creationId xmlns:a16="http://schemas.microsoft.com/office/drawing/2014/main" id="{F902D2D6-96C1-41F1-A2DB-C30D9E771015}"/>
              </a:ext>
            </a:extLst>
          </p:cNvPr>
          <p:cNvPicPr>
            <a:picLocks noChangeAspect="1"/>
          </p:cNvPicPr>
          <p:nvPr/>
        </p:nvPicPr>
        <p:blipFill rotWithShape="1">
          <a:blip r:embed="rId7"/>
          <a:srcRect l="26642" t="20972" r="30546" b="24213"/>
          <a:stretch/>
        </p:blipFill>
        <p:spPr>
          <a:xfrm>
            <a:off x="9493810" y="6207876"/>
            <a:ext cx="3475311" cy="2907548"/>
          </a:xfrm>
          <a:prstGeom prst="rect">
            <a:avLst/>
          </a:prstGeom>
        </p:spPr>
      </p:pic>
      <p:pic>
        <p:nvPicPr>
          <p:cNvPr id="12" name="Picture 11">
            <a:extLst>
              <a:ext uri="{FF2B5EF4-FFF2-40B4-BE49-F238E27FC236}">
                <a16:creationId xmlns:a16="http://schemas.microsoft.com/office/drawing/2014/main" id="{C282E210-6739-40FE-9263-2E7C53F250A0}"/>
              </a:ext>
            </a:extLst>
          </p:cNvPr>
          <p:cNvPicPr>
            <a:picLocks noChangeAspect="1"/>
          </p:cNvPicPr>
          <p:nvPr/>
        </p:nvPicPr>
        <p:blipFill rotWithShape="1">
          <a:blip r:embed="rId8"/>
          <a:srcRect l="37812" t="21111" r="42266" b="27917"/>
          <a:stretch/>
        </p:blipFill>
        <p:spPr>
          <a:xfrm>
            <a:off x="4886375" y="6207876"/>
            <a:ext cx="2177479" cy="3133861"/>
          </a:xfrm>
          <a:prstGeom prst="rect">
            <a:avLst/>
          </a:prstGeom>
        </p:spPr>
      </p:pic>
      <p:pic>
        <p:nvPicPr>
          <p:cNvPr id="13" name="Picture 12">
            <a:extLst>
              <a:ext uri="{FF2B5EF4-FFF2-40B4-BE49-F238E27FC236}">
                <a16:creationId xmlns:a16="http://schemas.microsoft.com/office/drawing/2014/main" id="{37308290-5D72-45CB-8EFF-281C1E132A9D}"/>
              </a:ext>
            </a:extLst>
          </p:cNvPr>
          <p:cNvPicPr>
            <a:picLocks noChangeAspect="1"/>
          </p:cNvPicPr>
          <p:nvPr/>
        </p:nvPicPr>
        <p:blipFill rotWithShape="1">
          <a:blip r:embed="rId9"/>
          <a:srcRect l="34293" t="24042" r="38459" b="8889"/>
          <a:stretch/>
        </p:blipFill>
        <p:spPr>
          <a:xfrm>
            <a:off x="7147308" y="6207876"/>
            <a:ext cx="2232525" cy="3091006"/>
          </a:xfrm>
          <a:prstGeom prst="rect">
            <a:avLst/>
          </a:prstGeom>
        </p:spPr>
      </p:pic>
      <p:pic>
        <p:nvPicPr>
          <p:cNvPr id="14" name="Picture 13" descr="20230215_143728">
            <a:extLst>
              <a:ext uri="{FF2B5EF4-FFF2-40B4-BE49-F238E27FC236}">
                <a16:creationId xmlns:a16="http://schemas.microsoft.com/office/drawing/2014/main" id="{530ABB32-D4EA-46F7-9599-CC94C8BA12BC}"/>
              </a:ext>
            </a:extLst>
          </p:cNvPr>
          <p:cNvPicPr>
            <a:picLocks noGrp="1" noChangeAspect="1"/>
          </p:cNvPicPr>
          <p:nvPr isPhoto="1"/>
        </p:nvPicPr>
        <p:blipFill>
          <a:blip r:embed="rId10" cstate="print">
            <a:lum/>
            <a:extLst>
              <a:ext uri="{28A0092B-C50C-407E-A947-70E740481C1C}">
                <a14:useLocalDpi xmlns:a14="http://schemas.microsoft.com/office/drawing/2010/main" val="0"/>
              </a:ext>
            </a:extLst>
          </a:blip>
          <a:stretch>
            <a:fillRect/>
          </a:stretch>
        </p:blipFill>
        <p:spPr>
          <a:xfrm rot="5400000">
            <a:off x="1892583" y="-89606"/>
            <a:ext cx="3961608" cy="7322170"/>
          </a:xfrm>
          <a:prstGeom prst="rect">
            <a:avLst/>
          </a:prstGeom>
        </p:spPr>
      </p:pic>
      <p:pic>
        <p:nvPicPr>
          <p:cNvPr id="15" name="Picture 14">
            <a:extLst>
              <a:ext uri="{FF2B5EF4-FFF2-40B4-BE49-F238E27FC236}">
                <a16:creationId xmlns:a16="http://schemas.microsoft.com/office/drawing/2014/main" id="{C65CFCF5-81F0-42EA-A898-6F9C60302F5B}"/>
              </a:ext>
            </a:extLst>
          </p:cNvPr>
          <p:cNvPicPr>
            <a:picLocks noChangeAspect="1"/>
          </p:cNvPicPr>
          <p:nvPr/>
        </p:nvPicPr>
        <p:blipFill rotWithShape="1">
          <a:blip r:embed="rId11"/>
          <a:srcRect l="29167" t="23765" r="13583" b="16600"/>
          <a:stretch/>
        </p:blipFill>
        <p:spPr>
          <a:xfrm>
            <a:off x="107227" y="5993708"/>
            <a:ext cx="4665172" cy="3305173"/>
          </a:xfrm>
          <a:prstGeom prst="rect">
            <a:avLst/>
          </a:prstGeom>
        </p:spPr>
      </p:pic>
    </p:spTree>
    <p:extLst>
      <p:ext uri="{BB962C8B-B14F-4D97-AF65-F5344CB8AC3E}">
        <p14:creationId xmlns:p14="http://schemas.microsoft.com/office/powerpoint/2010/main" val="2538644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45309" y="1453104"/>
            <a:ext cx="16056000" cy="6096683"/>
          </a:xfrm>
        </p:spPr>
        <p:txBody>
          <a:bodyPr>
            <a:normAutofit fontScale="77500" lnSpcReduction="20000"/>
          </a:bodyPr>
          <a:lstStyle/>
          <a:p>
            <a:pPr algn="ctr"/>
            <a:r>
              <a:rPr lang="en-GB" sz="6900" b="1" dirty="0">
                <a:latin typeface="+mn-lt"/>
              </a:rPr>
              <a:t>Published Articles</a:t>
            </a:r>
          </a:p>
          <a:p>
            <a:pPr>
              <a:spcBef>
                <a:spcPts val="0"/>
              </a:spcBef>
            </a:pPr>
            <a:r>
              <a:rPr lang="en-GB" sz="4000" dirty="0"/>
              <a:t>2 articles have been published from CTM in the Public Health Wales Network Bulletin which covers national, regional or local initiatives, policies or programmes aimed at preventing alcohol or substance misuse or improving outcomes for those who are affected by alcohol or substance misuse.  The article focusses on us leading the National Patient Information </a:t>
            </a:r>
          </a:p>
          <a:p>
            <a:pPr>
              <a:spcBef>
                <a:spcPts val="0"/>
              </a:spcBef>
            </a:pPr>
            <a:r>
              <a:rPr lang="en-GB" sz="4000" dirty="0"/>
              <a:t>leaflet development and our work with service users. </a:t>
            </a:r>
          </a:p>
          <a:p>
            <a:pPr>
              <a:spcBef>
                <a:spcPts val="0"/>
              </a:spcBef>
            </a:pPr>
            <a:r>
              <a:rPr lang="en-GB" sz="4000" u="sng" dirty="0">
                <a:latin typeface="+mn-lt"/>
                <a:hlinkClick r:id="rId2"/>
              </a:rPr>
              <a:t>Alcohol and Substance Misuse - Public Health Network Cymru</a:t>
            </a:r>
            <a:endParaRPr lang="en-GB" sz="4000" u="sng" dirty="0">
              <a:latin typeface="+mn-lt"/>
            </a:endParaRPr>
          </a:p>
          <a:p>
            <a:endParaRPr lang="en-GB" dirty="0"/>
          </a:p>
        </p:txBody>
      </p:sp>
      <p:pic>
        <p:nvPicPr>
          <p:cNvPr id="3" name="Picture 2"/>
          <p:cNvPicPr>
            <a:picLocks noChangeAspect="1"/>
          </p:cNvPicPr>
          <p:nvPr/>
        </p:nvPicPr>
        <p:blipFill>
          <a:blip r:embed="rId3"/>
          <a:stretch>
            <a:fillRect/>
          </a:stretch>
        </p:blipFill>
        <p:spPr>
          <a:xfrm>
            <a:off x="14669414" y="5132149"/>
            <a:ext cx="3187270" cy="4362139"/>
          </a:xfrm>
          <a:prstGeom prst="rect">
            <a:avLst/>
          </a:prstGeom>
        </p:spPr>
      </p:pic>
    </p:spTree>
    <p:extLst>
      <p:ext uri="{BB962C8B-B14F-4D97-AF65-F5344CB8AC3E}">
        <p14:creationId xmlns:p14="http://schemas.microsoft.com/office/powerpoint/2010/main" val="3451545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962" y="1731819"/>
            <a:ext cx="17913927" cy="8240208"/>
          </a:xfrm>
        </p:spPr>
        <p:txBody>
          <a:bodyPr>
            <a:normAutofit/>
          </a:bodyPr>
          <a:lstStyle/>
          <a:p>
            <a:pPr algn="just"/>
            <a:r>
              <a:rPr lang="en-GB" sz="3200" dirty="0"/>
              <a:t>The Public Health Team,  Adulthood Strategy Group, VBHC team and colleagues across hepatology, paediatrics and midwifery services have been working together on the prevention agenda for FASD by localising #DRYMESTER- a campaign from Greater Manchester Health &amp; Social Care Partnership which aims to spread the correct guidance about risks of drinking alcohol during pregnancy and to help parents go alcohol free.</a:t>
            </a:r>
          </a:p>
          <a:p>
            <a:pPr algn="just"/>
            <a:endParaRPr lang="en-GB" sz="3200" dirty="0"/>
          </a:p>
          <a:p>
            <a:pPr algn="just"/>
            <a:r>
              <a:rPr lang="en-GB" sz="3200" dirty="0"/>
              <a:t>27</a:t>
            </a:r>
            <a:r>
              <a:rPr lang="en-GB" sz="3200" baseline="30000" dirty="0"/>
              <a:t>th</a:t>
            </a:r>
            <a:r>
              <a:rPr lang="en-GB" sz="3200" dirty="0"/>
              <a:t> November was the big day we got to launch #DRYMESTER at CTM which is the </a:t>
            </a:r>
            <a:r>
              <a:rPr lang="en-GB" sz="3200" b="1" dirty="0"/>
              <a:t>first health board in Wales</a:t>
            </a:r>
            <a:r>
              <a:rPr lang="en-GB" sz="3200" dirty="0"/>
              <a:t> to support the campaign. Please see attached communications and link to the webpage for more information.   Watch the videos and scroll down to see the materials available:</a:t>
            </a:r>
          </a:p>
          <a:p>
            <a:pPr algn="just"/>
            <a:endParaRPr lang="en-GB" dirty="0"/>
          </a:p>
          <a:p>
            <a:pPr algn="just"/>
            <a:r>
              <a:rPr lang="en-GB" u="sng" dirty="0">
                <a:hlinkClick r:id="rId2"/>
              </a:rPr>
              <a:t>#Drymester - Say no to alcohol in pregnancy</a:t>
            </a:r>
            <a:endParaRPr lang="en-GB" dirty="0"/>
          </a:p>
          <a:p>
            <a:pPr algn="just"/>
            <a:r>
              <a:rPr lang="en-GB" u="sng" dirty="0">
                <a:hlinkClick r:id="rId3"/>
              </a:rPr>
              <a:t>Drymester - Cwm Taf Morgannwg University Health Board (nhs.wales)</a:t>
            </a:r>
            <a:endParaRPr lang="en-GB" u="sng" dirty="0"/>
          </a:p>
          <a:p>
            <a:pPr algn="just"/>
            <a:endParaRPr lang="en-GB" u="sng" dirty="0"/>
          </a:p>
          <a:p>
            <a:endParaRPr lang="en-GB" dirty="0"/>
          </a:p>
        </p:txBody>
      </p:sp>
      <p:pic>
        <p:nvPicPr>
          <p:cNvPr id="4" name="Picture 3"/>
          <p:cNvPicPr>
            <a:picLocks noChangeAspect="1"/>
          </p:cNvPicPr>
          <p:nvPr/>
        </p:nvPicPr>
        <p:blipFill rotWithShape="1">
          <a:blip r:embed="rId4"/>
          <a:srcRect b="21622"/>
          <a:stretch/>
        </p:blipFill>
        <p:spPr>
          <a:xfrm>
            <a:off x="4017820" y="-1"/>
            <a:ext cx="10969292" cy="1399310"/>
          </a:xfrm>
          <a:prstGeom prst="rect">
            <a:avLst/>
          </a:prstGeom>
        </p:spPr>
      </p:pic>
    </p:spTree>
    <p:extLst>
      <p:ext uri="{BB962C8B-B14F-4D97-AF65-F5344CB8AC3E}">
        <p14:creationId xmlns:p14="http://schemas.microsoft.com/office/powerpoint/2010/main" val="1728319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89474" y="1454728"/>
            <a:ext cx="17165781" cy="8725118"/>
          </a:xfrm>
        </p:spPr>
        <p:txBody>
          <a:bodyPr>
            <a:normAutofit/>
          </a:bodyPr>
          <a:lstStyle/>
          <a:p>
            <a:pPr marL="571500" indent="-571500">
              <a:buFont typeface="Arial" panose="020B0604020202020204" pitchFamily="34" charset="0"/>
              <a:buChar char="•"/>
            </a:pPr>
            <a:r>
              <a:rPr lang="en-GB" sz="3600" dirty="0"/>
              <a:t>There were ~4500 births during 2022-23, all patients will have a revised alcohol care assessment and will have evidence in their notes, signposting to Drymester or referred as per the pathway</a:t>
            </a:r>
          </a:p>
          <a:p>
            <a:pPr marL="571500" indent="-571500">
              <a:buFont typeface="Arial" panose="020B0604020202020204" pitchFamily="34" charset="0"/>
              <a:buChar char="•"/>
            </a:pPr>
            <a:r>
              <a:rPr lang="en-GB" sz="3600" dirty="0"/>
              <a:t>Already 50%  of midwives have had face to face training and a training video has been disseminated to all midwives and obstetricians.  This training has been made mandatory for community midwives.  </a:t>
            </a:r>
          </a:p>
          <a:p>
            <a:pPr marL="571500" indent="-571500">
              <a:buFont typeface="Arial" panose="020B0604020202020204" pitchFamily="34" charset="0"/>
              <a:buChar char="•"/>
            </a:pPr>
            <a:r>
              <a:rPr lang="en-GB" sz="3600" dirty="0"/>
              <a:t>A yearly audit along wit the other public health audits planned for October 24, mini audit planned for March 2024  to assess implementation.</a:t>
            </a:r>
          </a:p>
          <a:p>
            <a:pPr marL="571500" indent="-571500">
              <a:buFont typeface="Arial" panose="020B0604020202020204" pitchFamily="34" charset="0"/>
              <a:buChar char="•"/>
            </a:pPr>
            <a:r>
              <a:rPr lang="en-GB" sz="3600" dirty="0"/>
              <a:t>Work will now continue on evaluating the benefits and outcomes from this work.</a:t>
            </a:r>
          </a:p>
          <a:p>
            <a:endParaRPr lang="en-GB" dirty="0"/>
          </a:p>
        </p:txBody>
      </p:sp>
    </p:spTree>
    <p:extLst>
      <p:ext uri="{BB962C8B-B14F-4D97-AF65-F5344CB8AC3E}">
        <p14:creationId xmlns:p14="http://schemas.microsoft.com/office/powerpoint/2010/main" val="615253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0" y="238739"/>
            <a:ext cx="6868175" cy="1481138"/>
          </a:xfrm>
        </p:spPr>
        <p:txBody>
          <a:bodyPr/>
          <a:lstStyle/>
          <a:p>
            <a:r>
              <a:rPr lang="en-GB" b="1" dirty="0"/>
              <a:t>Launch materials</a:t>
            </a:r>
            <a:br>
              <a:rPr lang="en-GB" b="1" dirty="0"/>
            </a:br>
            <a:endParaRPr lang="en-GB" dirty="0"/>
          </a:p>
        </p:txBody>
      </p:sp>
      <p:pic>
        <p:nvPicPr>
          <p:cNvPr id="7" name="Picture 6"/>
          <p:cNvPicPr>
            <a:picLocks noChangeAspect="1"/>
          </p:cNvPicPr>
          <p:nvPr/>
        </p:nvPicPr>
        <p:blipFill>
          <a:blip r:embed="rId2"/>
          <a:stretch>
            <a:fillRect/>
          </a:stretch>
        </p:blipFill>
        <p:spPr>
          <a:xfrm>
            <a:off x="381761" y="1979560"/>
            <a:ext cx="4885802" cy="2704235"/>
          </a:xfrm>
          <a:prstGeom prst="rect">
            <a:avLst/>
          </a:prstGeom>
        </p:spPr>
      </p:pic>
      <p:pic>
        <p:nvPicPr>
          <p:cNvPr id="8" name="Picture 7"/>
          <p:cNvPicPr>
            <a:picLocks noChangeAspect="1"/>
          </p:cNvPicPr>
          <p:nvPr/>
        </p:nvPicPr>
        <p:blipFill>
          <a:blip r:embed="rId3"/>
          <a:stretch>
            <a:fillRect/>
          </a:stretch>
        </p:blipFill>
        <p:spPr>
          <a:xfrm>
            <a:off x="606089" y="4943477"/>
            <a:ext cx="4701503" cy="3915857"/>
          </a:xfrm>
          <a:prstGeom prst="rect">
            <a:avLst/>
          </a:prstGeom>
        </p:spPr>
      </p:pic>
      <p:pic>
        <p:nvPicPr>
          <p:cNvPr id="9" name="Picture 8"/>
          <p:cNvPicPr>
            <a:picLocks noChangeAspect="1"/>
          </p:cNvPicPr>
          <p:nvPr/>
        </p:nvPicPr>
        <p:blipFill rotWithShape="1">
          <a:blip r:embed="rId4"/>
          <a:srcRect l="4917"/>
          <a:stretch/>
        </p:blipFill>
        <p:spPr>
          <a:xfrm>
            <a:off x="6435884" y="0"/>
            <a:ext cx="3299787" cy="4643004"/>
          </a:xfrm>
          <a:prstGeom prst="rect">
            <a:avLst/>
          </a:prstGeom>
        </p:spPr>
      </p:pic>
      <p:pic>
        <p:nvPicPr>
          <p:cNvPr id="10" name="Picture 9"/>
          <p:cNvPicPr>
            <a:picLocks noChangeAspect="1"/>
          </p:cNvPicPr>
          <p:nvPr/>
        </p:nvPicPr>
        <p:blipFill>
          <a:blip r:embed="rId5"/>
          <a:stretch>
            <a:fillRect/>
          </a:stretch>
        </p:blipFill>
        <p:spPr>
          <a:xfrm>
            <a:off x="5348903" y="1979559"/>
            <a:ext cx="2733695" cy="3790302"/>
          </a:xfrm>
          <a:prstGeom prst="rect">
            <a:avLst/>
          </a:prstGeom>
        </p:spPr>
      </p:pic>
      <p:pic>
        <p:nvPicPr>
          <p:cNvPr id="11" name="Picture 10"/>
          <p:cNvPicPr>
            <a:picLocks noChangeAspect="1"/>
          </p:cNvPicPr>
          <p:nvPr/>
        </p:nvPicPr>
        <p:blipFill>
          <a:blip r:embed="rId6"/>
          <a:stretch>
            <a:fillRect/>
          </a:stretch>
        </p:blipFill>
        <p:spPr>
          <a:xfrm>
            <a:off x="9893999" y="209550"/>
            <a:ext cx="3332141" cy="4524375"/>
          </a:xfrm>
          <a:prstGeom prst="rect">
            <a:avLst/>
          </a:prstGeom>
        </p:spPr>
      </p:pic>
      <p:pic>
        <p:nvPicPr>
          <p:cNvPr id="12" name="Picture 11"/>
          <p:cNvPicPr>
            <a:picLocks noChangeAspect="1"/>
          </p:cNvPicPr>
          <p:nvPr/>
        </p:nvPicPr>
        <p:blipFill>
          <a:blip r:embed="rId7"/>
          <a:stretch>
            <a:fillRect/>
          </a:stretch>
        </p:blipFill>
        <p:spPr>
          <a:xfrm>
            <a:off x="11469248" y="809625"/>
            <a:ext cx="2225630" cy="3374448"/>
          </a:xfrm>
          <a:prstGeom prst="rect">
            <a:avLst/>
          </a:prstGeom>
        </p:spPr>
      </p:pic>
      <p:pic>
        <p:nvPicPr>
          <p:cNvPr id="13" name="Picture 12"/>
          <p:cNvPicPr>
            <a:picLocks noChangeAspect="1"/>
          </p:cNvPicPr>
          <p:nvPr/>
        </p:nvPicPr>
        <p:blipFill>
          <a:blip r:embed="rId8"/>
          <a:stretch>
            <a:fillRect/>
          </a:stretch>
        </p:blipFill>
        <p:spPr>
          <a:xfrm>
            <a:off x="13848023" y="209551"/>
            <a:ext cx="4315769" cy="3020654"/>
          </a:xfrm>
          <a:prstGeom prst="rect">
            <a:avLst/>
          </a:prstGeom>
        </p:spPr>
      </p:pic>
      <p:pic>
        <p:nvPicPr>
          <p:cNvPr id="14" name="Picture 13"/>
          <p:cNvPicPr>
            <a:picLocks noChangeAspect="1"/>
          </p:cNvPicPr>
          <p:nvPr/>
        </p:nvPicPr>
        <p:blipFill>
          <a:blip r:embed="rId9"/>
          <a:stretch>
            <a:fillRect/>
          </a:stretch>
        </p:blipFill>
        <p:spPr>
          <a:xfrm>
            <a:off x="14863199" y="2033915"/>
            <a:ext cx="3424802" cy="2392577"/>
          </a:xfrm>
          <a:prstGeom prst="rect">
            <a:avLst/>
          </a:prstGeom>
        </p:spPr>
      </p:pic>
      <p:pic>
        <p:nvPicPr>
          <p:cNvPr id="15" name="Picture 14"/>
          <p:cNvPicPr>
            <a:picLocks noChangeAspect="1"/>
          </p:cNvPicPr>
          <p:nvPr/>
        </p:nvPicPr>
        <p:blipFill>
          <a:blip r:embed="rId10"/>
          <a:stretch>
            <a:fillRect/>
          </a:stretch>
        </p:blipFill>
        <p:spPr>
          <a:xfrm>
            <a:off x="8437069" y="5104967"/>
            <a:ext cx="2945621" cy="3745058"/>
          </a:xfrm>
          <a:prstGeom prst="rect">
            <a:avLst/>
          </a:prstGeom>
        </p:spPr>
      </p:pic>
      <p:pic>
        <p:nvPicPr>
          <p:cNvPr id="16" name="Picture 15"/>
          <p:cNvPicPr>
            <a:picLocks noChangeAspect="1"/>
          </p:cNvPicPr>
          <p:nvPr/>
        </p:nvPicPr>
        <p:blipFill>
          <a:blip r:embed="rId11"/>
          <a:stretch>
            <a:fillRect/>
          </a:stretch>
        </p:blipFill>
        <p:spPr>
          <a:xfrm>
            <a:off x="12949751" y="4643005"/>
            <a:ext cx="4335092" cy="4578062"/>
          </a:xfrm>
          <a:prstGeom prst="rect">
            <a:avLst/>
          </a:prstGeom>
        </p:spPr>
      </p:pic>
    </p:spTree>
    <p:extLst>
      <p:ext uri="{BB962C8B-B14F-4D97-AF65-F5344CB8AC3E}">
        <p14:creationId xmlns:p14="http://schemas.microsoft.com/office/powerpoint/2010/main" val="917632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5">
            <a:extLst>
              <a:ext uri="{FF2B5EF4-FFF2-40B4-BE49-F238E27FC236}">
                <a16:creationId xmlns:a16="http://schemas.microsoft.com/office/drawing/2014/main" id="{9458B968-A02D-47B6-A7DF-43ED981495D6}"/>
              </a:ext>
            </a:extLst>
          </p:cNvPr>
          <p:cNvSpPr txBox="1">
            <a:spLocks noGrp="1"/>
          </p:cNvSpPr>
          <p:nvPr>
            <p:ph type="title"/>
          </p:nvPr>
        </p:nvSpPr>
        <p:spPr>
          <a:xfrm>
            <a:off x="6141720" y="714766"/>
            <a:ext cx="10073640" cy="677108"/>
          </a:xfrm>
          <a:prstGeom prst="rect">
            <a:avLst/>
          </a:prstGeom>
          <a:noFill/>
        </p:spPr>
        <p:txBody>
          <a:bodyPr wrap="square" rtlCol="0">
            <a:spAutoFit/>
          </a:bodyPr>
          <a:lstStyle/>
          <a:p>
            <a:r>
              <a:rPr lang="en-US" altLang="zh-CN" sz="4400" b="1" dirty="0">
                <a:latin typeface="Poppins" panose="00000500000000000000" pitchFamily="2" charset="0"/>
                <a:ea typeface="Lato Thin" panose="020F0502020204030203" pitchFamily="34" charset="0"/>
                <a:cs typeface="Poppins" panose="00000500000000000000" pitchFamily="2" charset="0"/>
              </a:rPr>
              <a:t>Next Steps for the Project</a:t>
            </a:r>
          </a:p>
        </p:txBody>
      </p:sp>
      <p:sp>
        <p:nvSpPr>
          <p:cNvPr id="39" name="Rectangle 38">
            <a:extLst>
              <a:ext uri="{FF2B5EF4-FFF2-40B4-BE49-F238E27FC236}">
                <a16:creationId xmlns:a16="http://schemas.microsoft.com/office/drawing/2014/main" id="{69541809-8069-4581-83BA-BEC8399D8343}"/>
              </a:ext>
            </a:extLst>
          </p:cNvPr>
          <p:cNvSpPr/>
          <p:nvPr/>
        </p:nvSpPr>
        <p:spPr>
          <a:xfrm>
            <a:off x="1395570" y="2669398"/>
            <a:ext cx="15496859" cy="833437"/>
          </a:xfrm>
          <a:prstGeom prst="rect">
            <a:avLst/>
          </a:prstGeom>
          <a:solidFill>
            <a:schemeClr val="bg1"/>
          </a:solidFill>
          <a:ln w="28575">
            <a:solidFill>
              <a:schemeClr val="bg1"/>
            </a:solidFill>
            <a:prstDash val="solid"/>
          </a:ln>
          <a:effectLst/>
        </p:spPr>
        <p:style>
          <a:lnRef idx="1">
            <a:schemeClr val="accent5"/>
          </a:lnRef>
          <a:fillRef idx="3">
            <a:schemeClr val="accent5"/>
          </a:fillRef>
          <a:effectRef idx="2">
            <a:schemeClr val="accent5"/>
          </a:effectRef>
          <a:fontRef idx="minor">
            <a:schemeClr val="lt1"/>
          </a:fontRef>
        </p:style>
        <p:txBody>
          <a:bodyPr lIns="36000" tIns="36000" rIns="36000" bIns="36000"/>
          <a:lstStyle/>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3200" b="1" dirty="0">
                <a:solidFill>
                  <a:srgbClr val="005EB8">
                    <a:lumMod val="50000"/>
                  </a:srgbClr>
                </a:solidFill>
                <a:latin typeface="Arial" panose="020B0604020202020204"/>
              </a:rPr>
              <a:t>Roll out of patient information leaflets and A&amp;E questionnaire</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3200" b="1" dirty="0">
                <a:solidFill>
                  <a:srgbClr val="005EB8">
                    <a:lumMod val="50000"/>
                  </a:srgbClr>
                </a:solidFill>
                <a:latin typeface="Arial" panose="020B0604020202020204"/>
              </a:rPr>
              <a:t>Continue to develop and share work with National Liver Implementation Group and beyond to support improvement care delivery across Wales</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3200" b="1" dirty="0">
                <a:solidFill>
                  <a:srgbClr val="005EB8">
                    <a:lumMod val="50000"/>
                  </a:srgbClr>
                </a:solidFill>
                <a:latin typeface="Arial" panose="020B0604020202020204"/>
              </a:rPr>
              <a:t>Develop VBHC Measures (PROM / PREM / WREM) &amp; information flows</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3200" b="1" dirty="0">
                <a:solidFill>
                  <a:srgbClr val="005EB8">
                    <a:lumMod val="50000"/>
                  </a:srgbClr>
                </a:solidFill>
                <a:latin typeface="Arial" panose="020B0604020202020204"/>
              </a:rPr>
              <a:t>Continue to work with Service User Group and partners to </a:t>
            </a:r>
          </a:p>
          <a:p>
            <a:pPr marR="0" lvl="0" algn="l" defTabSz="457200" rtl="0" eaLnBrk="1" fontAlgn="auto" latinLnBrk="0" hangingPunct="1">
              <a:lnSpc>
                <a:spcPct val="100000"/>
              </a:lnSpc>
              <a:spcBef>
                <a:spcPts val="0"/>
              </a:spcBef>
              <a:spcAft>
                <a:spcPts val="0"/>
              </a:spcAft>
              <a:buClrTx/>
              <a:buSzTx/>
              <a:tabLst/>
              <a:defRPr/>
            </a:pPr>
            <a:r>
              <a:rPr lang="en-GB" sz="3200" b="1" dirty="0">
                <a:solidFill>
                  <a:srgbClr val="005EB8">
                    <a:lumMod val="50000"/>
                  </a:srgbClr>
                </a:solidFill>
                <a:latin typeface="Arial" panose="020B0604020202020204"/>
              </a:rPr>
              <a:t>    develop goals orientated approaches</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3200" b="1" dirty="0">
                <a:solidFill>
                  <a:srgbClr val="005EB8">
                    <a:lumMod val="50000"/>
                  </a:srgbClr>
                </a:solidFill>
                <a:latin typeface="Arial" panose="020B0604020202020204"/>
              </a:rPr>
              <a:t>Focussed approach with other service areas i.e. T&amp;O, Head &amp; Neck cancer</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3200" b="1" dirty="0">
                <a:solidFill>
                  <a:srgbClr val="005EB8">
                    <a:lumMod val="50000"/>
                  </a:srgbClr>
                </a:solidFill>
                <a:latin typeface="Arial" panose="020B0604020202020204"/>
              </a:rPr>
              <a:t>Continuation of participation in Global Person Centred Approaches To Care Project</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1" i="0" u="none" strike="noStrike" kern="1200" cap="none" spc="0" normalizeH="0" baseline="0" noProof="0" dirty="0">
                <a:ln>
                  <a:noFill/>
                </a:ln>
                <a:solidFill>
                  <a:srgbClr val="005EB8">
                    <a:lumMod val="50000"/>
                  </a:srgbClr>
                </a:solidFill>
                <a:effectLst/>
                <a:uLnTx/>
                <a:uFillTx/>
                <a:latin typeface="Arial" panose="020B0604020202020204"/>
                <a:ea typeface="+mn-ea"/>
                <a:cs typeface="+mn-cs"/>
              </a:rPr>
              <a:t>Review further research opportunities</a:t>
            </a:r>
          </a:p>
        </p:txBody>
      </p:sp>
      <p:pic>
        <p:nvPicPr>
          <p:cNvPr id="40" name="Graphic 39">
            <a:extLst>
              <a:ext uri="{FF2B5EF4-FFF2-40B4-BE49-F238E27FC236}">
                <a16:creationId xmlns:a16="http://schemas.microsoft.com/office/drawing/2014/main" id="{56F9724A-A38B-40B9-81E0-9639D58B8F0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4891053" y="6678985"/>
            <a:ext cx="2648613" cy="2883125"/>
          </a:xfrm>
          <a:prstGeom prst="rect">
            <a:avLst/>
          </a:prstGeom>
        </p:spPr>
      </p:pic>
    </p:spTree>
    <p:extLst>
      <p:ext uri="{BB962C8B-B14F-4D97-AF65-F5344CB8AC3E}">
        <p14:creationId xmlns:p14="http://schemas.microsoft.com/office/powerpoint/2010/main" val="885177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87D63C4-20B5-BC43-B1F0-36807082D3CB}"/>
              </a:ext>
            </a:extLst>
          </p:cNvPr>
          <p:cNvGrpSpPr/>
          <p:nvPr/>
        </p:nvGrpSpPr>
        <p:grpSpPr>
          <a:xfrm>
            <a:off x="4247456" y="4240399"/>
            <a:ext cx="9793088" cy="3297524"/>
            <a:chOff x="2809624" y="3275111"/>
            <a:chExt cx="6528725" cy="2198349"/>
          </a:xfrm>
        </p:grpSpPr>
        <p:pic>
          <p:nvPicPr>
            <p:cNvPr id="6" name="Picture 5">
              <a:extLst>
                <a:ext uri="{FF2B5EF4-FFF2-40B4-BE49-F238E27FC236}">
                  <a16:creationId xmlns:a16="http://schemas.microsoft.com/office/drawing/2014/main" id="{23FA235C-44CD-E342-8118-5C5500F6F25F}"/>
                </a:ext>
              </a:extLst>
            </p:cNvPr>
            <p:cNvPicPr>
              <a:picLocks noChangeAspect="1"/>
            </p:cNvPicPr>
            <p:nvPr/>
          </p:nvPicPr>
          <p:blipFill>
            <a:blip r:embed="rId2" cstate="print">
              <a:duotone>
                <a:prstClr val="black"/>
                <a:srgbClr val="2C4295">
                  <a:tint val="45000"/>
                  <a:satMod val="400000"/>
                </a:srgbClr>
              </a:duotone>
              <a:extLst>
                <a:ext uri="{28A0092B-C50C-407E-A947-70E740481C1C}">
                  <a14:useLocalDpi xmlns:a14="http://schemas.microsoft.com/office/drawing/2010/main" val="0"/>
                </a:ext>
              </a:extLst>
            </a:blip>
            <a:stretch>
              <a:fillRect/>
            </a:stretch>
          </p:blipFill>
          <p:spPr>
            <a:xfrm>
              <a:off x="3735919" y="3370239"/>
              <a:ext cx="4676134" cy="2103221"/>
            </a:xfrm>
            <a:prstGeom prst="rect">
              <a:avLst/>
            </a:prstGeom>
          </p:spPr>
        </p:pic>
        <p:sp>
          <p:nvSpPr>
            <p:cNvPr id="7" name="TextBox 6">
              <a:extLst>
                <a:ext uri="{FF2B5EF4-FFF2-40B4-BE49-F238E27FC236}">
                  <a16:creationId xmlns:a16="http://schemas.microsoft.com/office/drawing/2014/main" id="{B49F8AD5-5B81-8A4A-AF9F-3BBE35465109}"/>
                </a:ext>
              </a:extLst>
            </p:cNvPr>
            <p:cNvSpPr txBox="1"/>
            <p:nvPr/>
          </p:nvSpPr>
          <p:spPr>
            <a:xfrm>
              <a:off x="2809624" y="3275111"/>
              <a:ext cx="6528725" cy="276999"/>
            </a:xfrm>
            <a:prstGeom prst="rect">
              <a:avLst/>
            </a:prstGeom>
            <a:noFill/>
          </p:spPr>
          <p:txBody>
            <a:bodyPr wrap="square" rtlCol="0">
              <a:spAutoFit/>
            </a:bodyPr>
            <a:lstStyle/>
            <a:p>
              <a:pPr algn="ctr" defTabSz="1371600"/>
              <a:r>
                <a:rPr lang="en-GB" sz="2100" spc="900" dirty="0">
                  <a:solidFill>
                    <a:srgbClr val="AAB2F3"/>
                  </a:solidFill>
                  <a:latin typeface="Verdana" panose="020B0604030504040204" pitchFamily="34" charset="0"/>
                  <a:ea typeface="Verdana" panose="020B0604030504040204" pitchFamily="34" charset="0"/>
                </a:rPr>
                <a:t>FIND US ON</a:t>
              </a:r>
            </a:p>
          </p:txBody>
        </p:sp>
      </p:grpSp>
      <p:sp>
        <p:nvSpPr>
          <p:cNvPr id="8" name="TextBox 7">
            <a:extLst>
              <a:ext uri="{FF2B5EF4-FFF2-40B4-BE49-F238E27FC236}">
                <a16:creationId xmlns:a16="http://schemas.microsoft.com/office/drawing/2014/main" id="{56F28A6A-2EBB-DC44-8B92-B9F051E544CE}"/>
              </a:ext>
            </a:extLst>
          </p:cNvPr>
          <p:cNvSpPr txBox="1"/>
          <p:nvPr/>
        </p:nvSpPr>
        <p:spPr>
          <a:xfrm>
            <a:off x="0" y="2527592"/>
            <a:ext cx="18288000" cy="5078313"/>
          </a:xfrm>
          <a:prstGeom prst="rect">
            <a:avLst/>
          </a:prstGeom>
          <a:noFill/>
        </p:spPr>
        <p:txBody>
          <a:bodyPr wrap="square" rtlCol="0">
            <a:spAutoFit/>
          </a:bodyPr>
          <a:lstStyle/>
          <a:p>
            <a:pPr algn="ctr" defTabSz="1371600">
              <a:defRPr/>
            </a:pPr>
            <a:r>
              <a:rPr lang="en-US" sz="5400" b="1" spc="450" dirty="0">
                <a:solidFill>
                  <a:prstClr val="white"/>
                </a:solidFill>
                <a:latin typeface="+mj-lt"/>
                <a:ea typeface="Verdana" panose="020B0604030504040204" pitchFamily="34" charset="0"/>
              </a:rPr>
              <a:t>Thanks for listening</a:t>
            </a:r>
          </a:p>
          <a:p>
            <a:pPr algn="ctr" defTabSz="1371600">
              <a:defRPr/>
            </a:pPr>
            <a:endParaRPr lang="en-US" sz="5400" b="1" spc="450" dirty="0">
              <a:solidFill>
                <a:prstClr val="white"/>
              </a:solidFill>
              <a:latin typeface="Verdana" panose="020B0604030504040204" pitchFamily="34" charset="0"/>
              <a:ea typeface="Verdana" panose="020B0604030504040204" pitchFamily="34" charset="0"/>
            </a:endParaRPr>
          </a:p>
          <a:p>
            <a:pPr algn="ctr" defTabSz="1371600">
              <a:defRPr/>
            </a:pPr>
            <a:endParaRPr lang="en-US" sz="5400" b="1" spc="450" dirty="0">
              <a:solidFill>
                <a:prstClr val="white"/>
              </a:solidFill>
              <a:latin typeface="Verdana" panose="020B0604030504040204" pitchFamily="34" charset="0"/>
              <a:ea typeface="Verdana" panose="020B0604030504040204" pitchFamily="34" charset="0"/>
            </a:endParaRPr>
          </a:p>
          <a:p>
            <a:pPr algn="ctr" defTabSz="1371600">
              <a:defRPr/>
            </a:pPr>
            <a:endParaRPr lang="en-US" sz="5400" b="1" spc="450" dirty="0">
              <a:solidFill>
                <a:prstClr val="white"/>
              </a:solidFill>
              <a:latin typeface="Verdana" panose="020B0604030504040204" pitchFamily="34" charset="0"/>
              <a:ea typeface="Verdana" panose="020B0604030504040204" pitchFamily="34" charset="0"/>
            </a:endParaRPr>
          </a:p>
          <a:p>
            <a:pPr algn="ctr" defTabSz="1371600">
              <a:defRPr/>
            </a:pPr>
            <a:endParaRPr lang="en-US" sz="5400" b="1" spc="450" dirty="0">
              <a:solidFill>
                <a:prstClr val="white"/>
              </a:solidFill>
              <a:latin typeface="Verdana" panose="020B0604030504040204" pitchFamily="34" charset="0"/>
              <a:ea typeface="Verdana" panose="020B0604030504040204" pitchFamily="34" charset="0"/>
            </a:endParaRPr>
          </a:p>
          <a:p>
            <a:pPr algn="ctr" defTabSz="1371600">
              <a:defRPr/>
            </a:pPr>
            <a:r>
              <a:rPr lang="en-US" sz="5400" b="1" spc="450" dirty="0">
                <a:solidFill>
                  <a:prstClr val="white"/>
                </a:solidFill>
                <a:latin typeface="Verdana" panose="020B0604030504040204" pitchFamily="34" charset="0"/>
                <a:ea typeface="Verdana" panose="020B0604030504040204" pitchFamily="34" charset="0"/>
              </a:rPr>
              <a:t>@cwmtafmorgannwg</a:t>
            </a:r>
          </a:p>
        </p:txBody>
      </p:sp>
    </p:spTree>
    <p:extLst>
      <p:ext uri="{BB962C8B-B14F-4D97-AF65-F5344CB8AC3E}">
        <p14:creationId xmlns:p14="http://schemas.microsoft.com/office/powerpoint/2010/main" val="3027058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34">
            <a:extLst>
              <a:ext uri="{FF2B5EF4-FFF2-40B4-BE49-F238E27FC236}">
                <a16:creationId xmlns:a16="http://schemas.microsoft.com/office/drawing/2014/main" id="{40BB56B1-B4E9-417D-A264-B8FF9F984FD6}"/>
              </a:ext>
            </a:extLst>
          </p:cNvPr>
          <p:cNvSpPr txBox="1">
            <a:spLocks noGrp="1"/>
          </p:cNvSpPr>
          <p:nvPr>
            <p:ph type="title"/>
          </p:nvPr>
        </p:nvSpPr>
        <p:spPr>
          <a:xfrm>
            <a:off x="5520331" y="1131787"/>
            <a:ext cx="10214250" cy="1531188"/>
          </a:xfrm>
          <a:prstGeom prst="rect">
            <a:avLst/>
          </a:prstGeom>
          <a:noFill/>
        </p:spPr>
        <p:txBody>
          <a:bodyPr wrap="square" rtlCol="0" anchor="b">
            <a:spAutoFit/>
          </a:bodyPr>
          <a:lstStyle/>
          <a:p>
            <a:r>
              <a:rPr lang="en-GB" sz="4400" b="1" dirty="0">
                <a:cs typeface="Poppins" panose="00000500000000000000" pitchFamily="2" charset="0"/>
              </a:rPr>
              <a:t>Alcohol in Wales: A snapshot</a:t>
            </a:r>
            <a:r>
              <a:rPr lang="en-GB" sz="2000" dirty="0"/>
              <a:t/>
            </a:r>
            <a:br>
              <a:rPr lang="en-GB" sz="2000" dirty="0"/>
            </a:br>
            <a:endParaRPr lang="en-US" sz="5550" b="1" spc="-217" dirty="0">
              <a:solidFill>
                <a:schemeClr val="accent1"/>
              </a:solidFill>
              <a:latin typeface="Poppins" pitchFamily="2" charset="77"/>
              <a:cs typeface="Poppins" pitchFamily="2" charset="77"/>
            </a:endParaRPr>
          </a:p>
        </p:txBody>
      </p:sp>
      <p:sp>
        <p:nvSpPr>
          <p:cNvPr id="3" name="Title 3">
            <a:extLst>
              <a:ext uri="{FF2B5EF4-FFF2-40B4-BE49-F238E27FC236}">
                <a16:creationId xmlns:a16="http://schemas.microsoft.com/office/drawing/2014/main" id="{46320218-A778-4820-B5FE-97403C22DABB}"/>
              </a:ext>
            </a:extLst>
          </p:cNvPr>
          <p:cNvSpPr txBox="1">
            <a:spLocks/>
          </p:cNvSpPr>
          <p:nvPr/>
        </p:nvSpPr>
        <p:spPr>
          <a:xfrm>
            <a:off x="3069271" y="2880360"/>
            <a:ext cx="13588050" cy="1291825"/>
          </a:xfrm>
          <a:prstGeom prst="rect">
            <a:avLst/>
          </a:prstGeom>
        </p:spPr>
        <p:txBody>
          <a:bodyPr vert="horz" lIns="0" tIns="0" rIns="0" bIns="0" rtlCol="0" anchor="t" anchorCtr="0">
            <a:normAutofit/>
          </a:bodyPr>
          <a:lstStyle>
            <a:lvl1pPr algn="l" defTabSz="1371600" rtl="0" eaLnBrk="1" latinLnBrk="0" hangingPunct="1">
              <a:spcBef>
                <a:spcPct val="0"/>
              </a:spcBef>
              <a:buNone/>
              <a:defRPr sz="5400" kern="1200" spc="-225" baseline="0">
                <a:solidFill>
                  <a:srgbClr val="211973"/>
                </a:solidFill>
                <a:latin typeface="Verdana" panose="020B0604030504040204" pitchFamily="34" charset="0"/>
                <a:ea typeface="Verdana" panose="020B0604030504040204" pitchFamily="34" charset="0"/>
                <a:cs typeface="+mj-cs"/>
              </a:defRPr>
            </a:lvl1pPr>
          </a:lstStyle>
          <a:p>
            <a:endParaRPr lang="en-GB" dirty="0"/>
          </a:p>
        </p:txBody>
      </p:sp>
      <p:sp>
        <p:nvSpPr>
          <p:cNvPr id="4" name="Content Placeholder 4">
            <a:extLst>
              <a:ext uri="{FF2B5EF4-FFF2-40B4-BE49-F238E27FC236}">
                <a16:creationId xmlns:a16="http://schemas.microsoft.com/office/drawing/2014/main" id="{416630D8-FF54-40F1-9FE5-DBCBDA301FBF}"/>
              </a:ext>
            </a:extLst>
          </p:cNvPr>
          <p:cNvSpPr>
            <a:spLocks noGrp="1"/>
          </p:cNvSpPr>
          <p:nvPr>
            <p:ph idx="1"/>
          </p:nvPr>
        </p:nvSpPr>
        <p:spPr>
          <a:xfrm>
            <a:off x="612475" y="2040148"/>
            <a:ext cx="16784416" cy="5882640"/>
          </a:xfrm>
        </p:spPr>
        <p:txBody>
          <a:bodyPr>
            <a:noAutofit/>
          </a:bodyPr>
          <a:lstStyle/>
          <a:p>
            <a:pPr marL="342900" indent="-342900">
              <a:buFont typeface="Arial" panose="020B0604020202020204" pitchFamily="34" charset="0"/>
              <a:buChar char="•"/>
            </a:pPr>
            <a:r>
              <a:rPr lang="en-GB" sz="2400" dirty="0">
                <a:solidFill>
                  <a:schemeClr val="tx2">
                    <a:lumMod val="75000"/>
                  </a:schemeClr>
                </a:solidFill>
              </a:rPr>
              <a:t>In 2018-19, the average annual consumption of all drinkers was</a:t>
            </a:r>
            <a:r>
              <a:rPr lang="en-GB" sz="2400" b="1" dirty="0">
                <a:solidFill>
                  <a:schemeClr val="tx2">
                    <a:lumMod val="75000"/>
                  </a:schemeClr>
                </a:solidFill>
              </a:rPr>
              <a:t> 532 units</a:t>
            </a:r>
            <a:r>
              <a:rPr lang="en-GB" sz="2400" dirty="0">
                <a:solidFill>
                  <a:schemeClr val="tx2">
                    <a:lumMod val="75000"/>
                  </a:schemeClr>
                </a:solidFill>
              </a:rPr>
              <a:t>. This varied from 221 units for moderate drinkers to 3,973 units for harmful drinkers. The 18% of adults who were hazardous or harmful drinkers consumed 68% of all alcohol drunk by Welsh adults. The 2% who were harmful drinkers consumed 23%</a:t>
            </a:r>
          </a:p>
          <a:p>
            <a:pPr marL="342900" indent="-342900">
              <a:buFont typeface="Arial" panose="020B0604020202020204" pitchFamily="34" charset="0"/>
              <a:buChar char="•"/>
            </a:pPr>
            <a:r>
              <a:rPr lang="en-GB" sz="2400" dirty="0">
                <a:solidFill>
                  <a:schemeClr val="tx2">
                    <a:lumMod val="75000"/>
                  </a:schemeClr>
                </a:solidFill>
              </a:rPr>
              <a:t>Wales has one of the most serious problems of drinking amongst young people below the legal age to purchase alcohol, with 54 per cent of 15 year old boys in Wales and 52 per cent of girls of that age saying they have been drunk at least twice.</a:t>
            </a:r>
          </a:p>
          <a:p>
            <a:pPr marL="342900" indent="-342900">
              <a:buFont typeface="Arial" panose="020B0604020202020204" pitchFamily="34" charset="0"/>
              <a:buChar char="•"/>
            </a:pPr>
            <a:r>
              <a:rPr lang="en-GB" sz="2400" dirty="0">
                <a:solidFill>
                  <a:schemeClr val="tx2">
                    <a:lumMod val="75000"/>
                  </a:schemeClr>
                </a:solidFill>
              </a:rPr>
              <a:t>Alcohol consumption has increased significantly during the pandemic and has resulted an increase in obvious alcohol related presentations such as cirrhosis and Cancer, but also less obvious alcohol related presentations</a:t>
            </a:r>
          </a:p>
          <a:p>
            <a:pPr marL="342900" indent="-342900">
              <a:buFont typeface="Arial" panose="020B0604020202020204" pitchFamily="34" charset="0"/>
              <a:buChar char="•"/>
            </a:pPr>
            <a:r>
              <a:rPr lang="en-GB" sz="2400" dirty="0">
                <a:solidFill>
                  <a:schemeClr val="tx2">
                    <a:lumMod val="75000"/>
                  </a:schemeClr>
                </a:solidFill>
              </a:rPr>
              <a:t>A large proportion of “frequent attenders” have alcohol (and other substance) dependency, and this often drives their ongoing behaviours and reasons for attendance</a:t>
            </a:r>
          </a:p>
        </p:txBody>
      </p:sp>
    </p:spTree>
    <p:extLst>
      <p:ext uri="{BB962C8B-B14F-4D97-AF65-F5344CB8AC3E}">
        <p14:creationId xmlns:p14="http://schemas.microsoft.com/office/powerpoint/2010/main" val="2563410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0" y="412457"/>
            <a:ext cx="12275772" cy="972108"/>
          </a:xfrm>
        </p:spPr>
        <p:txBody>
          <a:bodyPr/>
          <a:lstStyle/>
          <a:p>
            <a:r>
              <a:rPr lang="en-GB" b="1" dirty="0">
                <a:latin typeface="+mj-lt"/>
              </a:rPr>
              <a:t>Current </a:t>
            </a:r>
            <a:r>
              <a:rPr lang="en-GB" b="1" dirty="0" smtClean="0">
                <a:latin typeface="+mj-lt"/>
              </a:rPr>
              <a:t>service models</a:t>
            </a:r>
            <a:endParaRPr lang="en-GB" b="1" dirty="0">
              <a:latin typeface="+mj-lt"/>
            </a:endParaRPr>
          </a:p>
        </p:txBody>
      </p:sp>
      <p:sp>
        <p:nvSpPr>
          <p:cNvPr id="3" name="Content Placeholder 2"/>
          <p:cNvSpPr>
            <a:spLocks noGrp="1"/>
          </p:cNvSpPr>
          <p:nvPr>
            <p:ph idx="1"/>
          </p:nvPr>
        </p:nvSpPr>
        <p:spPr>
          <a:xfrm>
            <a:off x="569342" y="1628565"/>
            <a:ext cx="16976785" cy="7626455"/>
          </a:xfrm>
        </p:spPr>
        <p:txBody>
          <a:bodyPr>
            <a:normAutofit/>
          </a:bodyPr>
          <a:lstStyle/>
          <a:p>
            <a:r>
              <a:rPr lang="en-GB" sz="3900" b="1" dirty="0">
                <a:solidFill>
                  <a:schemeClr val="tx2">
                    <a:lumMod val="75000"/>
                  </a:schemeClr>
                </a:solidFill>
              </a:rPr>
              <a:t>Rhondda Taf Ely and Merthyr and Cynon Localities:</a:t>
            </a:r>
            <a:endParaRPr lang="en-GB" sz="3900" dirty="0">
              <a:solidFill>
                <a:schemeClr val="tx2">
                  <a:lumMod val="75000"/>
                </a:schemeClr>
              </a:solidFill>
            </a:endParaRPr>
          </a:p>
          <a:p>
            <a:pPr marL="457200" indent="-457200">
              <a:buFont typeface="Arial" panose="020B0604020202020204" pitchFamily="34" charset="0"/>
              <a:buChar char="•"/>
            </a:pPr>
            <a:r>
              <a:rPr lang="en-GB" sz="2000" b="1" dirty="0">
                <a:solidFill>
                  <a:schemeClr val="tx2">
                    <a:lumMod val="75000"/>
                  </a:schemeClr>
                </a:solidFill>
              </a:rPr>
              <a:t> </a:t>
            </a:r>
            <a:r>
              <a:rPr lang="en-GB" sz="1800" dirty="0" smtClean="0">
                <a:solidFill>
                  <a:schemeClr val="tx2">
                    <a:lumMod val="75000"/>
                  </a:schemeClr>
                </a:solidFill>
              </a:rPr>
              <a:t>Monday-Friday </a:t>
            </a:r>
            <a:r>
              <a:rPr lang="en-GB" sz="1800" dirty="0">
                <a:solidFill>
                  <a:schemeClr val="tx2">
                    <a:lumMod val="75000"/>
                  </a:schemeClr>
                </a:solidFill>
              </a:rPr>
              <a:t>(9-5) - secondary care, including the Emergency Department, and satellite hospitals</a:t>
            </a:r>
          </a:p>
          <a:p>
            <a:pPr marL="514350" indent="-514350">
              <a:buFont typeface="Arial" panose="020B0604020202020204" pitchFamily="34" charset="0"/>
              <a:buChar char="•"/>
            </a:pPr>
            <a:r>
              <a:rPr lang="en-GB" sz="1800" dirty="0" smtClean="0">
                <a:solidFill>
                  <a:schemeClr val="tx2">
                    <a:lumMod val="75000"/>
                  </a:schemeClr>
                </a:solidFill>
              </a:rPr>
              <a:t>X1 </a:t>
            </a:r>
            <a:r>
              <a:rPr lang="en-GB" sz="1800" dirty="0">
                <a:solidFill>
                  <a:schemeClr val="tx2">
                    <a:lumMod val="75000"/>
                  </a:schemeClr>
                </a:solidFill>
              </a:rPr>
              <a:t>WTE Band 6 which covers PCH and YCC</a:t>
            </a:r>
          </a:p>
          <a:p>
            <a:pPr marL="514350" indent="-514350">
              <a:buFont typeface="Arial" panose="020B0604020202020204" pitchFamily="34" charset="0"/>
              <a:buChar char="•"/>
            </a:pPr>
            <a:r>
              <a:rPr lang="en-GB" sz="1800" dirty="0">
                <a:solidFill>
                  <a:schemeClr val="tx2">
                    <a:lumMod val="75000"/>
                  </a:schemeClr>
                </a:solidFill>
              </a:rPr>
              <a:t>X1 WTE Band 6 covering RGH and YCR. </a:t>
            </a:r>
            <a:endParaRPr lang="en-GB" sz="1800" dirty="0" smtClean="0">
              <a:solidFill>
                <a:schemeClr val="tx2">
                  <a:lumMod val="75000"/>
                </a:schemeClr>
              </a:solidFill>
            </a:endParaRPr>
          </a:p>
          <a:p>
            <a:r>
              <a:rPr lang="en-GB" sz="3200" b="1" dirty="0" smtClean="0"/>
              <a:t>Bridgend </a:t>
            </a:r>
            <a:r>
              <a:rPr lang="en-GB" sz="3200" b="1" dirty="0"/>
              <a:t>Locality:</a:t>
            </a:r>
            <a:endParaRPr lang="en-GB" dirty="0">
              <a:solidFill>
                <a:schemeClr val="tx2">
                  <a:lumMod val="75000"/>
                </a:schemeClr>
              </a:solidFill>
            </a:endParaRPr>
          </a:p>
          <a:p>
            <a:pPr marL="514350" indent="-514350">
              <a:buFont typeface="Arial" panose="020B0604020202020204" pitchFamily="34" charset="0"/>
              <a:buChar char="•"/>
            </a:pPr>
            <a:r>
              <a:rPr lang="en-GB" sz="2400" dirty="0">
                <a:solidFill>
                  <a:schemeClr val="tx2">
                    <a:lumMod val="75000"/>
                  </a:schemeClr>
                </a:solidFill>
              </a:rPr>
              <a:t>Substance Misuse Liaison service consists</a:t>
            </a:r>
          </a:p>
          <a:p>
            <a:pPr marL="838350" lvl="2" indent="-514350"/>
            <a:r>
              <a:rPr lang="en-GB" sz="2400" dirty="0">
                <a:solidFill>
                  <a:schemeClr val="tx2">
                    <a:lumMod val="75000"/>
                  </a:schemeClr>
                </a:solidFill>
              </a:rPr>
              <a:t>Band 6 nurse (2 x 18 ¾ hours) covering Princess of Wales Hospital, 7 days a week 07.00-21.00. </a:t>
            </a:r>
          </a:p>
          <a:p>
            <a:r>
              <a:rPr lang="en-GB" sz="3200" b="1" dirty="0"/>
              <a:t>Third Sector involvement</a:t>
            </a:r>
            <a:endParaRPr lang="en-GB" sz="3200" dirty="0">
              <a:solidFill>
                <a:schemeClr val="tx2">
                  <a:lumMod val="75000"/>
                </a:schemeClr>
              </a:solidFill>
            </a:endParaRPr>
          </a:p>
          <a:p>
            <a:pPr marL="514350" indent="-514350">
              <a:buFont typeface="Arial" panose="020B0604020202020204" pitchFamily="34" charset="0"/>
              <a:buChar char="•"/>
            </a:pPr>
            <a:r>
              <a:rPr lang="en-GB" sz="2800" dirty="0">
                <a:solidFill>
                  <a:schemeClr val="tx2">
                    <a:lumMod val="75000"/>
                  </a:schemeClr>
                </a:solidFill>
              </a:rPr>
              <a:t>Service Delivery – </a:t>
            </a:r>
            <a:r>
              <a:rPr lang="en-GB" sz="2800" b="1" dirty="0">
                <a:solidFill>
                  <a:schemeClr val="tx2">
                    <a:lumMod val="75000"/>
                  </a:schemeClr>
                </a:solidFill>
              </a:rPr>
              <a:t>Tiers 1 and 2</a:t>
            </a:r>
            <a:r>
              <a:rPr lang="en-GB" sz="2800" dirty="0">
                <a:solidFill>
                  <a:schemeClr val="tx2">
                    <a:lumMod val="75000"/>
                  </a:schemeClr>
                </a:solidFill>
              </a:rPr>
              <a:t> interventions</a:t>
            </a:r>
            <a:r>
              <a:rPr lang="en-GB" sz="2800" b="1" dirty="0">
                <a:solidFill>
                  <a:schemeClr val="tx2">
                    <a:lumMod val="75000"/>
                  </a:schemeClr>
                </a:solidFill>
              </a:rPr>
              <a:t> </a:t>
            </a:r>
            <a:r>
              <a:rPr lang="en-GB" sz="2800" dirty="0">
                <a:solidFill>
                  <a:schemeClr val="tx2">
                    <a:lumMod val="75000"/>
                  </a:schemeClr>
                </a:solidFill>
              </a:rPr>
              <a:t>are provided by;</a:t>
            </a:r>
          </a:p>
          <a:p>
            <a:pPr marL="838350" lvl="2" indent="-514350"/>
            <a:r>
              <a:rPr lang="en-GB" sz="2400" dirty="0" err="1">
                <a:solidFill>
                  <a:schemeClr val="tx2">
                    <a:lumMod val="75000"/>
                  </a:schemeClr>
                </a:solidFill>
              </a:rPr>
              <a:t>Barod</a:t>
            </a:r>
            <a:r>
              <a:rPr lang="en-GB" sz="2400" dirty="0">
                <a:solidFill>
                  <a:schemeClr val="tx2">
                    <a:lumMod val="75000"/>
                  </a:schemeClr>
                </a:solidFill>
              </a:rPr>
              <a:t> </a:t>
            </a:r>
          </a:p>
          <a:p>
            <a:pPr marL="838350" lvl="2" indent="-514350"/>
            <a:r>
              <a:rPr lang="en-GB" sz="2400" dirty="0" err="1">
                <a:solidFill>
                  <a:schemeClr val="tx2">
                    <a:lumMod val="75000"/>
                  </a:schemeClr>
                </a:solidFill>
              </a:rPr>
              <a:t>Dyfodol</a:t>
            </a:r>
            <a:r>
              <a:rPr lang="en-GB" sz="2400" dirty="0">
                <a:solidFill>
                  <a:schemeClr val="tx2">
                    <a:lumMod val="75000"/>
                  </a:schemeClr>
                </a:solidFill>
              </a:rPr>
              <a:t> Criminal Justice Services </a:t>
            </a:r>
          </a:p>
        </p:txBody>
      </p:sp>
      <p:sp>
        <p:nvSpPr>
          <p:cNvPr id="4" name="Slide Number Placeholder 3"/>
          <p:cNvSpPr>
            <a:spLocks noGrp="1"/>
          </p:cNvSpPr>
          <p:nvPr>
            <p:ph type="sldNum" sz="quarter" idx="12"/>
          </p:nvPr>
        </p:nvSpPr>
        <p:spPr/>
        <p:txBody>
          <a:bodyPr/>
          <a:lstStyle/>
          <a:p>
            <a:fld id="{E051598E-9D06-4046-8EF2-7702044C4E81}" type="slidenum">
              <a:rPr lang="en-US" smtClean="0"/>
              <a:pPr/>
              <a:t>3</a:t>
            </a:fld>
            <a:endParaRPr lang="en-US" dirty="0"/>
          </a:p>
        </p:txBody>
      </p:sp>
      <p:sp>
        <p:nvSpPr>
          <p:cNvPr id="5" name="Footer Placeholder 4"/>
          <p:cNvSpPr>
            <a:spLocks noGrp="1"/>
          </p:cNvSpPr>
          <p:nvPr>
            <p:ph type="ftr" sz="quarter" idx="4294967295"/>
          </p:nvPr>
        </p:nvSpPr>
        <p:spPr/>
        <p:txBody>
          <a:bodyPr/>
          <a:lstStyle/>
          <a:p>
            <a:endParaRPr lang="en-US" dirty="0"/>
          </a:p>
        </p:txBody>
      </p:sp>
    </p:spTree>
    <p:extLst>
      <p:ext uri="{BB962C8B-B14F-4D97-AF65-F5344CB8AC3E}">
        <p14:creationId xmlns:p14="http://schemas.microsoft.com/office/powerpoint/2010/main" val="2170013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051598E-9D06-4046-8EF2-7702044C4E81}" type="slidenum">
              <a:rPr lang="en-US" smtClean="0">
                <a:solidFill>
                  <a:prstClr val="white"/>
                </a:solidFill>
              </a:rPr>
              <a:pPr/>
              <a:t>4</a:t>
            </a:fld>
            <a:endParaRPr lang="en-US" dirty="0">
              <a:solidFill>
                <a:prstClr val="white"/>
              </a:solidFill>
            </a:endParaRPr>
          </a:p>
        </p:txBody>
      </p:sp>
      <p:sp>
        <p:nvSpPr>
          <p:cNvPr id="3" name="Title 2"/>
          <p:cNvSpPr>
            <a:spLocks noGrp="1"/>
          </p:cNvSpPr>
          <p:nvPr>
            <p:ph type="title"/>
          </p:nvPr>
        </p:nvSpPr>
        <p:spPr>
          <a:xfrm>
            <a:off x="4880280" y="665160"/>
            <a:ext cx="16056000" cy="972108"/>
          </a:xfrm>
        </p:spPr>
        <p:txBody>
          <a:bodyPr>
            <a:normAutofit/>
          </a:bodyPr>
          <a:lstStyle/>
          <a:p>
            <a:r>
              <a:rPr lang="en-GB" sz="4000" b="1" dirty="0"/>
              <a:t>Person Centred Value-Based Healthcare Approach</a:t>
            </a:r>
          </a:p>
        </p:txBody>
      </p:sp>
      <p:sp>
        <p:nvSpPr>
          <p:cNvPr id="4" name="Content Placeholder 3"/>
          <p:cNvSpPr>
            <a:spLocks noGrp="1"/>
          </p:cNvSpPr>
          <p:nvPr>
            <p:ph idx="1"/>
          </p:nvPr>
        </p:nvSpPr>
        <p:spPr>
          <a:xfrm>
            <a:off x="673316" y="2095158"/>
            <a:ext cx="7434364" cy="6850722"/>
          </a:xfrm>
        </p:spPr>
        <p:txBody>
          <a:bodyPr>
            <a:normAutofit lnSpcReduction="10000"/>
          </a:bodyPr>
          <a:lstStyle/>
          <a:p>
            <a:r>
              <a:rPr lang="en-GB" sz="2800" dirty="0">
                <a:solidFill>
                  <a:srgbClr val="002060"/>
                </a:solidFill>
              </a:rPr>
              <a:t>VBHC funding allocations to each Health Board and NHS Trust, as well as an additional National pot for areas of work which will support driving best practice across Wales</a:t>
            </a:r>
          </a:p>
          <a:p>
            <a:endParaRPr lang="en-GB" sz="2800" dirty="0">
              <a:solidFill>
                <a:srgbClr val="002060"/>
              </a:solidFill>
            </a:endParaRPr>
          </a:p>
          <a:p>
            <a:r>
              <a:rPr lang="en-GB" sz="2800" dirty="0">
                <a:solidFill>
                  <a:srgbClr val="002060"/>
                </a:solidFill>
              </a:rPr>
              <a:t>CTMUHB are participants in the NHS Wales and Global project on Person Centred Care – our Alcohol Care Team Project </a:t>
            </a:r>
          </a:p>
          <a:p>
            <a:endParaRPr lang="en-GB" sz="2800" dirty="0">
              <a:solidFill>
                <a:srgbClr val="002060"/>
              </a:solidFill>
            </a:endParaRPr>
          </a:p>
          <a:p>
            <a:r>
              <a:rPr lang="en-GB" sz="2800" dirty="0">
                <a:solidFill>
                  <a:srgbClr val="002060"/>
                </a:solidFill>
              </a:rPr>
              <a:t>Taking whole systems, digitally enabled approaches to patient pathways, in partnership with service users and citizens, partners and suppliers.</a:t>
            </a:r>
          </a:p>
        </p:txBody>
      </p:sp>
      <p:sp>
        <p:nvSpPr>
          <p:cNvPr id="6" name="TextBox 5">
            <a:extLst>
              <a:ext uri="{FF2B5EF4-FFF2-40B4-BE49-F238E27FC236}">
                <a16:creationId xmlns:a16="http://schemas.microsoft.com/office/drawing/2014/main" id="{05884650-AA8D-4369-9738-59944E6DF736}"/>
              </a:ext>
            </a:extLst>
          </p:cNvPr>
          <p:cNvSpPr txBox="1"/>
          <p:nvPr/>
        </p:nvSpPr>
        <p:spPr>
          <a:xfrm>
            <a:off x="8527044" y="4972135"/>
            <a:ext cx="9286024" cy="4493538"/>
          </a:xfrm>
          <a:prstGeom prst="rect">
            <a:avLst/>
          </a:prstGeom>
          <a:noFill/>
        </p:spPr>
        <p:txBody>
          <a:bodyPr wrap="square">
            <a:spAutoFit/>
          </a:bodyPr>
          <a:lstStyle/>
          <a:p>
            <a:r>
              <a:rPr lang="en-GB" sz="2200" b="1" dirty="0">
                <a:solidFill>
                  <a:srgbClr val="002060"/>
                </a:solidFill>
              </a:rPr>
              <a:t>Personal Value</a:t>
            </a:r>
            <a:r>
              <a:rPr lang="en-GB" sz="2200" dirty="0">
                <a:solidFill>
                  <a:srgbClr val="002060"/>
                </a:solidFill>
              </a:rPr>
              <a:t>: ensuring that each individual patient´s values are used as a basis for decision-making in a way that will optimise the benefits for them.</a:t>
            </a:r>
          </a:p>
          <a:p>
            <a:r>
              <a:rPr lang="en-GB" sz="2200" b="1" dirty="0">
                <a:solidFill>
                  <a:srgbClr val="002060"/>
                </a:solidFill>
              </a:rPr>
              <a:t>Technical Value</a:t>
            </a:r>
            <a:r>
              <a:rPr lang="en-GB" sz="2200" dirty="0">
                <a:solidFill>
                  <a:srgbClr val="002060"/>
                </a:solidFill>
              </a:rPr>
              <a:t>: ensuring that the allocated resources are used optimally (no waste).</a:t>
            </a:r>
            <a:r>
              <a:rPr lang="en-GB" sz="2200" b="1" dirty="0">
                <a:solidFill>
                  <a:srgbClr val="002060"/>
                </a:solidFill>
              </a:rPr>
              <a:t> </a:t>
            </a:r>
          </a:p>
          <a:p>
            <a:r>
              <a:rPr lang="en-GB" sz="2200" b="1" dirty="0">
                <a:solidFill>
                  <a:srgbClr val="002060"/>
                </a:solidFill>
              </a:rPr>
              <a:t>Allocative Value</a:t>
            </a:r>
            <a:r>
              <a:rPr lang="en-GB" sz="2200" dirty="0">
                <a:solidFill>
                  <a:srgbClr val="002060"/>
                </a:solidFill>
              </a:rPr>
              <a:t>: ensuring that all available resources are taken into account and distributed in an equitable fashion.</a:t>
            </a:r>
          </a:p>
          <a:p>
            <a:r>
              <a:rPr lang="en-GB" sz="2200" b="1" dirty="0">
                <a:solidFill>
                  <a:srgbClr val="002060"/>
                </a:solidFill>
              </a:rPr>
              <a:t>Societal Value</a:t>
            </a:r>
            <a:r>
              <a:rPr lang="en-GB" sz="2200" dirty="0">
                <a:solidFill>
                  <a:srgbClr val="002060"/>
                </a:solidFill>
              </a:rPr>
              <a:t>: ensuring that the intervention in healthcare contributes to connectedness, social cohesion, solidarity, mutual respect, openness to diversity, wellness, wellbeing and flourishing. It also includes wider determinants of health, wellness and wellbeing including environmental impact, energy and waste management, implications for circular economy and creating vibrant and resilient communities.</a:t>
            </a:r>
          </a:p>
        </p:txBody>
      </p:sp>
      <p:pic>
        <p:nvPicPr>
          <p:cNvPr id="7" name="Content Placeholder 2">
            <a:extLst>
              <a:ext uri="{FF2B5EF4-FFF2-40B4-BE49-F238E27FC236}">
                <a16:creationId xmlns:a16="http://schemas.microsoft.com/office/drawing/2014/main" id="{417D06FC-D031-4E7A-B5C8-0F7F97A6D7FF}"/>
              </a:ext>
            </a:extLst>
          </p:cNvPr>
          <p:cNvPicPr>
            <a:picLocks noChangeAspect="1"/>
          </p:cNvPicPr>
          <p:nvPr/>
        </p:nvPicPr>
        <p:blipFill>
          <a:blip r:embed="rId2"/>
          <a:stretch>
            <a:fillRect/>
          </a:stretch>
        </p:blipFill>
        <p:spPr>
          <a:xfrm>
            <a:off x="10880505" y="1360698"/>
            <a:ext cx="4274301" cy="3578091"/>
          </a:xfrm>
          <a:prstGeom prst="rect">
            <a:avLst/>
          </a:prstGeom>
        </p:spPr>
      </p:pic>
    </p:spTree>
    <p:extLst>
      <p:ext uri="{BB962C8B-B14F-4D97-AF65-F5344CB8AC3E}">
        <p14:creationId xmlns:p14="http://schemas.microsoft.com/office/powerpoint/2010/main" val="3060387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0" y="439949"/>
            <a:ext cx="11102196" cy="1018376"/>
          </a:xfrm>
        </p:spPr>
        <p:txBody>
          <a:bodyPr>
            <a:normAutofit/>
          </a:bodyPr>
          <a:lstStyle/>
          <a:p>
            <a:pPr algn="ctr"/>
            <a:r>
              <a:rPr lang="en-GB" b="1" dirty="0">
                <a:latin typeface="+mj-lt"/>
              </a:rPr>
              <a:t>Bid approval – future service model</a:t>
            </a:r>
          </a:p>
        </p:txBody>
      </p:sp>
      <p:sp>
        <p:nvSpPr>
          <p:cNvPr id="4" name="Slide Number Placeholder 3"/>
          <p:cNvSpPr>
            <a:spLocks noGrp="1"/>
          </p:cNvSpPr>
          <p:nvPr>
            <p:ph type="sldNum" sz="quarter" idx="12"/>
          </p:nvPr>
        </p:nvSpPr>
        <p:spPr/>
        <p:txBody>
          <a:bodyPr/>
          <a:lstStyle/>
          <a:p>
            <a:fld id="{E051598E-9D06-4046-8EF2-7702044C4E81}" type="slidenum">
              <a:rPr lang="en-US" smtClean="0"/>
              <a:pPr/>
              <a:t>5</a:t>
            </a:fld>
            <a:endParaRPr lang="en-US" dirty="0"/>
          </a:p>
        </p:txBody>
      </p:sp>
      <p:sp>
        <p:nvSpPr>
          <p:cNvPr id="5" name="Footer Placeholder 4"/>
          <p:cNvSpPr>
            <a:spLocks noGrp="1"/>
          </p:cNvSpPr>
          <p:nvPr>
            <p:ph type="ftr" sz="quarter" idx="4294967295"/>
          </p:nvPr>
        </p:nvSpPr>
        <p:spPr/>
        <p:txBody>
          <a:bodyPr/>
          <a:lstStyle/>
          <a:p>
            <a:endParaRPr lang="en-US" dirty="0"/>
          </a:p>
        </p:txBody>
      </p:sp>
      <p:sp>
        <p:nvSpPr>
          <p:cNvPr id="7" name="Content Placeholder 2"/>
          <p:cNvSpPr txBox="1">
            <a:spLocks/>
          </p:cNvSpPr>
          <p:nvPr/>
        </p:nvSpPr>
        <p:spPr>
          <a:xfrm>
            <a:off x="457200" y="2087593"/>
            <a:ext cx="16968158" cy="7897176"/>
          </a:xfrm>
          <a:prstGeom prst="rect">
            <a:avLst/>
          </a:prstGeom>
        </p:spPr>
        <p:txBody>
          <a:bodyPr vert="horz" lIns="0" tIns="0" rIns="0" bIns="0" rtlCol="0">
            <a:normAutofit/>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n-GB" sz="3200" b="1" dirty="0" smtClean="0">
                <a:solidFill>
                  <a:schemeClr val="tx1">
                    <a:lumMod val="50000"/>
                  </a:schemeClr>
                </a:solidFill>
              </a:rPr>
              <a:t>Vision : To </a:t>
            </a:r>
            <a:r>
              <a:rPr lang="en-GB" sz="3200" b="1" dirty="0">
                <a:solidFill>
                  <a:schemeClr val="tx1">
                    <a:lumMod val="50000"/>
                  </a:schemeClr>
                </a:solidFill>
              </a:rPr>
              <a:t>develop and provide 7 day a week patient-centred support for patients with alcohol related problems, in ways and places which meet the needs of the patients and families accessing them, in partnership with patients, families and other partner organisations. </a:t>
            </a:r>
            <a:endParaRPr lang="en-GB" sz="3200" dirty="0">
              <a:solidFill>
                <a:schemeClr val="tx1">
                  <a:lumMod val="50000"/>
                </a:schemeClr>
              </a:solidFill>
            </a:endParaRPr>
          </a:p>
          <a:p>
            <a:endParaRPr lang="en-GB" sz="2400" b="1" dirty="0" smtClean="0">
              <a:latin typeface="+mn-lt"/>
            </a:endParaRPr>
          </a:p>
          <a:p>
            <a:endParaRPr lang="en-GB" sz="2400" b="1" dirty="0" smtClean="0">
              <a:latin typeface="+mn-lt"/>
            </a:endParaRPr>
          </a:p>
          <a:p>
            <a:pPr marL="342900" indent="-342900">
              <a:buFont typeface="Arial" panose="020B0604020202020204" pitchFamily="34" charset="0"/>
              <a:buChar char="•"/>
            </a:pPr>
            <a:r>
              <a:rPr lang="en-GB" sz="3600" b="1" dirty="0" smtClean="0">
                <a:latin typeface="+mn-lt"/>
              </a:rPr>
              <a:t>X2 </a:t>
            </a:r>
            <a:r>
              <a:rPr lang="en-GB" sz="3600" b="1" dirty="0">
                <a:latin typeface="+mn-lt"/>
              </a:rPr>
              <a:t>WTE Band 6 nurses and a Band 4 </a:t>
            </a:r>
            <a:r>
              <a:rPr lang="en-GB" sz="3600" b="1" dirty="0" smtClean="0">
                <a:latin typeface="+mn-lt"/>
              </a:rPr>
              <a:t>Assistant Alcohol Practitioners on </a:t>
            </a:r>
            <a:r>
              <a:rPr lang="en-GB" sz="3600" b="1" dirty="0">
                <a:latin typeface="+mn-lt"/>
              </a:rPr>
              <a:t>each DGH site </a:t>
            </a:r>
          </a:p>
          <a:p>
            <a:pPr marL="342900" indent="-342900">
              <a:buFont typeface="Arial" panose="020B0604020202020204" pitchFamily="34" charset="0"/>
              <a:buChar char="•"/>
            </a:pPr>
            <a:r>
              <a:rPr lang="en-GB" sz="3600" b="1" dirty="0" smtClean="0">
                <a:latin typeface="+mn-lt"/>
              </a:rPr>
              <a:t>Band </a:t>
            </a:r>
            <a:r>
              <a:rPr lang="en-GB" sz="3600" b="1" dirty="0">
                <a:latin typeface="+mn-lt"/>
              </a:rPr>
              <a:t>7 Clinical Lead/Manager </a:t>
            </a:r>
            <a:endParaRPr lang="en-GB" sz="3600" b="1" dirty="0" smtClean="0">
              <a:latin typeface="+mn-lt"/>
            </a:endParaRPr>
          </a:p>
          <a:p>
            <a:pPr marL="342900" indent="-342900">
              <a:buFont typeface="Arial" panose="020B0604020202020204" pitchFamily="34" charset="0"/>
              <a:buChar char="•"/>
            </a:pPr>
            <a:r>
              <a:rPr lang="en-GB" sz="3600" b="1" dirty="0" smtClean="0">
                <a:latin typeface="+mn-lt"/>
              </a:rPr>
              <a:t>VBHC Team support </a:t>
            </a:r>
          </a:p>
          <a:p>
            <a:pPr marL="342900" indent="-342900">
              <a:buFont typeface="Arial" panose="020B0604020202020204" pitchFamily="34" charset="0"/>
              <a:buChar char="•"/>
            </a:pPr>
            <a:r>
              <a:rPr lang="en-GB" sz="3600" b="1" dirty="0" smtClean="0">
                <a:latin typeface="+mn-lt"/>
              </a:rPr>
              <a:t>Band 4 Admin support</a:t>
            </a:r>
            <a:endParaRPr lang="en-GB" sz="3600" b="1" dirty="0">
              <a:latin typeface="+mn-lt"/>
            </a:endParaRPr>
          </a:p>
          <a:p>
            <a:endParaRPr lang="en-GB" sz="2400" dirty="0"/>
          </a:p>
        </p:txBody>
      </p:sp>
    </p:spTree>
    <p:extLst>
      <p:ext uri="{BB962C8B-B14F-4D97-AF65-F5344CB8AC3E}">
        <p14:creationId xmlns:p14="http://schemas.microsoft.com/office/powerpoint/2010/main" val="3769706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672" y="515855"/>
            <a:ext cx="17718657" cy="704169"/>
          </a:xfrm>
        </p:spPr>
        <p:txBody>
          <a:bodyPr>
            <a:normAutofit/>
          </a:bodyPr>
          <a:lstStyle/>
          <a:p>
            <a:pPr algn="ctr"/>
            <a:r>
              <a:rPr lang="en-GB" sz="4200" b="1" dirty="0"/>
              <a:t>Intended Improvements/Measurable Outcomes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46352065"/>
              </p:ext>
            </p:extLst>
          </p:nvPr>
        </p:nvGraphicFramePr>
        <p:xfrm>
          <a:off x="384959" y="1599587"/>
          <a:ext cx="17496312" cy="7127804"/>
        </p:xfrm>
        <a:graphic>
          <a:graphicData uri="http://schemas.openxmlformats.org/drawingml/2006/table">
            <a:tbl>
              <a:tblPr firstRow="1" firstCol="1" bandRow="1">
                <a:tableStyleId>{5C22544A-7EE6-4342-B048-85BDC9FD1C3A}</a:tableStyleId>
              </a:tblPr>
              <a:tblGrid>
                <a:gridCol w="2811483">
                  <a:extLst>
                    <a:ext uri="{9D8B030D-6E8A-4147-A177-3AD203B41FA5}">
                      <a16:colId xmlns:a16="http://schemas.microsoft.com/office/drawing/2014/main" val="2077644600"/>
                    </a:ext>
                  </a:extLst>
                </a:gridCol>
                <a:gridCol w="7587342">
                  <a:extLst>
                    <a:ext uri="{9D8B030D-6E8A-4147-A177-3AD203B41FA5}">
                      <a16:colId xmlns:a16="http://schemas.microsoft.com/office/drawing/2014/main" val="883174021"/>
                    </a:ext>
                  </a:extLst>
                </a:gridCol>
                <a:gridCol w="7097487">
                  <a:extLst>
                    <a:ext uri="{9D8B030D-6E8A-4147-A177-3AD203B41FA5}">
                      <a16:colId xmlns:a16="http://schemas.microsoft.com/office/drawing/2014/main" val="1321268781"/>
                    </a:ext>
                  </a:extLst>
                </a:gridCol>
              </a:tblGrid>
              <a:tr h="342425">
                <a:tc>
                  <a:txBody>
                    <a:bodyPr/>
                    <a:lstStyle/>
                    <a:p>
                      <a:pPr>
                        <a:lnSpc>
                          <a:spcPct val="107000"/>
                        </a:lnSpc>
                        <a:spcAft>
                          <a:spcPts val="0"/>
                        </a:spcAft>
                      </a:pPr>
                      <a:r>
                        <a:rPr lang="en-GB" sz="2100" dirty="0">
                          <a:effectLst/>
                        </a:rPr>
                        <a:t> </a:t>
                      </a:r>
                      <a:endParaRPr lang="en-GB"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83177" marR="83177" marT="0" marB="0"/>
                </a:tc>
                <a:tc gridSpan="2">
                  <a:txBody>
                    <a:bodyPr/>
                    <a:lstStyle/>
                    <a:p>
                      <a:pPr algn="ctr">
                        <a:lnSpc>
                          <a:spcPct val="107000"/>
                        </a:lnSpc>
                        <a:spcAft>
                          <a:spcPts val="0"/>
                        </a:spcAft>
                      </a:pPr>
                      <a:r>
                        <a:rPr lang="en-GB" sz="2100" dirty="0">
                          <a:effectLst/>
                          <a:latin typeface="+mn-lt"/>
                          <a:ea typeface="+mn-ea"/>
                          <a:cs typeface="+mn-cs"/>
                        </a:rPr>
                        <a:t>Short</a:t>
                      </a:r>
                      <a:r>
                        <a:rPr lang="en-GB" sz="2100" baseline="0" dirty="0">
                          <a:effectLst/>
                          <a:latin typeface="+mn-lt"/>
                          <a:ea typeface="+mn-ea"/>
                          <a:cs typeface="+mn-cs"/>
                        </a:rPr>
                        <a:t> and Longer Term</a:t>
                      </a:r>
                      <a:endParaRPr lang="en-GB"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83177" marR="83177" marT="0" marB="0"/>
                </a:tc>
                <a:tc hMerge="1">
                  <a:txBody>
                    <a:bodyPr/>
                    <a:lstStyle/>
                    <a:p>
                      <a:endParaRPr lang="en-GB"/>
                    </a:p>
                  </a:txBody>
                  <a:tcPr/>
                </a:tc>
                <a:extLst>
                  <a:ext uri="{0D108BD9-81ED-4DB2-BD59-A6C34878D82A}">
                    <a16:rowId xmlns:a16="http://schemas.microsoft.com/office/drawing/2014/main" val="650635415"/>
                  </a:ext>
                </a:extLst>
              </a:tr>
              <a:tr h="342425">
                <a:tc>
                  <a:txBody>
                    <a:bodyPr/>
                    <a:lstStyle/>
                    <a:p>
                      <a:pPr>
                        <a:lnSpc>
                          <a:spcPct val="107000"/>
                        </a:lnSpc>
                        <a:spcAft>
                          <a:spcPts val="0"/>
                        </a:spcAft>
                      </a:pPr>
                      <a:endParaRPr lang="en-GB"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83177" marR="83177" marT="0" marB="0"/>
                </a:tc>
                <a:tc>
                  <a:txBody>
                    <a:bodyPr/>
                    <a:lstStyle/>
                    <a:p>
                      <a:pPr>
                        <a:lnSpc>
                          <a:spcPct val="107000"/>
                        </a:lnSpc>
                        <a:spcAft>
                          <a:spcPts val="0"/>
                        </a:spcAft>
                      </a:pPr>
                      <a:r>
                        <a:rPr lang="en-GB" sz="1800" dirty="0">
                          <a:effectLst/>
                        </a:rPr>
                        <a:t>Short Term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83177" marR="83177" marT="0" marB="0"/>
                </a:tc>
                <a:tc>
                  <a:txBody>
                    <a:bodyPr/>
                    <a:lstStyle/>
                    <a:p>
                      <a:pPr>
                        <a:lnSpc>
                          <a:spcPct val="107000"/>
                        </a:lnSpc>
                        <a:spcAft>
                          <a:spcPts val="0"/>
                        </a:spcAft>
                      </a:pPr>
                      <a:r>
                        <a:rPr lang="en-GB" sz="1800" dirty="0">
                          <a:effectLst/>
                        </a:rPr>
                        <a:t>Longer Term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83177" marR="83177" marT="0" marB="0"/>
                </a:tc>
                <a:extLst>
                  <a:ext uri="{0D108BD9-81ED-4DB2-BD59-A6C34878D82A}">
                    <a16:rowId xmlns:a16="http://schemas.microsoft.com/office/drawing/2014/main" val="2201198228"/>
                  </a:ext>
                </a:extLst>
              </a:tr>
              <a:tr h="6442892">
                <a:tc>
                  <a:txBody>
                    <a:bodyPr/>
                    <a:lstStyle/>
                    <a:p>
                      <a:pPr>
                        <a:lnSpc>
                          <a:spcPct val="107000"/>
                        </a:lnSpc>
                        <a:spcAft>
                          <a:spcPts val="0"/>
                        </a:spcAft>
                      </a:pPr>
                      <a:r>
                        <a:rPr lang="en-GB" sz="2100" dirty="0">
                          <a:effectLst/>
                        </a:rPr>
                        <a:t>Development of 7 Day Alcohol Care Service.</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p>
                    <a:p>
                      <a:pPr>
                        <a:lnSpc>
                          <a:spcPct val="107000"/>
                        </a:lnSpc>
                        <a:spcAft>
                          <a:spcPts val="0"/>
                        </a:spcAft>
                      </a:pPr>
                      <a:r>
                        <a:rPr lang="en-GB" sz="2100" dirty="0">
                          <a:effectLst/>
                        </a:rPr>
                        <a:t> </a:t>
                      </a:r>
                      <a:endParaRPr lang="en-GB"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83177" marR="83177" marT="0" marB="0"/>
                </a:tc>
                <a:tc>
                  <a:txBody>
                    <a:bodyPr/>
                    <a:lstStyle/>
                    <a:p>
                      <a:pPr marL="285750" indent="-285750">
                        <a:lnSpc>
                          <a:spcPct val="107000"/>
                        </a:lnSpc>
                        <a:spcAft>
                          <a:spcPts val="0"/>
                        </a:spcAft>
                        <a:buFont typeface="Arial" panose="020B0604020202020204" pitchFamily="34" charset="0"/>
                        <a:buChar char="•"/>
                      </a:pPr>
                      <a:r>
                        <a:rPr lang="en-GB" sz="1800" dirty="0">
                          <a:effectLst/>
                        </a:rPr>
                        <a:t>A</a:t>
                      </a:r>
                      <a:r>
                        <a:rPr lang="en-GB" sz="1800" baseline="0" dirty="0">
                          <a:effectLst/>
                        </a:rPr>
                        <a:t> shift from a 5 to 7 day service.</a:t>
                      </a:r>
                      <a:endParaRPr lang="en-GB" sz="1800" dirty="0">
                        <a:effectLst/>
                      </a:endParaRPr>
                    </a:p>
                    <a:p>
                      <a:pPr marL="285750" indent="-285750">
                        <a:lnSpc>
                          <a:spcPct val="107000"/>
                        </a:lnSpc>
                        <a:spcAft>
                          <a:spcPts val="0"/>
                        </a:spcAft>
                        <a:buFont typeface="Arial" panose="020B0604020202020204" pitchFamily="34" charset="0"/>
                        <a:buChar char="•"/>
                      </a:pPr>
                      <a:r>
                        <a:rPr lang="en-GB" sz="1800" dirty="0">
                          <a:effectLst/>
                        </a:rPr>
                        <a:t>Reduced numbers of alcohol related admissions and re-admissions</a:t>
                      </a:r>
                    </a:p>
                    <a:p>
                      <a:pPr marL="285750" indent="-285750">
                        <a:lnSpc>
                          <a:spcPct val="107000"/>
                        </a:lnSpc>
                        <a:spcAft>
                          <a:spcPts val="0"/>
                        </a:spcAft>
                        <a:buFont typeface="Arial" panose="020B0604020202020204" pitchFamily="34" charset="0"/>
                        <a:buChar char="•"/>
                      </a:pPr>
                      <a:r>
                        <a:rPr lang="en-GB" sz="1800" dirty="0">
                          <a:effectLst/>
                        </a:rPr>
                        <a:t>Reduce lengths of stay</a:t>
                      </a:r>
                    </a:p>
                    <a:p>
                      <a:pPr marL="285750" indent="-285750">
                        <a:lnSpc>
                          <a:spcPct val="107000"/>
                        </a:lnSpc>
                        <a:spcAft>
                          <a:spcPts val="0"/>
                        </a:spcAft>
                        <a:buFont typeface="Arial" panose="020B0604020202020204" pitchFamily="34" charset="0"/>
                        <a:buChar char="•"/>
                      </a:pPr>
                      <a:r>
                        <a:rPr lang="en-GB" sz="1800" dirty="0">
                          <a:effectLst/>
                        </a:rPr>
                        <a:t>Reduce number of patients recorded as alcohol related cirrhosis.</a:t>
                      </a:r>
                    </a:p>
                    <a:p>
                      <a:pPr marL="285750" indent="-285750">
                        <a:lnSpc>
                          <a:spcPct val="107000"/>
                        </a:lnSpc>
                        <a:spcAft>
                          <a:spcPts val="0"/>
                        </a:spcAft>
                        <a:buFont typeface="Arial" panose="020B0604020202020204" pitchFamily="34" charset="0"/>
                        <a:buChar char="•"/>
                      </a:pPr>
                      <a:r>
                        <a:rPr lang="en-GB" sz="1800" dirty="0">
                          <a:effectLst/>
                        </a:rPr>
                        <a:t>Reduce “frequent flyers” through Alcohol Liaison Intervention in A &amp; E.</a:t>
                      </a:r>
                    </a:p>
                    <a:p>
                      <a:pPr marL="285750" indent="-285750">
                        <a:lnSpc>
                          <a:spcPct val="107000"/>
                        </a:lnSpc>
                        <a:spcAft>
                          <a:spcPts val="0"/>
                        </a:spcAft>
                        <a:buFont typeface="Arial" panose="020B0604020202020204" pitchFamily="34" charset="0"/>
                        <a:buChar char="•"/>
                      </a:pPr>
                      <a:r>
                        <a:rPr lang="en-GB" sz="1800" dirty="0">
                          <a:effectLst/>
                        </a:rPr>
                        <a:t>Improve the number of patients receiving interventions and care due to the ALS being available 7 days a week</a:t>
                      </a:r>
                    </a:p>
                    <a:p>
                      <a:pPr marL="285750" indent="-285750">
                        <a:lnSpc>
                          <a:spcPct val="107000"/>
                        </a:lnSpc>
                        <a:spcAft>
                          <a:spcPts val="0"/>
                        </a:spcAft>
                        <a:buFont typeface="Arial" panose="020B0604020202020204" pitchFamily="34" charset="0"/>
                        <a:buChar char="•"/>
                      </a:pPr>
                      <a:r>
                        <a:rPr lang="en-GB" sz="1800" dirty="0">
                          <a:effectLst/>
                        </a:rPr>
                        <a:t>Increase early identification and intervention to individuals to reduce the harms caused from alcohol misuse.</a:t>
                      </a:r>
                    </a:p>
                    <a:p>
                      <a:pPr marL="285750" indent="-285750">
                        <a:lnSpc>
                          <a:spcPct val="107000"/>
                        </a:lnSpc>
                        <a:spcAft>
                          <a:spcPts val="0"/>
                        </a:spcAft>
                        <a:buFont typeface="Arial" panose="020B0604020202020204" pitchFamily="34" charset="0"/>
                        <a:buChar char="•"/>
                      </a:pPr>
                      <a:r>
                        <a:rPr lang="en-GB" sz="1800" dirty="0">
                          <a:effectLst/>
                        </a:rPr>
                        <a:t>Increase referrals to community support services &amp; community substance misuse service within the community to promote ongoing recovery. </a:t>
                      </a:r>
                    </a:p>
                    <a:p>
                      <a:pPr>
                        <a:lnSpc>
                          <a:spcPct val="107000"/>
                        </a:lnSpc>
                        <a:spcAft>
                          <a:spcPts val="0"/>
                        </a:spcAft>
                      </a:pPr>
                      <a:r>
                        <a:rPr lang="en-GB" sz="1800" dirty="0">
                          <a:effectLst/>
                        </a:rPr>
                        <a:t> </a:t>
                      </a:r>
                    </a:p>
                    <a:p>
                      <a:pPr>
                        <a:lnSpc>
                          <a:spcPct val="107000"/>
                        </a:lnSpc>
                        <a:spcAft>
                          <a:spcPts val="0"/>
                        </a:spcAft>
                      </a:pPr>
                      <a:r>
                        <a:rPr lang="en-GB" sz="1800" dirty="0">
                          <a:effectLst/>
                        </a:rPr>
                        <a:t> </a:t>
                      </a:r>
                    </a:p>
                    <a:p>
                      <a:pPr>
                        <a:lnSpc>
                          <a:spcPct val="107000"/>
                        </a:lnSpc>
                        <a:spcAft>
                          <a:spcPts val="0"/>
                        </a:spcAft>
                      </a:pPr>
                      <a:r>
                        <a:rPr lang="en-GB" sz="1800" dirty="0">
                          <a:effectLst/>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83177" marR="83177" marT="0" marB="0"/>
                </a:tc>
                <a:tc>
                  <a:txBody>
                    <a:bodyPr/>
                    <a:lstStyle/>
                    <a:p>
                      <a:pPr marL="285750" indent="-285750">
                        <a:lnSpc>
                          <a:spcPct val="107000"/>
                        </a:lnSpc>
                        <a:spcAft>
                          <a:spcPts val="0"/>
                        </a:spcAft>
                        <a:buFont typeface="Arial" panose="020B0604020202020204" pitchFamily="34" charset="0"/>
                        <a:buChar char="•"/>
                      </a:pPr>
                      <a:r>
                        <a:rPr lang="en-GB" sz="1800" dirty="0">
                          <a:effectLst/>
                        </a:rPr>
                        <a:t>Meet the projected increase in demand placed on services</a:t>
                      </a:r>
                    </a:p>
                    <a:p>
                      <a:pPr marL="285750" indent="-285750">
                        <a:lnSpc>
                          <a:spcPct val="107000"/>
                        </a:lnSpc>
                        <a:spcAft>
                          <a:spcPts val="0"/>
                        </a:spcAft>
                        <a:buFont typeface="Arial" panose="020B0604020202020204" pitchFamily="34" charset="0"/>
                        <a:buChar char="•"/>
                      </a:pPr>
                      <a:r>
                        <a:rPr lang="en-GB" sz="1800" dirty="0">
                          <a:effectLst/>
                        </a:rPr>
                        <a:t>Reduction in demand placed on liver disease services</a:t>
                      </a:r>
                    </a:p>
                    <a:p>
                      <a:pPr marL="285750" indent="-285750">
                        <a:lnSpc>
                          <a:spcPct val="107000"/>
                        </a:lnSpc>
                        <a:spcAft>
                          <a:spcPts val="0"/>
                        </a:spcAft>
                        <a:buFont typeface="Arial" panose="020B0604020202020204" pitchFamily="34" charset="0"/>
                        <a:buChar char="•"/>
                      </a:pPr>
                      <a:r>
                        <a:rPr lang="en-GB" sz="1800" dirty="0">
                          <a:effectLst/>
                        </a:rPr>
                        <a:t>Reduction in harmful, hazardous drinkers within the CTM population</a:t>
                      </a:r>
                    </a:p>
                    <a:p>
                      <a:pPr marL="285750" indent="-285750">
                        <a:lnSpc>
                          <a:spcPct val="107000"/>
                        </a:lnSpc>
                        <a:spcAft>
                          <a:spcPts val="0"/>
                        </a:spcAft>
                        <a:buFont typeface="Arial" panose="020B0604020202020204" pitchFamily="34" charset="0"/>
                        <a:buChar char="•"/>
                      </a:pPr>
                      <a:r>
                        <a:rPr lang="en-GB" sz="1800" dirty="0">
                          <a:effectLst/>
                        </a:rPr>
                        <a:t>To improve outcomes for patients with alcohol related problems</a:t>
                      </a:r>
                    </a:p>
                    <a:p>
                      <a:pPr marL="285750" indent="-285750">
                        <a:lnSpc>
                          <a:spcPct val="107000"/>
                        </a:lnSpc>
                        <a:spcAft>
                          <a:spcPts val="0"/>
                        </a:spcAft>
                        <a:buFont typeface="Arial" panose="020B0604020202020204" pitchFamily="34" charset="0"/>
                        <a:buChar char="•"/>
                      </a:pPr>
                      <a:r>
                        <a:rPr lang="en-GB" sz="1800" dirty="0">
                          <a:effectLst/>
                        </a:rPr>
                        <a:t>Reduce the number of alcohol related death and liver disease mortality</a:t>
                      </a:r>
                    </a:p>
                    <a:p>
                      <a:pPr marL="285750" indent="-285750">
                        <a:lnSpc>
                          <a:spcPct val="107000"/>
                        </a:lnSpc>
                        <a:spcAft>
                          <a:spcPts val="0"/>
                        </a:spcAft>
                        <a:buFont typeface="Arial" panose="020B0604020202020204" pitchFamily="34" charset="0"/>
                        <a:buChar char="•"/>
                      </a:pPr>
                      <a:r>
                        <a:rPr lang="en-GB" sz="1800" dirty="0">
                          <a:effectLst/>
                        </a:rPr>
                        <a:t>Impact on societal value associated with alcohol misuse e.g. family breakdowns, domestic violence.</a:t>
                      </a:r>
                    </a:p>
                    <a:p>
                      <a:pPr marL="285750" indent="-285750">
                        <a:lnSpc>
                          <a:spcPct val="107000"/>
                        </a:lnSpc>
                        <a:spcAft>
                          <a:spcPts val="0"/>
                        </a:spcAft>
                        <a:buFont typeface="Arial" panose="020B0604020202020204" pitchFamily="34" charset="0"/>
                        <a:buChar char="•"/>
                      </a:pPr>
                      <a:r>
                        <a:rPr lang="en-GB" sz="1800" dirty="0">
                          <a:effectLst/>
                        </a:rPr>
                        <a:t>Reduce disease risk due to key lifestyle behaviours.</a:t>
                      </a:r>
                    </a:p>
                    <a:p>
                      <a:pPr marL="285750" indent="-285750">
                        <a:lnSpc>
                          <a:spcPct val="107000"/>
                        </a:lnSpc>
                        <a:spcAft>
                          <a:spcPts val="0"/>
                        </a:spcAft>
                        <a:buFont typeface="Arial" panose="020B0604020202020204" pitchFamily="34" charset="0"/>
                        <a:buChar char="•"/>
                      </a:pPr>
                      <a:r>
                        <a:rPr lang="en-GB" sz="1800" dirty="0">
                          <a:effectLst/>
                        </a:rPr>
                        <a:t>Reduction in alcohol related brain injuries,  patients often require long hospital stays, complex discharges involving packages of care and some times a referral to a specialist unit.</a:t>
                      </a:r>
                    </a:p>
                    <a:p>
                      <a:pPr marL="285750" indent="-285750">
                        <a:lnSpc>
                          <a:spcPct val="107000"/>
                        </a:lnSpc>
                        <a:spcAft>
                          <a:spcPts val="0"/>
                        </a:spcAft>
                        <a:buFont typeface="Arial" panose="020B0604020202020204" pitchFamily="34" charset="0"/>
                        <a:buChar char="•"/>
                      </a:pPr>
                      <a:r>
                        <a:rPr lang="en-GB" sz="1800" dirty="0">
                          <a:effectLst/>
                        </a:rPr>
                        <a:t>Reduction in peri alcohol exposure &amp; foetal alcohol syndrome and the ongoing, often complex impact on individuals and the services accessed throughout their lives. The SIGN guideline states “Prevalence of FASD in the UK rising to 32.4 per 1,000 (95% CI 20.0 to 49.0) making neurodevelopmental disorder related to PAE one of the commonest preventable causes of impairment”.  32.4/ 1000 is 3.24%.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83177" marR="83177" marT="0" marB="0"/>
                </a:tc>
                <a:extLst>
                  <a:ext uri="{0D108BD9-81ED-4DB2-BD59-A6C34878D82A}">
                    <a16:rowId xmlns:a16="http://schemas.microsoft.com/office/drawing/2014/main" val="2833596338"/>
                  </a:ext>
                </a:extLst>
              </a:tr>
            </a:tbl>
          </a:graphicData>
        </a:graphic>
      </p:graphicFrame>
    </p:spTree>
    <p:extLst>
      <p:ext uri="{BB962C8B-B14F-4D97-AF65-F5344CB8AC3E}">
        <p14:creationId xmlns:p14="http://schemas.microsoft.com/office/powerpoint/2010/main" val="2697521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188" y="1581924"/>
            <a:ext cx="16671668" cy="972108"/>
          </a:xfrm>
        </p:spPr>
        <p:txBody>
          <a:bodyPr>
            <a:normAutofit fontScale="90000"/>
          </a:bodyPr>
          <a:lstStyle/>
          <a:p>
            <a:r>
              <a:rPr lang="en-GB" sz="6000" b="1" dirty="0" smtClean="0"/>
              <a:t>             What </a:t>
            </a:r>
            <a:r>
              <a:rPr lang="en-GB" sz="6000" b="1" dirty="0"/>
              <a:t>have we done so far ?</a:t>
            </a:r>
            <a:r>
              <a:rPr lang="en-GB" b="1" dirty="0" smtClean="0"/>
              <a:t/>
            </a:r>
            <a:br>
              <a:rPr lang="en-GB" b="1" dirty="0" smtClean="0"/>
            </a:br>
            <a:r>
              <a:rPr lang="en-GB" sz="4400" b="1" dirty="0" smtClean="0"/>
              <a:t>Service </a:t>
            </a:r>
            <a:r>
              <a:rPr lang="en-GB" sz="4400" b="1" dirty="0"/>
              <a:t>User Involvement</a:t>
            </a:r>
            <a:endParaRPr lang="en-GB" sz="4400" dirty="0"/>
          </a:p>
        </p:txBody>
      </p:sp>
      <p:sp>
        <p:nvSpPr>
          <p:cNvPr id="3" name="Content Placeholder 2"/>
          <p:cNvSpPr>
            <a:spLocks noGrp="1"/>
          </p:cNvSpPr>
          <p:nvPr>
            <p:ph idx="1"/>
          </p:nvPr>
        </p:nvSpPr>
        <p:spPr>
          <a:xfrm>
            <a:off x="500332" y="3234906"/>
            <a:ext cx="16671668" cy="5993779"/>
          </a:xfrm>
        </p:spPr>
        <p:txBody>
          <a:bodyPr>
            <a:normAutofit fontScale="70000" lnSpcReduction="20000"/>
          </a:bodyPr>
          <a:lstStyle/>
          <a:p>
            <a:pPr marL="457200" indent="-457200">
              <a:buFont typeface="Arial" panose="020B0604020202020204" pitchFamily="34" charset="0"/>
              <a:buChar char="•"/>
            </a:pPr>
            <a:r>
              <a:rPr lang="en-GB" sz="3300" dirty="0"/>
              <a:t>Engaging with Service User Group – Working jointly with the Area Planning Board and the third sector i.e. Barod, a focus group session was held on 15</a:t>
            </a:r>
            <a:r>
              <a:rPr lang="en-GB" sz="3300" baseline="30000" dirty="0"/>
              <a:t>th</a:t>
            </a:r>
            <a:r>
              <a:rPr lang="en-GB" sz="3300" dirty="0"/>
              <a:t> February 2023 to engage, listen and learn, with service users on the both the existing alcohol care service provided as well as seeking their views on the expansion to a 7 day service.  </a:t>
            </a:r>
          </a:p>
          <a:p>
            <a:endParaRPr lang="en-GB" sz="3300" dirty="0"/>
          </a:p>
          <a:p>
            <a:pPr marL="457200" indent="-457200">
              <a:buFont typeface="Arial" panose="020B0604020202020204" pitchFamily="34" charset="0"/>
              <a:buChar char="•"/>
            </a:pPr>
            <a:r>
              <a:rPr lang="en-GB" sz="3300" dirty="0"/>
              <a:t>Further work included:  Co-production of a A&amp;E questionnaire, a patient leaflet and members were part of our recruitment process.</a:t>
            </a:r>
          </a:p>
          <a:p>
            <a:endParaRPr lang="en-GB" sz="3300" dirty="0"/>
          </a:p>
          <a:p>
            <a:pPr marL="457200" indent="-457200">
              <a:buFont typeface="Arial" panose="020B0604020202020204" pitchFamily="34" charset="0"/>
              <a:buChar char="•"/>
            </a:pPr>
            <a:r>
              <a:rPr lang="en-GB" sz="3300" dirty="0"/>
              <a:t>Creative Facilitators were part of this work who have used the feedback to write and record a spoken word song. Bridge the Gap YouTube link </a:t>
            </a:r>
            <a:r>
              <a:rPr lang="en-GB" sz="3300" u="sng" dirty="0">
                <a:hlinkClick r:id="rId2"/>
              </a:rPr>
              <a:t>https://youtu.be/d88UEJlD8Xo</a:t>
            </a:r>
            <a:r>
              <a:rPr lang="en-GB" sz="3300" dirty="0"/>
              <a:t> </a:t>
            </a:r>
          </a:p>
          <a:p>
            <a:endParaRPr lang="en-GB" dirty="0"/>
          </a:p>
          <a:p>
            <a:endParaRPr lang="en-GB" dirty="0"/>
          </a:p>
        </p:txBody>
      </p:sp>
    </p:spTree>
    <p:extLst>
      <p:ext uri="{BB962C8B-B14F-4D97-AF65-F5344CB8AC3E}">
        <p14:creationId xmlns:p14="http://schemas.microsoft.com/office/powerpoint/2010/main" val="1244305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1116" y="2052000"/>
            <a:ext cx="13410883" cy="972108"/>
          </a:xfrm>
        </p:spPr>
        <p:txBody>
          <a:bodyPr>
            <a:normAutofit/>
          </a:bodyPr>
          <a:lstStyle/>
          <a:p>
            <a:r>
              <a:rPr lang="en-GB" b="1" dirty="0"/>
              <a:t>Insights from Our Service Users</a:t>
            </a:r>
          </a:p>
        </p:txBody>
      </p:sp>
      <p:pic>
        <p:nvPicPr>
          <p:cNvPr id="27" name="Picture 26" descr="Birds in a cage&#10;&#10;Description automatically generated">
            <a:hlinkClick r:id="rId2"/>
            <a:extLst>
              <a:ext uri="{FF2B5EF4-FFF2-40B4-BE49-F238E27FC236}">
                <a16:creationId xmlns:a16="http://schemas.microsoft.com/office/drawing/2014/main" id="{294DF561-874E-4490-ADD8-BE61C46D508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tretch>
            <a:fillRect/>
          </a:stretch>
        </p:blipFill>
        <p:spPr>
          <a:xfrm>
            <a:off x="9236309" y="4361527"/>
            <a:ext cx="5492073" cy="4560892"/>
          </a:xfrm>
          <a:prstGeom prst="rect">
            <a:avLst/>
          </a:prstGeom>
        </p:spPr>
      </p:pic>
      <p:pic>
        <p:nvPicPr>
          <p:cNvPr id="32" name="Picture 31">
            <a:hlinkClick r:id="rId5"/>
            <a:extLst>
              <a:ext uri="{FF2B5EF4-FFF2-40B4-BE49-F238E27FC236}">
                <a16:creationId xmlns:a16="http://schemas.microsoft.com/office/drawing/2014/main" id="{7E8D3E43-7270-44DC-99C9-39737F50ECA9}"/>
              </a:ext>
            </a:extLst>
          </p:cNvPr>
          <p:cNvPicPr>
            <a:picLocks noChangeAspect="1"/>
          </p:cNvPicPr>
          <p:nvPr/>
        </p:nvPicPr>
        <p:blipFill>
          <a:blip r:embed="rId6" cstate="print">
            <a:extLst>
              <a:ext uri="{28A0092B-C50C-407E-A947-70E740481C1C}">
                <a14:useLocalDpi xmlns:a14="http://schemas.microsoft.com/office/drawing/2010/main" val="0"/>
              </a:ext>
              <a:ext uri="{837473B0-CC2E-450A-ABE3-18F120FF3D39}">
                <a1611:picAttrSrcUrl xmlns:a1611="http://schemas.microsoft.com/office/drawing/2016/11/main" xmlns="" r:id="rId7"/>
              </a:ext>
            </a:extLst>
          </a:blip>
          <a:stretch>
            <a:fillRect/>
          </a:stretch>
        </p:blipFill>
        <p:spPr>
          <a:xfrm>
            <a:off x="736407" y="2857500"/>
            <a:ext cx="5332243" cy="4153486"/>
          </a:xfrm>
          <a:prstGeom prst="rect">
            <a:avLst/>
          </a:prstGeom>
        </p:spPr>
      </p:pic>
      <p:sp>
        <p:nvSpPr>
          <p:cNvPr id="34" name="TextBox 33">
            <a:extLst>
              <a:ext uri="{FF2B5EF4-FFF2-40B4-BE49-F238E27FC236}">
                <a16:creationId xmlns:a16="http://schemas.microsoft.com/office/drawing/2014/main" id="{D5761602-CB7F-4E20-8829-2004A486A59B}"/>
              </a:ext>
            </a:extLst>
          </p:cNvPr>
          <p:cNvSpPr txBox="1"/>
          <p:nvPr/>
        </p:nvSpPr>
        <p:spPr>
          <a:xfrm>
            <a:off x="3552515" y="5261397"/>
            <a:ext cx="3488788" cy="400110"/>
          </a:xfrm>
          <a:prstGeom prst="rect">
            <a:avLst/>
          </a:prstGeom>
          <a:noFill/>
        </p:spPr>
        <p:txBody>
          <a:bodyPr wrap="square" rtlCol="0">
            <a:spAutoFit/>
          </a:bodyPr>
          <a:lstStyle/>
          <a:p>
            <a:r>
              <a:rPr lang="en-GB" sz="2000" spc="-225" dirty="0">
                <a:solidFill>
                  <a:srgbClr val="211973"/>
                </a:solidFill>
                <a:latin typeface="Verdana" panose="020B0604030504040204" pitchFamily="34" charset="0"/>
                <a:ea typeface="Verdana" panose="020B0604030504040204" pitchFamily="34" charset="0"/>
                <a:cs typeface="+mj-cs"/>
              </a:rPr>
              <a:t>Interview 1, Chair of SIG</a:t>
            </a:r>
          </a:p>
        </p:txBody>
      </p:sp>
      <p:sp>
        <p:nvSpPr>
          <p:cNvPr id="36" name="TextBox 35">
            <a:extLst>
              <a:ext uri="{FF2B5EF4-FFF2-40B4-BE49-F238E27FC236}">
                <a16:creationId xmlns:a16="http://schemas.microsoft.com/office/drawing/2014/main" id="{15B65FA2-2DE1-4EC3-A044-275FFE59C31A}"/>
              </a:ext>
            </a:extLst>
          </p:cNvPr>
          <p:cNvSpPr txBox="1"/>
          <p:nvPr/>
        </p:nvSpPr>
        <p:spPr>
          <a:xfrm>
            <a:off x="10466557" y="3728055"/>
            <a:ext cx="3488788" cy="400110"/>
          </a:xfrm>
          <a:prstGeom prst="rect">
            <a:avLst/>
          </a:prstGeom>
          <a:noFill/>
        </p:spPr>
        <p:txBody>
          <a:bodyPr wrap="square" rtlCol="0">
            <a:spAutoFit/>
          </a:bodyPr>
          <a:lstStyle/>
          <a:p>
            <a:r>
              <a:rPr lang="en-GB" sz="2000" spc="-225" dirty="0">
                <a:solidFill>
                  <a:srgbClr val="211973"/>
                </a:solidFill>
                <a:latin typeface="Verdana" panose="020B0604030504040204" pitchFamily="34" charset="0"/>
                <a:ea typeface="Verdana" panose="020B0604030504040204" pitchFamily="34" charset="0"/>
                <a:cs typeface="+mj-cs"/>
              </a:rPr>
              <a:t>Interview 2</a:t>
            </a:r>
          </a:p>
        </p:txBody>
      </p:sp>
    </p:spTree>
    <p:extLst>
      <p:ext uri="{BB962C8B-B14F-4D97-AF65-F5344CB8AC3E}">
        <p14:creationId xmlns:p14="http://schemas.microsoft.com/office/powerpoint/2010/main" val="3210831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968" y="1603426"/>
            <a:ext cx="10394998" cy="1795356"/>
          </a:xfrm>
        </p:spPr>
        <p:txBody>
          <a:bodyPr/>
          <a:lstStyle/>
          <a:p>
            <a:r>
              <a:rPr lang="en-GB" b="1" dirty="0"/>
              <a:t>Service User Involvement</a:t>
            </a:r>
            <a:endParaRPr lang="en-GB"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048196" y="0"/>
            <a:ext cx="6653208" cy="9411754"/>
          </a:xfrm>
        </p:spPr>
      </p:pic>
      <p:sp>
        <p:nvSpPr>
          <p:cNvPr id="4" name="Text Placeholder 3"/>
          <p:cNvSpPr>
            <a:spLocks noGrp="1"/>
          </p:cNvSpPr>
          <p:nvPr>
            <p:ph type="body" sz="half" idx="2"/>
          </p:nvPr>
        </p:nvSpPr>
        <p:spPr>
          <a:xfrm>
            <a:off x="827968" y="3053646"/>
            <a:ext cx="10136206" cy="6358108"/>
          </a:xfrm>
        </p:spPr>
        <p:txBody>
          <a:bodyPr>
            <a:normAutofit/>
          </a:bodyPr>
          <a:lstStyle/>
          <a:p>
            <a:r>
              <a:rPr lang="en-GB" b="1" dirty="0"/>
              <a:t>Celebration event held on 5</a:t>
            </a:r>
            <a:r>
              <a:rPr lang="en-GB" b="1" baseline="30000" dirty="0"/>
              <a:t>th</a:t>
            </a:r>
            <a:r>
              <a:rPr lang="en-GB" b="1" dirty="0"/>
              <a:t> July 2023.</a:t>
            </a:r>
          </a:p>
          <a:p>
            <a:r>
              <a:rPr lang="en-GB" dirty="0"/>
              <a:t>This event including the activities held for Alcohol Awareness Week and the wider work with the SIG has been an excellent example of:</a:t>
            </a:r>
          </a:p>
          <a:p>
            <a:pPr lvl="1">
              <a:buFontTx/>
              <a:buChar char="-"/>
            </a:pPr>
            <a:r>
              <a:rPr lang="en-GB" sz="2400" dirty="0">
                <a:latin typeface="Verdana" panose="020B0604030504040204" pitchFamily="34" charset="0"/>
                <a:ea typeface="Verdana" panose="020B0604030504040204" pitchFamily="34" charset="0"/>
              </a:rPr>
              <a:t>Parnership working</a:t>
            </a:r>
          </a:p>
          <a:p>
            <a:pPr lvl="1">
              <a:buFontTx/>
              <a:buChar char="-"/>
            </a:pPr>
            <a:r>
              <a:rPr lang="en-GB" sz="2400" dirty="0">
                <a:latin typeface="Verdana" panose="020B0604030504040204" pitchFamily="34" charset="0"/>
                <a:ea typeface="Verdana" panose="020B0604030504040204" pitchFamily="34" charset="0"/>
              </a:rPr>
              <a:t>Implementing a Patient Centred VBHC approach</a:t>
            </a:r>
          </a:p>
          <a:p>
            <a:pPr lvl="1">
              <a:buFontTx/>
              <a:buChar char="-"/>
            </a:pPr>
            <a:r>
              <a:rPr lang="en-GB" sz="2400" dirty="0">
                <a:latin typeface="Verdana" panose="020B0604030504040204" pitchFamily="34" charset="0"/>
                <a:ea typeface="Verdana" panose="020B0604030504040204" pitchFamily="34" charset="0"/>
              </a:rPr>
              <a:t>A good example of implementing a VBHC project with partner agencies</a:t>
            </a:r>
          </a:p>
          <a:p>
            <a:r>
              <a:rPr lang="en-GB" dirty="0"/>
              <a:t>This was a fantastic event with clinicians, local authority, Welsh Government, Barod and service users all present.  </a:t>
            </a:r>
          </a:p>
          <a:p>
            <a:r>
              <a:rPr lang="en-GB" dirty="0"/>
              <a:t>A launch of the spoken word song was made at this celebratory event.  </a:t>
            </a:r>
          </a:p>
          <a:p>
            <a:endParaRPr lang="en-GB" dirty="0"/>
          </a:p>
        </p:txBody>
      </p:sp>
    </p:spTree>
    <p:extLst>
      <p:ext uri="{BB962C8B-B14F-4D97-AF65-F5344CB8AC3E}">
        <p14:creationId xmlns:p14="http://schemas.microsoft.com/office/powerpoint/2010/main" val="819476723"/>
      </p:ext>
    </p:extLst>
  </p:cSld>
  <p:clrMapOvr>
    <a:masterClrMapping/>
  </p:clrMapOvr>
</p:sld>
</file>

<file path=ppt/theme/theme1.xml><?xml version="1.0" encoding="utf-8"?>
<a:theme xmlns:a="http://schemas.openxmlformats.org/drawingml/2006/main" name="1_Office Theme">
  <a:themeElements>
    <a:clrScheme name="NHS Wales">
      <a:dk1>
        <a:srgbClr val="005EB8"/>
      </a:dk1>
      <a:lt1>
        <a:sysClr val="window" lastClr="FFFFFF"/>
      </a:lt1>
      <a:dk2>
        <a:srgbClr val="005EB8"/>
      </a:dk2>
      <a:lt2>
        <a:srgbClr val="FFFFFF"/>
      </a:lt2>
      <a:accent1>
        <a:srgbClr val="2C3E72"/>
      </a:accent1>
      <a:accent2>
        <a:srgbClr val="B3995D"/>
      </a:accent2>
      <a:accent3>
        <a:srgbClr val="383838"/>
      </a:accent3>
      <a:accent4>
        <a:srgbClr val="6C757D"/>
      </a:accent4>
      <a:accent5>
        <a:srgbClr val="B0483C"/>
      </a:accent5>
      <a:accent6>
        <a:srgbClr val="1E837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3b6764e-780a-474e-a60d-d4c26a7e74c4">
      <Terms xmlns="http://schemas.microsoft.com/office/infopath/2007/PartnerControls"/>
    </lcf76f155ced4ddcb4097134ff3c332f>
    <TaxCatchAll xmlns="1772efd1-2912-4c20-9ece-2dcec7409985" xsi:nil="true"/>
  </documentManagement>
</p:properties>
</file>

<file path=customXml/item3.xml><?xml version="1.0" encoding="utf-8"?>
<e7d195523061f1c0 xmlns="http://e7d195523061f1c0/custom/data/def">
  <_7b1dac89e7d195523061f1c0316ecb71 xmlns="">e7d195523061f1c0cef09ac28eaae964ec9988a5cce77c8b8C1E4685C6E6B40CD7615480512384A61EE159C6FE0045D14B61E85D0A95589D558B81FFC809322ACC20DC2254D928200A3EA0841B8B1814961BE795024DFDEF45878460D5EEC04B3DB4C246007153409DEDE37CA726A66AF19B77CE744E11CADCFB09B3408DEC1F688348922E38CCEE</_7b1dac89e7d195523061f1c0316ecb71>
  <_7b1dac89e7d195523061f1c0316ecb71 xmlns="">e7d195523061f1c0cef09ac28eaae964ec9988a5cce77c8b8C1E4685C6E6B40CD7615480512384A61EE159C6FE0045D14B61E85D0A95589D558B81FFC809322ACC20DC2254D928200A3EA0841B8B1814961BE795024DFDEFCC1129033FEC21F5C5BDE68E2B7A1F8E41338FB0DD71548A78ADD1F5722F5FD965480A64BD076FD2328431DAE9622527</_7b1dac89e7d195523061f1c0316ecb71>
  <_7b1dac89e7d195523061f1c0316ecb71 xmlns="">e7d195523061f1c0cef09ac28eaae964ec9988a5cce77c8b8C1E4685C6E6B40CD7615480512384A61EE159C6FE0045D14B61E85D0A95589D558B81FFC809322ACC20DC2254D928200A3EA0841B8B18144DC47CBD04FCA384408AF03A26AFFDF192346722787A389DB6D6BE826066A063ECDC78A932AD2721B5CFDE870F76DE7C3CCE2B9A07730B5F</_7b1dac89e7d195523061f1c0316ecb71>
  <_7b1dac89e7d195523061f1c0316ecb71 xmlns="">e7d195523061f1c0cef09ac28eaae964ec9988a5cce77c8b8C1E4685C6E6B40CD7615480512384A61EE159C6FE0045D14B61E85D0A95589D558B81FFC809322ACC20DC2254D928200A3EA0841B8B18146B5918F8DA8F2BB8EBBD78811AB79BAD25B3D3572375DC872E76B122646A4CFEC757C0C5DC45C58AA1C19C5F82E1244272D3D963277B72E4</_7b1dac89e7d195523061f1c0316ecb71>
  <_7b1dac89e7d195523061f1c0316ecb71 xmlns="">e7d195523061f1c0cef09ac28eaae964ec9988a5cce77c8b8C1E4685C6E6B40CD7615480512384A61EE159C6FE0045D14B61E85D0A95589D558B81FFC809322ACC20DC2254D928200A3EA0841B8B1814D46540F92FDE0CC7D2E4FED8FEEFC6C9A68F4EFD8E967F607C3A4874F08B710D4B9EDAF2198A37174DB562817F68A467C4A8AF4E469EC69C</_7b1dac89e7d195523061f1c0316ecb71>
  <_7b1dac89e7d195523061f1c0316ecb71 xmlns="">e7d195523061f1c0cef09ac28eaae964ec9988a5cce77c8b8C1E4685C6E6B40CD7615480512384A61EE159C6FE0045D14B61E85D0A95589D558B81FFC809322ACC20DC2254D928200A3EA0841B8B1814D46540F92FDE0CC7F1A0A352A74694BDC8D7E096E6A67150D06CE09000740E4468C0E429E53B576B791DC034A987477FBCAC6FCDEEA8FDF8</_7b1dac89e7d195523061f1c0316ecb71>
  <_7b1dac89e7d195523061f1c0316ecb71 xmlns="">e7d195523061f1c0cef09ac28eaae964ec9988a5cce77c8b8C1E4685C6E6B40CD7615480512384A61EE159C6FE0045D14B61E85D0A95589D558B81FFC809322ACC20DC2254D928200A3EA0841B8B18142FBE450CA6476861A085A53B0B0F3C0501F176467351CFE8A50B523E8722B0960368A29699C716E5560DC472CD7028D123F7EF4AA3569329</_7b1dac89e7d195523061f1c0316ecb71>
  <_7b1dac89e7d195523061f1c0316ecb71 xmlns="">e7d195523061f1c0cef09ac28eaae964ec9988a5cce77c8b8C1E4685C6E6B40CD7615480512384A61EE159C6FE0045D14B61E85D0A95589D558B81FFC809322ACC20DC2254D928200A3EA0841B8B181497967B5C7141FB2B73FA35BB466BBE4B7AEDFC2ECE8ED32C637BBE79C8274B940C4D097F2D520BB92E21F9B7E46A13F753F53D832A761DC01D64101EEDBAA6DE</_7b1dac89e7d195523061f1c0316ecb71>
  <_7b1dac89e7d195523061f1c0316ecb71 xmlns="">e7d195523061f1c0cef09ac28eaae964ec9988a5cce77c8b8C1E4685C6E6B40CD7615480512384A61EE159C6FE0045D14B61E85D0A95589D558B81FFC809322ACC20DC2254D928200A3EA0841B8B1814CCEAFA1407BA82CF1A1F8602E4545942575339612F352FC1C793AA89CE956E3FED3286C44BBFE36EF33792E4E3AF4980969F2A19EBE68C21</_7b1dac89e7d195523061f1c0316ecb71>
  <_7b1dac89e7d195523061f1c0316ecb71 xmlns="">e7d195523061f1c0cef09ac28eaae964ec9988a5cce77c8b8C1E4685C6E6B40CD7615480512384A61EE159C6FE0045D14B61E85D0A95589D558B81FFC809322ACC20DC2254D928200A3EA0841B8B18141B9F7DD698B7CCF44C9216763E8A16F8F569E8958EDB0333C8BFA7609389EEC4801C7DDBD37B372814389AA2C39DB34C7B07EB3752B9F665</_7b1dac89e7d195523061f1c0316ecb71>
  <_7b1dac89e7d195523061f1c0316ecb71 xmlns="">e7d195523061f1c0cef09ac28eaae964ec9988a5cce77c8b8C1E4685C6E6B40CD7615480512384A61EE159C6FE0045D14B61E85D0A95589D558B81FFC809322ACC20DC2254D928200A3EA0841B8B1814698A4C960560469CA8A8F3F9287BE9713BB2BEEFF16769B86F03514EDC2D637C22BECE1BFABBC94AC3116D8CD2ACAFD5170249B213C49E4D</_7b1dac89e7d195523061f1c0316ecb71>
  <_7b1dac89e7d195523061f1c0316ecb71 xmlns="">e7d195523061f1c0cef09ac28eaae964ec9988a5cce77c8b8C1E4685C6E6B40CD7615480512384A61EE159C6FE0045D14B61E85D0A95589D558B81FFC809322ACC20DC2254D928200A3EA0841B8B181425E75F621A0737AE1BF7D07EA7969786D68EDEADF71E79D44BC2C687233A866F34D79438FD6F1D02587CB78DE60651920A5F539071126543</_7b1dac89e7d195523061f1c0316ecb71>
  <_7b1dac89e7d195523061f1c0316ecb71 xmlns="">e7d195523061f1c0cef09ac28eaae964ec9988a5cce77c8b8C1E4685C6E6B40CD7615480512384A61EE159C6FE0045D14B61E85D0A95589D558B81FFC809322ACC20DC2254D928200A3EA0841B8B18145D7DC62DE5AA0F7A4D8411BCF39BBBCEC08D09261D6A1BBC7EE625E59B150391F5232318D27653B00040D334DDB89C325FA32DA05BD12AB5</_7b1dac89e7d195523061f1c0316ecb71>
</e7d195523061f1c0>
</file>

<file path=customXml/item4.xml><?xml version="1.0" encoding="utf-8"?>
<ct:contentTypeSchema xmlns:ct="http://schemas.microsoft.com/office/2006/metadata/contentType" xmlns:ma="http://schemas.microsoft.com/office/2006/metadata/properties/metaAttributes" ct:_="" ma:_="" ma:contentTypeName="Document" ma:contentTypeID="0x010100EDB2CB08AA35DE4192BD55D8DA0DBC6C" ma:contentTypeVersion="15" ma:contentTypeDescription="Create a new document." ma:contentTypeScope="" ma:versionID="598b35bad4633d0ed2e2c50de67ce7bc">
  <xsd:schema xmlns:xsd="http://www.w3.org/2001/XMLSchema" xmlns:xs="http://www.w3.org/2001/XMLSchema" xmlns:p="http://schemas.microsoft.com/office/2006/metadata/properties" xmlns:ns2="23b6764e-780a-474e-a60d-d4c26a7e74c4" xmlns:ns3="1772efd1-2912-4c20-9ece-2dcec7409985" targetNamespace="http://schemas.microsoft.com/office/2006/metadata/properties" ma:root="true" ma:fieldsID="bceb56e50b8ecf402e9f825856249830" ns2:_="" ns3:_="">
    <xsd:import namespace="23b6764e-780a-474e-a60d-d4c26a7e74c4"/>
    <xsd:import namespace="1772efd1-2912-4c20-9ece-2dcec740998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b6764e-780a-474e-a60d-d4c26a7e74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6d998936-b8e1-4bfa-8ea3-6bb64492c914"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772efd1-2912-4c20-9ece-2dcec740998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3c9cea1c-92cb-4ee9-93f3-a089131201d1}" ma:internalName="TaxCatchAll" ma:showField="CatchAllData" ma:web="1772efd1-2912-4c20-9ece-2dcec740998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182C5A4-6163-4845-8EE2-3065585D3123}">
  <ds:schemaRefs>
    <ds:schemaRef ds:uri="http://schemas.microsoft.com/sharepoint/v3/contenttype/forms"/>
  </ds:schemaRefs>
</ds:datastoreItem>
</file>

<file path=customXml/itemProps2.xml><?xml version="1.0" encoding="utf-8"?>
<ds:datastoreItem xmlns:ds="http://schemas.openxmlformats.org/officeDocument/2006/customXml" ds:itemID="{35FB70AA-A02C-44B2-90E4-CAC316173E2E}">
  <ds:schemaRefs>
    <ds:schemaRef ds:uri="23b6764e-780a-474e-a60d-d4c26a7e74c4"/>
    <ds:schemaRef ds:uri="http://purl.org/dc/dcmitype/"/>
    <ds:schemaRef ds:uri="1772efd1-2912-4c20-9ece-2dcec7409985"/>
    <ds:schemaRef ds:uri="http://schemas.openxmlformats.org/package/2006/metadata/core-properties"/>
    <ds:schemaRef ds:uri="http://purl.org/dc/elements/1.1/"/>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01BAF993-C85B-4CE1-B9E0-C79EAD7A96BF}">
  <ds:schemaRefs>
    <ds:schemaRef ds:uri="http://e7d195523061f1c0/custom/data/def"/>
    <ds:schemaRef ds:uri=""/>
  </ds:schemaRefs>
</ds:datastoreItem>
</file>

<file path=customXml/itemProps4.xml><?xml version="1.0" encoding="utf-8"?>
<ds:datastoreItem xmlns:ds="http://schemas.openxmlformats.org/officeDocument/2006/customXml" ds:itemID="{9C2EBD1D-82AE-4779-A3A2-18BC2ECA2F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b6764e-780a-474e-a60d-d4c26a7e74c4"/>
    <ds:schemaRef ds:uri="1772efd1-2912-4c20-9ece-2dcec740998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6584</TotalTime>
  <Words>1653</Words>
  <Application>Microsoft Office PowerPoint</Application>
  <PresentationFormat>Custom</PresentationFormat>
  <Paragraphs>143</Paragraphs>
  <Slides>16</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宋体</vt:lpstr>
      <vt:lpstr>Arial</vt:lpstr>
      <vt:lpstr>Calibri</vt:lpstr>
      <vt:lpstr>Lato Thin</vt:lpstr>
      <vt:lpstr>Poppins</vt:lpstr>
      <vt:lpstr>PT Serif</vt:lpstr>
      <vt:lpstr>Roboto</vt:lpstr>
      <vt:lpstr>Segoe UI</vt:lpstr>
      <vt:lpstr>Times New Roman</vt:lpstr>
      <vt:lpstr>Verdana</vt:lpstr>
      <vt:lpstr>1_Office Theme</vt:lpstr>
      <vt:lpstr>PowerPoint Presentation</vt:lpstr>
      <vt:lpstr>Alcohol in Wales: A snapshot </vt:lpstr>
      <vt:lpstr>Current service models</vt:lpstr>
      <vt:lpstr>Person Centred Value-Based Healthcare Approach</vt:lpstr>
      <vt:lpstr>Bid approval – future service model</vt:lpstr>
      <vt:lpstr>Intended Improvements/Measurable Outcomes</vt:lpstr>
      <vt:lpstr>             What have we done so far ? Service User Involvement</vt:lpstr>
      <vt:lpstr>Insights from Our Service Users</vt:lpstr>
      <vt:lpstr>Service User Involvement</vt:lpstr>
      <vt:lpstr>Progress to Date</vt:lpstr>
      <vt:lpstr>PowerPoint Presentation</vt:lpstr>
      <vt:lpstr>PowerPoint Presentation</vt:lpstr>
      <vt:lpstr>PowerPoint Presentation</vt:lpstr>
      <vt:lpstr>Launch materials </vt:lpstr>
      <vt:lpstr>Next Steps for the Project</vt:lpstr>
      <vt:lpstr>PowerPoint Presentation</vt:lpstr>
    </vt:vector>
  </TitlesOfParts>
  <Company>©PPTSTORE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©PPTSTORE</dc:creator>
  <dc:description>©PPTSTORE 版权所有</dc:description>
  <cp:lastModifiedBy>Marie Evans (CTM UHB - Planning and Partnerships)</cp:lastModifiedBy>
  <cp:revision>2555</cp:revision>
  <dcterms:created xsi:type="dcterms:W3CDTF">2015-11-23T02:03:38Z</dcterms:created>
  <dcterms:modified xsi:type="dcterms:W3CDTF">2024-01-22T11:30:49Z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0x010100EDB2CB08AA35DE4192BD55D8DA0DBC6C</vt:lpwstr>
  </property>
</Properties>
</file>