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23"/>
  </p:notesMasterIdLst>
  <p:handoutMasterIdLst>
    <p:handoutMasterId r:id="rId24"/>
  </p:handoutMasterIdLst>
  <p:sldIdLst>
    <p:sldId id="266" r:id="rId5"/>
    <p:sldId id="428" r:id="rId6"/>
    <p:sldId id="442" r:id="rId7"/>
    <p:sldId id="443" r:id="rId8"/>
    <p:sldId id="444" r:id="rId9"/>
    <p:sldId id="449" r:id="rId10"/>
    <p:sldId id="431" r:id="rId11"/>
    <p:sldId id="447" r:id="rId12"/>
    <p:sldId id="446" r:id="rId13"/>
    <p:sldId id="448" r:id="rId14"/>
    <p:sldId id="441" r:id="rId15"/>
    <p:sldId id="435" r:id="rId16"/>
    <p:sldId id="438" r:id="rId17"/>
    <p:sldId id="439" r:id="rId18"/>
    <p:sldId id="433" r:id="rId19"/>
    <p:sldId id="434" r:id="rId20"/>
    <p:sldId id="445" r:id="rId21"/>
    <p:sldId id="450" r:id="rId22"/>
  </p:sldIdLst>
  <p:sldSz cx="12192000" cy="6858000"/>
  <p:notesSz cx="6858000" cy="9144000"/>
  <p:defaultTextStyle>
    <a:defPPr rtl="0">
      <a:defRPr lang="cy-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1973"/>
    <a:srgbClr val="EE853F"/>
    <a:srgbClr val="1A2792"/>
    <a:srgbClr val="335083"/>
    <a:srgbClr val="595959"/>
    <a:srgbClr val="FACC06"/>
    <a:srgbClr val="355388"/>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9" autoAdjust="0"/>
    <p:restoredTop sz="96047" autoAdjust="0"/>
  </p:normalViewPr>
  <p:slideViewPr>
    <p:cSldViewPr>
      <p:cViewPr varScale="1">
        <p:scale>
          <a:sx n="65" d="100"/>
          <a:sy n="65" d="100"/>
        </p:scale>
        <p:origin x="820" y="40"/>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47" d="100"/>
          <a:sy n="47" d="100"/>
        </p:scale>
        <p:origin x="2784"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3F859A8C-24A9-4CEA-A5E5-86B556CC447D}" type="datetimeFigureOut">
              <a:rPr lang="en-GB" smtClean="0"/>
              <a:t>01/11/2023</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DA0D0D0-5BD5-45A8-880C-05F28523CDA8}" type="slidenum">
              <a:rPr lang="en-GB" smtClean="0"/>
              <a:t>‹#›</a:t>
            </a:fld>
            <a:endParaRPr lang="en-GB" dirty="0"/>
          </a:p>
        </p:txBody>
      </p:sp>
    </p:spTree>
    <p:extLst>
      <p:ext uri="{BB962C8B-B14F-4D97-AF65-F5344CB8AC3E}">
        <p14:creationId xmlns:p14="http://schemas.microsoft.com/office/powerpoint/2010/main" val="3999282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7665965F-46C9-4FA8-9786-426A2753F503}" type="datetimeFigureOut">
              <a:rPr lang="en-US" smtClean="0"/>
              <a:pPr rtl="0"/>
              <a:t>11/1/2023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BF1A7007-A200-4625-857B-C1B607EDAC3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1</a:t>
            </a:fld>
            <a:endParaRPr lang="en-US" dirty="0"/>
          </a:p>
        </p:txBody>
      </p:sp>
    </p:spTree>
    <p:extLst>
      <p:ext uri="{BB962C8B-B14F-4D97-AF65-F5344CB8AC3E}">
        <p14:creationId xmlns:p14="http://schemas.microsoft.com/office/powerpoint/2010/main" val="2730969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10"/>
          </p:nvPr>
        </p:nvSpPr>
        <p:spPr/>
        <p:txBody>
          <a:bodyPr rtlCol="0"/>
          <a:lstStyle/>
          <a:p>
            <a:pPr rtl="0"/>
            <a:fld id="{25309DBF-D790-4859-9C03-8B8DAA9C14C2}" type="slidenum">
              <a:rPr lang="en-GB" smtClean="0"/>
              <a:t>13</a:t>
            </a:fld>
            <a:endParaRPr lang="en-GB"/>
          </a:p>
        </p:txBody>
      </p:sp>
    </p:spTree>
    <p:extLst>
      <p:ext uri="{BB962C8B-B14F-4D97-AF65-F5344CB8AC3E}">
        <p14:creationId xmlns:p14="http://schemas.microsoft.com/office/powerpoint/2010/main" val="3588960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10"/>
          </p:nvPr>
        </p:nvSpPr>
        <p:spPr/>
        <p:txBody>
          <a:bodyPr rtlCol="0"/>
          <a:lstStyle/>
          <a:p>
            <a:pPr rtl="0"/>
            <a:fld id="{25309DBF-D790-4859-9C03-8B8DAA9C14C2}" type="slidenum">
              <a:rPr lang="en-GB" smtClean="0"/>
              <a:t>14</a:t>
            </a:fld>
            <a:endParaRPr lang="en-GB"/>
          </a:p>
        </p:txBody>
      </p:sp>
    </p:spTree>
    <p:extLst>
      <p:ext uri="{BB962C8B-B14F-4D97-AF65-F5344CB8AC3E}">
        <p14:creationId xmlns:p14="http://schemas.microsoft.com/office/powerpoint/2010/main" val="2629658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cy"/>
              <a:t>Based on past prevalence rates of diabetes, and assuming unchanged rates, diabetes prevalence projections will continue to rise across Wales.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285750" indent="-285750" rtl="0">
              <a:buFont typeface="Arial"/>
              <a:buChar char="•"/>
            </a:pPr>
            <a:r>
              <a:rPr lang="cy" sz="1200" b="1"/>
              <a:t>Low count</a:t>
            </a:r>
            <a:r>
              <a:rPr lang="cy" sz="1200"/>
              <a:t> – current prevalence x projected GP registered pop</a:t>
            </a:r>
          </a:p>
          <a:p>
            <a:pPr marL="285750" indent="-285750" rtl="0">
              <a:buFont typeface="Arial"/>
              <a:buChar char="•"/>
            </a:pPr>
            <a:r>
              <a:rPr lang="cy" sz="1200" b="1"/>
              <a:t>Medium count </a:t>
            </a:r>
            <a:r>
              <a:rPr lang="cy" sz="1200"/>
              <a:t>– forecast observed counts</a:t>
            </a:r>
          </a:p>
          <a:p>
            <a:pPr marL="285750" indent="-285750" rtl="0">
              <a:buFont typeface="Arial"/>
              <a:buChar char="•"/>
            </a:pPr>
            <a:r>
              <a:rPr lang="cy" sz="1200" b="1"/>
              <a:t>High count </a:t>
            </a:r>
            <a:r>
              <a:rPr lang="cy" sz="1200"/>
              <a:t>– forecast prevalence rates x pop projection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rtl="0"/>
            <a:endParaRPr lang="en-GB" dirty="0"/>
          </a:p>
        </p:txBody>
      </p:sp>
      <p:sp>
        <p:nvSpPr>
          <p:cNvPr id="4" name="Slide Number Placeholder 3"/>
          <p:cNvSpPr>
            <a:spLocks noGrp="1"/>
          </p:cNvSpPr>
          <p:nvPr>
            <p:ph type="sldNum" sz="quarter" idx="10"/>
          </p:nvPr>
        </p:nvSpPr>
        <p:spPr/>
        <p:txBody>
          <a:bodyPr rtlCol="0"/>
          <a:lstStyle/>
          <a:p>
            <a:pPr rtl="0"/>
            <a:fld id="{6CA12B0F-0868-418A-9B60-322AA33AE663}" type="slidenum">
              <a:rPr lang="en-GB" smtClean="0"/>
              <a:t>16</a:t>
            </a:fld>
            <a:endParaRPr lang="en-GB"/>
          </a:p>
        </p:txBody>
      </p:sp>
    </p:spTree>
    <p:extLst>
      <p:ext uri="{BB962C8B-B14F-4D97-AF65-F5344CB8AC3E}">
        <p14:creationId xmlns:p14="http://schemas.microsoft.com/office/powerpoint/2010/main" val="2074436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sz="1200" kern="1200" dirty="0">
              <a:solidFill>
                <a:schemeClr val="tx1"/>
              </a:solidFill>
              <a:effectLst/>
              <a:latin typeface="+mn-lt"/>
              <a:ea typeface="+mn-ea"/>
              <a:cs typeface="+mn-cs"/>
            </a:endParaRPr>
          </a:p>
          <a:p>
            <a:pPr rtl="0"/>
            <a:r>
              <a:rPr lang="cy" sz="1200" kern="120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17</a:t>
            </a:fld>
            <a:endParaRPr lang="en-US" dirty="0"/>
          </a:p>
        </p:txBody>
      </p:sp>
    </p:spTree>
    <p:extLst>
      <p:ext uri="{BB962C8B-B14F-4D97-AF65-F5344CB8AC3E}">
        <p14:creationId xmlns:p14="http://schemas.microsoft.com/office/powerpoint/2010/main" val="18116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sz="1200" kern="1200" dirty="0">
              <a:solidFill>
                <a:schemeClr val="tx1"/>
              </a:solidFill>
              <a:effectLst/>
              <a:latin typeface="+mn-lt"/>
              <a:ea typeface="+mn-ea"/>
              <a:cs typeface="+mn-cs"/>
            </a:endParaRPr>
          </a:p>
          <a:p>
            <a:pPr rtl="0"/>
            <a:r>
              <a:rPr lang="cy" sz="1200" kern="120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3</a:t>
            </a:fld>
            <a:endParaRPr lang="en-US" dirty="0"/>
          </a:p>
        </p:txBody>
      </p:sp>
    </p:spTree>
    <p:extLst>
      <p:ext uri="{BB962C8B-B14F-4D97-AF65-F5344CB8AC3E}">
        <p14:creationId xmlns:p14="http://schemas.microsoft.com/office/powerpoint/2010/main" val="4141666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sz="1200" kern="1200" dirty="0">
              <a:solidFill>
                <a:schemeClr val="tx1"/>
              </a:solidFill>
              <a:effectLst/>
              <a:latin typeface="+mn-lt"/>
              <a:ea typeface="+mn-ea"/>
              <a:cs typeface="+mn-cs"/>
            </a:endParaRPr>
          </a:p>
          <a:p>
            <a:pPr rtl="0"/>
            <a:r>
              <a:rPr lang="cy" sz="1200" kern="120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4</a:t>
            </a:fld>
            <a:endParaRPr lang="en-US" dirty="0"/>
          </a:p>
        </p:txBody>
      </p:sp>
    </p:spTree>
    <p:extLst>
      <p:ext uri="{BB962C8B-B14F-4D97-AF65-F5344CB8AC3E}">
        <p14:creationId xmlns:p14="http://schemas.microsoft.com/office/powerpoint/2010/main" val="2958580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dirty="0"/>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5</a:t>
            </a:fld>
            <a:endParaRPr lang="en-US" dirty="0"/>
          </a:p>
        </p:txBody>
      </p:sp>
    </p:spTree>
    <p:extLst>
      <p:ext uri="{BB962C8B-B14F-4D97-AF65-F5344CB8AC3E}">
        <p14:creationId xmlns:p14="http://schemas.microsoft.com/office/powerpoint/2010/main" val="738454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sz="1200" kern="1200" dirty="0">
              <a:solidFill>
                <a:schemeClr val="tx1"/>
              </a:solidFill>
              <a:effectLst/>
              <a:latin typeface="+mn-lt"/>
              <a:ea typeface="+mn-ea"/>
              <a:cs typeface="+mn-cs"/>
            </a:endParaRPr>
          </a:p>
          <a:p>
            <a:pPr rtl="0"/>
            <a:r>
              <a:rPr lang="cy" sz="1200" kern="120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6</a:t>
            </a:fld>
            <a:endParaRPr lang="en-US" dirty="0"/>
          </a:p>
        </p:txBody>
      </p:sp>
    </p:spTree>
    <p:extLst>
      <p:ext uri="{BB962C8B-B14F-4D97-AF65-F5344CB8AC3E}">
        <p14:creationId xmlns:p14="http://schemas.microsoft.com/office/powerpoint/2010/main" val="160665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sz="1200" kern="1200" dirty="0">
              <a:solidFill>
                <a:schemeClr val="tx1"/>
              </a:solidFill>
              <a:effectLst/>
              <a:latin typeface="+mn-lt"/>
              <a:ea typeface="+mn-ea"/>
              <a:cs typeface="+mn-cs"/>
            </a:endParaRPr>
          </a:p>
          <a:p>
            <a:pPr rtl="0"/>
            <a:r>
              <a:rPr lang="cy" sz="1200" kern="120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8</a:t>
            </a:fld>
            <a:endParaRPr lang="en-US" dirty="0"/>
          </a:p>
        </p:txBody>
      </p:sp>
    </p:spTree>
    <p:extLst>
      <p:ext uri="{BB962C8B-B14F-4D97-AF65-F5344CB8AC3E}">
        <p14:creationId xmlns:p14="http://schemas.microsoft.com/office/powerpoint/2010/main" val="2319242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dirty="0"/>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9</a:t>
            </a:fld>
            <a:endParaRPr lang="en-US" dirty="0"/>
          </a:p>
        </p:txBody>
      </p:sp>
    </p:spTree>
    <p:extLst>
      <p:ext uri="{BB962C8B-B14F-4D97-AF65-F5344CB8AC3E}">
        <p14:creationId xmlns:p14="http://schemas.microsoft.com/office/powerpoint/2010/main" val="2676439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sz="1200" kern="1200" dirty="0">
              <a:solidFill>
                <a:schemeClr val="tx1"/>
              </a:solidFill>
              <a:effectLst/>
              <a:latin typeface="+mn-lt"/>
              <a:ea typeface="+mn-ea"/>
              <a:cs typeface="+mn-cs"/>
            </a:endParaRPr>
          </a:p>
          <a:p>
            <a:pPr rtl="0"/>
            <a:r>
              <a:rPr lang="cy" sz="1200" kern="120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rtlCol="0"/>
          <a:lstStyle/>
          <a:p>
            <a:pPr rtl="0"/>
            <a:fld id="{BF1A7007-A200-4625-857B-C1B607EDAC37}" type="slidenum">
              <a:rPr lang="en-US" smtClean="0"/>
              <a:pPr/>
              <a:t>10</a:t>
            </a:fld>
            <a:endParaRPr lang="en-US" dirty="0"/>
          </a:p>
        </p:txBody>
      </p:sp>
    </p:spTree>
    <p:extLst>
      <p:ext uri="{BB962C8B-B14F-4D97-AF65-F5344CB8AC3E}">
        <p14:creationId xmlns:p14="http://schemas.microsoft.com/office/powerpoint/2010/main" val="3086364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10"/>
          </p:nvPr>
        </p:nvSpPr>
        <p:spPr/>
        <p:txBody>
          <a:bodyPr rtlCol="0"/>
          <a:lstStyle/>
          <a:p>
            <a:pPr rtl="0"/>
            <a:fld id="{25309DBF-D790-4859-9C03-8B8DAA9C14C2}" type="slidenum">
              <a:rPr lang="en-GB" smtClean="0"/>
              <a:t>12</a:t>
            </a:fld>
            <a:endParaRPr lang="en-GB"/>
          </a:p>
        </p:txBody>
      </p:sp>
    </p:spTree>
    <p:extLst>
      <p:ext uri="{BB962C8B-B14F-4D97-AF65-F5344CB8AC3E}">
        <p14:creationId xmlns:p14="http://schemas.microsoft.com/office/powerpoint/2010/main" val="1093216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800" dirty="0"/>
          </a:p>
        </p:txBody>
      </p:sp>
      <p:sp>
        <p:nvSpPr>
          <p:cNvPr id="2" name="Title 1"/>
          <p:cNvSpPr>
            <a:spLocks noGrp="1"/>
          </p:cNvSpPr>
          <p:nvPr>
            <p:ph type="ctrTitle"/>
          </p:nvPr>
        </p:nvSpPr>
        <p:spPr>
          <a:xfrm>
            <a:off x="744000" y="2132857"/>
            <a:ext cx="10178197" cy="2084543"/>
          </a:xfrm>
          <a:ln>
            <a:noFill/>
          </a:ln>
        </p:spPr>
        <p:txBody>
          <a:bodyPr lIns="0" tIns="0" rIns="0" bIns="0" rtlCol="0" anchor="t">
            <a:noAutofit/>
          </a:bodyPr>
          <a:lstStyle>
            <a:lvl1pPr algn="l">
              <a:defRPr sz="4500" baseline="0">
                <a:solidFill>
                  <a:schemeClr val="bg1"/>
                </a:solidFill>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Subtitle 2"/>
          <p:cNvSpPr>
            <a:spLocks noGrp="1"/>
          </p:cNvSpPr>
          <p:nvPr>
            <p:ph type="subTitle" idx="1"/>
          </p:nvPr>
        </p:nvSpPr>
        <p:spPr>
          <a:xfrm>
            <a:off x="744000" y="5445224"/>
            <a:ext cx="10178197" cy="914400"/>
          </a:xfrm>
        </p:spPr>
        <p:txBody>
          <a:bodyPr lIns="0" tIns="0" rIns="0" bIns="0" rtlCol="0" anchor="b" anchorCtr="0">
            <a:normAutofit/>
          </a:bodyPr>
          <a:lstStyle>
            <a:lvl1pPr marL="0" indent="0" algn="l">
              <a:spcBef>
                <a:spcPts val="0"/>
              </a:spcBef>
              <a:buNone/>
              <a:defRPr sz="2000" b="0" i="0">
                <a:solidFill>
                  <a:schemeClr val="bg1"/>
                </a:solidFill>
                <a:latin typeface="Verdana" panose="020B0604030504040204" pitchFamily="34" charset="0"/>
                <a:ea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cy"/>
              <a:t>Click to edit Master subtitle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itle (2 lines)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rtlCol="0" anchor="t" anchorCtr="0"/>
          <a:lstStyle>
            <a:lvl1pPr>
              <a:defRPr>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Content Placeholder 2"/>
          <p:cNvSpPr>
            <a:spLocks noGrp="1"/>
          </p:cNvSpPr>
          <p:nvPr>
            <p:ph sz="half" idx="1"/>
          </p:nvPr>
        </p:nvSpPr>
        <p:spPr>
          <a:xfrm>
            <a:off x="744000" y="2628000"/>
            <a:ext cx="5232000" cy="3564000"/>
          </a:xfrm>
        </p:spPr>
        <p:txBody>
          <a:bodyPr lIns="0" tIns="0" rIns="0" bIns="0" rtlCol="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Content Placeholder 3"/>
          <p:cNvSpPr>
            <a:spLocks noGrp="1"/>
          </p:cNvSpPr>
          <p:nvPr>
            <p:ph sz="half" idx="2"/>
          </p:nvPr>
        </p:nvSpPr>
        <p:spPr>
          <a:xfrm>
            <a:off x="6216000" y="2628000"/>
            <a:ext cx="5232000" cy="3564000"/>
          </a:xfrm>
        </p:spPr>
        <p:txBody>
          <a:bodyPr lIns="0" tIns="0" rIns="0" bIns="0" rtlCol="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744000" y="1367999"/>
            <a:ext cx="10704000" cy="4788000"/>
          </a:xfrm>
        </p:spPr>
        <p:txBody>
          <a:bodyPr lIns="0" tIns="0" rIns="0" bIns="0" rtlCol="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sp>
        <p:nvSpPr>
          <p:cNvPr id="8" name="Picture Placeholder 7"/>
          <p:cNvSpPr>
            <a:spLocks noGrp="1"/>
          </p:cNvSpPr>
          <p:nvPr>
            <p:ph type="pic" sz="quarter" idx="13"/>
          </p:nvPr>
        </p:nvSpPr>
        <p:spPr>
          <a:xfrm>
            <a:off x="0" y="1"/>
            <a:ext cx="12192000" cy="6308725"/>
          </a:xfrm>
        </p:spPr>
        <p:txBody>
          <a:bodyPr rtlCol="0"/>
          <a:lstStyle/>
          <a:p>
            <a:pPr rtl="0"/>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TextBox 21"/>
          <p:cNvSpPr txBox="1"/>
          <p:nvPr userDrawn="1"/>
        </p:nvSpPr>
        <p:spPr>
          <a:xfrm>
            <a:off x="-1123122" y="-1838739"/>
            <a:ext cx="184731" cy="369332"/>
          </a:xfrm>
          <a:prstGeom prst="rect">
            <a:avLst/>
          </a:prstGeom>
          <a:noFill/>
        </p:spPr>
        <p:txBody>
          <a:bodyPr wrap="none" rtlCol="0">
            <a:spAutoFit/>
          </a:bodyPr>
          <a:lstStyle/>
          <a:p>
            <a:pPr rtl="0"/>
            <a:endParaRPr lang="en-US"/>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rtlCol="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rtl="0"/>
            <a:r>
              <a:rPr lang="cy"/>
              <a:t>Bullet Point Bullet Point</a:t>
            </a:r>
          </a:p>
          <a:p>
            <a:pPr lvl="1" rtl="0"/>
            <a:r>
              <a:rPr lang="cy"/>
              <a:t>Bullet Point Bullet Point</a:t>
            </a:r>
          </a:p>
          <a:p>
            <a:pPr lvl="2" rtl="0"/>
            <a:r>
              <a:rPr lang="cy"/>
              <a:t>Bullet Point Bullet Point</a:t>
            </a:r>
          </a:p>
          <a:p>
            <a:pPr lvl="0" rtl="0"/>
            <a:r>
              <a:rPr lang="cy"/>
              <a:t>Bullet Point Bullet Point</a:t>
            </a:r>
          </a:p>
          <a:p>
            <a:pPr lvl="1" rtl="0"/>
            <a:r>
              <a:rPr lang="cy"/>
              <a:t>Bullet Point Bullet Point</a:t>
            </a:r>
          </a:p>
          <a:p>
            <a:pPr lvl="2" rtl="0"/>
            <a:r>
              <a:rPr lang="cy"/>
              <a:t>Bullet Point Bullet Point</a:t>
            </a:r>
          </a:p>
        </p:txBody>
      </p:sp>
      <p:sp>
        <p:nvSpPr>
          <p:cNvPr id="12" name="Text Placeholder 4"/>
          <p:cNvSpPr>
            <a:spLocks noGrp="1"/>
          </p:cNvSpPr>
          <p:nvPr>
            <p:ph type="body" sz="quarter" idx="15" hasCustomPrompt="1"/>
          </p:nvPr>
        </p:nvSpPr>
        <p:spPr>
          <a:xfrm>
            <a:off x="715963" y="1067954"/>
            <a:ext cx="10760075" cy="393542"/>
          </a:xfrm>
          <a:prstGeom prst="rect">
            <a:avLst/>
          </a:prstGeom>
        </p:spPr>
        <p:txBody>
          <a:bodyPr lIns="0" tIns="0" rIns="0" bIns="0" rtlCol="0"/>
          <a:lstStyle>
            <a:lvl1pPr marL="0" indent="0">
              <a:buNone/>
              <a:defRPr b="1" i="0">
                <a:solidFill>
                  <a:srgbClr val="324F82"/>
                </a:solidFill>
                <a:latin typeface="Ubuntu" charset="0"/>
                <a:ea typeface="Ubuntu" charset="0"/>
                <a:cs typeface="Ubuntu" charset="0"/>
              </a:defRPr>
            </a:lvl1pPr>
          </a:lstStyle>
          <a:p>
            <a:pPr lvl="0" rtl="0"/>
            <a:r>
              <a:rPr lang="cy"/>
              <a:t>1 Column Text Slide Heading</a:t>
            </a:r>
          </a:p>
        </p:txBody>
      </p:sp>
      <p:sp>
        <p:nvSpPr>
          <p:cNvPr id="17" name="Text Placeholder 4"/>
          <p:cNvSpPr>
            <a:spLocks noGrp="1"/>
          </p:cNvSpPr>
          <p:nvPr>
            <p:ph type="body" sz="quarter" idx="16" hasCustomPrompt="1"/>
          </p:nvPr>
        </p:nvSpPr>
        <p:spPr>
          <a:xfrm>
            <a:off x="715962" y="1510711"/>
            <a:ext cx="10760075" cy="393542"/>
          </a:xfrm>
          <a:prstGeom prst="rect">
            <a:avLst/>
          </a:prstGeom>
        </p:spPr>
        <p:txBody>
          <a:bodyPr lIns="0" tIns="0" rIns="0" bIns="0" rtlCol="0"/>
          <a:lstStyle>
            <a:lvl1pPr marL="0" indent="0">
              <a:buNone/>
              <a:defRPr b="0" i="0">
                <a:solidFill>
                  <a:srgbClr val="E03882"/>
                </a:solidFill>
                <a:latin typeface="Ubuntu" charset="0"/>
                <a:ea typeface="Ubuntu" charset="0"/>
                <a:cs typeface="Ubuntu" charset="0"/>
              </a:defRPr>
            </a:lvl1pPr>
          </a:lstStyle>
          <a:p>
            <a:pPr lvl="0" rtl="0"/>
            <a:r>
              <a:rPr lang="cy"/>
              <a:t>Slide Subheading</a:t>
            </a:r>
          </a:p>
        </p:txBody>
      </p:sp>
      <p:sp>
        <p:nvSpPr>
          <p:cNvPr id="8" name="Rectangle 7"/>
          <p:cNvSpPr/>
          <p:nvPr userDrawn="1"/>
        </p:nvSpPr>
        <p:spPr>
          <a:xfrm>
            <a:off x="0" y="139"/>
            <a:ext cx="12192000" cy="970245"/>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Date Placeholder 1"/>
          <p:cNvSpPr>
            <a:spLocks noGrp="1"/>
          </p:cNvSpPr>
          <p:nvPr>
            <p:ph type="dt" sz="half" idx="17"/>
          </p:nvPr>
        </p:nvSpPr>
        <p:spPr/>
        <p:txBody>
          <a:bodyPr rtlCol="0"/>
          <a:lstStyle/>
          <a:p>
            <a:pPr rtl="0"/>
            <a:endParaRPr lang="en-GB"/>
          </a:p>
        </p:txBody>
      </p:sp>
      <p:sp>
        <p:nvSpPr>
          <p:cNvPr id="6" name="Slide Number Placeholder 5"/>
          <p:cNvSpPr>
            <a:spLocks noGrp="1"/>
          </p:cNvSpPr>
          <p:nvPr>
            <p:ph type="sldNum" sz="quarter" idx="19"/>
          </p:nvPr>
        </p:nvSpPr>
        <p:spPr>
          <a:xfrm>
            <a:off x="4724399" y="6262088"/>
            <a:ext cx="2743200" cy="365125"/>
          </a:xfrm>
        </p:spPr>
        <p:txBody>
          <a:bodyPr rtlCol="0"/>
          <a:lstStyle>
            <a:lvl1pPr algn="ctr">
              <a:defRPr sz="2000">
                <a:solidFill>
                  <a:schemeClr val="bg1"/>
                </a:solidFill>
              </a:defRPr>
            </a:lvl1pPr>
          </a:lstStyle>
          <a:p>
            <a:pPr rtl="0"/>
            <a:fld id="{78298425-DF07-4C98-9218-12DDE6C2AAA5}" type="slidenum">
              <a:rPr lang="en-GB" smtClean="0"/>
              <a:pPr/>
              <a:t>‹#›</a:t>
            </a:fld>
            <a:endParaRPr lang="en-GB"/>
          </a:p>
        </p:txBody>
      </p:sp>
    </p:spTree>
    <p:extLst>
      <p:ext uri="{BB962C8B-B14F-4D97-AF65-F5344CB8AC3E}">
        <p14:creationId xmlns:p14="http://schemas.microsoft.com/office/powerpoint/2010/main" val="2479758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heavy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rtlCol="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rtlCol="0"/>
          <a:lstStyle>
            <a:lvl1pPr>
              <a:spcBef>
                <a:spcPts val="1200"/>
              </a:spcBef>
              <a:defRPr sz="2000" b="0">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sp>
        <p:nvSpPr>
          <p:cNvPr id="9" name="TextBox 8"/>
          <p:cNvSpPr txBox="1"/>
          <p:nvPr userDrawn="1"/>
        </p:nvSpPr>
        <p:spPr>
          <a:xfrm>
            <a:off x="8112224" y="636745"/>
            <a:ext cx="3430645" cy="230832"/>
          </a:xfrm>
          <a:prstGeom prst="rect">
            <a:avLst/>
          </a:prstGeom>
          <a:noFill/>
        </p:spPr>
        <p:txBody>
          <a:bodyPr wrap="square" rtlCol="0">
            <a:spAutoFit/>
          </a:bodyPr>
          <a:lstStyle/>
          <a:p>
            <a:pPr algn="r" rtl="0"/>
            <a:r>
              <a:rPr lang="cy" sz="90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722873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ext/bullet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20840"/>
          </a:xfrm>
        </p:spPr>
        <p:txBody>
          <a:bodyPr lIns="0" tIns="0" rIns="0" bIns="0" rtlCol="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Content Placeholder 2"/>
          <p:cNvSpPr>
            <a:spLocks noGrp="1"/>
          </p:cNvSpPr>
          <p:nvPr>
            <p:ph idx="1"/>
          </p:nvPr>
        </p:nvSpPr>
        <p:spPr>
          <a:xfrm>
            <a:off x="744000" y="2132856"/>
            <a:ext cx="10704000" cy="4032448"/>
          </a:xfrm>
        </p:spPr>
        <p:txBody>
          <a:bodyPr lIns="0" tIns="0" rIns="0" bIns="0" rtlCol="0"/>
          <a:lstStyle>
            <a:lvl1pPr>
              <a:lnSpc>
                <a:spcPct val="150000"/>
              </a:lnSpc>
              <a:spcBef>
                <a:spcPts val="1200"/>
              </a:spcBef>
              <a:defRPr>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9" name="TextBox 8"/>
          <p:cNvSpPr txBox="1"/>
          <p:nvPr userDrawn="1"/>
        </p:nvSpPr>
        <p:spPr>
          <a:xfrm>
            <a:off x="8112224" y="636745"/>
            <a:ext cx="3430645" cy="230832"/>
          </a:xfrm>
          <a:prstGeom prst="rect">
            <a:avLst/>
          </a:prstGeom>
          <a:noFill/>
        </p:spPr>
        <p:txBody>
          <a:bodyPr wrap="square" rtlCol="0">
            <a:spAutoFit/>
          </a:bodyPr>
          <a:lstStyle/>
          <a:p>
            <a:pPr algn="r" rtl="0"/>
            <a:r>
              <a:rPr lang="cy" sz="90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highlight slide">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800" dirty="0"/>
          </a:p>
        </p:txBody>
      </p:sp>
      <p:sp>
        <p:nvSpPr>
          <p:cNvPr id="3" name="Text Placeholder 2"/>
          <p:cNvSpPr>
            <a:spLocks noGrp="1"/>
          </p:cNvSpPr>
          <p:nvPr>
            <p:ph type="body" idx="1"/>
          </p:nvPr>
        </p:nvSpPr>
        <p:spPr>
          <a:xfrm>
            <a:off x="744000" y="1800000"/>
            <a:ext cx="10704000" cy="4377600"/>
          </a:xfrm>
        </p:spPr>
        <p:txBody>
          <a:bodyPr lIns="0" tIns="0" rIns="0" bIns="0" rtlCol="0" anchor="t" anchorCtr="0"/>
          <a:lstStyle>
            <a:lvl1pPr marL="0" indent="0">
              <a:buNone/>
              <a:defRPr sz="3600" b="0" i="0">
                <a:solidFill>
                  <a:schemeClr val="bg1"/>
                </a:solidFill>
                <a:latin typeface="Verdana" panose="020B0604030504040204" pitchFamily="34" charset="0"/>
                <a:ea typeface="Verdana" panose="020B060403050404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cy"/>
              <a:t>Click to edit Master text styles</a:t>
            </a:r>
          </a:p>
        </p:txBody>
      </p:sp>
      <p:sp>
        <p:nvSpPr>
          <p:cNvPr id="7" name="Slide Number Placeholder 5"/>
          <p:cNvSpPr>
            <a:spLocks noGrp="1"/>
          </p:cNvSpPr>
          <p:nvPr>
            <p:ph type="sldNum" sz="quarter" idx="12"/>
          </p:nvPr>
        </p:nvSpPr>
        <p:spPr>
          <a:xfrm>
            <a:off x="0" y="6309320"/>
            <a:ext cx="12192000" cy="548680"/>
          </a:xfrm>
          <a:prstGeom prst="rect">
            <a:avLst/>
          </a:prstGeom>
          <a:no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8" name="TextBox 7"/>
          <p:cNvSpPr txBox="1"/>
          <p:nvPr userDrawn="1"/>
        </p:nvSpPr>
        <p:spPr>
          <a:xfrm>
            <a:off x="8112224" y="636745"/>
            <a:ext cx="3430645" cy="230832"/>
          </a:xfrm>
          <a:prstGeom prst="rect">
            <a:avLst/>
          </a:prstGeom>
          <a:noFill/>
        </p:spPr>
        <p:txBody>
          <a:bodyPr wrap="square" rtlCol="0">
            <a:spAutoFit/>
          </a:bodyPr>
          <a:lstStyle/>
          <a:p>
            <a:pPr algn="r" rtl="0"/>
            <a:r>
              <a:rPr lang="cy" sz="90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spTree>
      <p:nvGrpSpPr>
        <p:cNvPr id="1" name=""/>
        <p:cNvGrpSpPr/>
        <p:nvPr/>
      </p:nvGrpSpPr>
      <p:grpSpPr>
        <a:xfrm>
          <a:off x="0" y="0"/>
          <a:ext cx="0" cy="0"/>
          <a:chOff x="0" y="0"/>
          <a:chExt cx="0" cy="0"/>
        </a:xfrm>
      </p:grpSpPr>
      <p:sp>
        <p:nvSpPr>
          <p:cNvPr id="6" name="Rectangle 5"/>
          <p:cNvSpPr/>
          <p:nvPr userDrawn="1"/>
        </p:nvSpPr>
        <p:spPr>
          <a:xfrm>
            <a:off x="0" y="1188000"/>
            <a:ext cx="12192000" cy="5670000"/>
          </a:xfrm>
          <a:prstGeom prst="rect">
            <a:avLst/>
          </a:prstGeom>
          <a:solidFill>
            <a:srgbClr val="33508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800"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57933" y="3933057"/>
            <a:ext cx="4676134" cy="2103221"/>
          </a:xfrm>
          <a:prstGeom prst="rect">
            <a:avLst/>
          </a:prstGeom>
        </p:spPr>
      </p:pic>
      <p:sp>
        <p:nvSpPr>
          <p:cNvPr id="4" name="TextBox 3"/>
          <p:cNvSpPr txBox="1"/>
          <p:nvPr userDrawn="1"/>
        </p:nvSpPr>
        <p:spPr>
          <a:xfrm>
            <a:off x="2831638" y="3779748"/>
            <a:ext cx="6528725" cy="369332"/>
          </a:xfrm>
          <a:prstGeom prst="rect">
            <a:avLst/>
          </a:prstGeom>
          <a:noFill/>
        </p:spPr>
        <p:txBody>
          <a:bodyPr wrap="square" rtlCol="0">
            <a:spAutoFit/>
          </a:bodyPr>
          <a:lstStyle/>
          <a:p>
            <a:pPr algn="ctr" rtl="0"/>
            <a:r>
              <a:rPr lang="cy" sz="1800">
                <a:solidFill>
                  <a:schemeClr val="bg1"/>
                </a:solidFill>
                <a:latin typeface="Verdana" panose="020B0604030504040204" pitchFamily="34" charset="0"/>
                <a:ea typeface="Verdana" panose="020B0604030504040204" pitchFamily="34" charset="0"/>
              </a:rPr>
              <a:t>Find us on</a:t>
            </a:r>
            <a:endParaRPr lang="en-GB" sz="1800" dirty="0">
              <a:solidFill>
                <a:schemeClr val="bg1"/>
              </a:solidFill>
              <a:latin typeface="Verdana" panose="020B0604030504040204" pitchFamily="34" charset="0"/>
              <a:ea typeface="Verdana" panose="020B0604030504040204" pitchFamily="34" charset="0"/>
            </a:endParaRPr>
          </a:p>
        </p:txBody>
      </p:sp>
      <p:sp>
        <p:nvSpPr>
          <p:cNvPr id="5" name="TextBox 4"/>
          <p:cNvSpPr txBox="1"/>
          <p:nvPr userDrawn="1"/>
        </p:nvSpPr>
        <p:spPr>
          <a:xfrm>
            <a:off x="3599723" y="2776883"/>
            <a:ext cx="49925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cy" sz="2800">
                <a:solidFill>
                  <a:schemeClr val="bg1"/>
                </a:solidFill>
                <a:latin typeface="Verdana" panose="020B0604030504040204" pitchFamily="34" charset="0"/>
                <a:ea typeface="Verdana" panose="020B0604030504040204" pitchFamily="34" charset="0"/>
              </a:rPr>
              <a:t>@cwmtafmorgannwg</a:t>
            </a:r>
          </a:p>
        </p:txBody>
      </p:sp>
      <p:sp>
        <p:nvSpPr>
          <p:cNvPr id="8" name="TextBox 7"/>
          <p:cNvSpPr txBox="1"/>
          <p:nvPr userDrawn="1"/>
        </p:nvSpPr>
        <p:spPr>
          <a:xfrm>
            <a:off x="8112224" y="636745"/>
            <a:ext cx="3430645" cy="230832"/>
          </a:xfrm>
          <a:prstGeom prst="rect">
            <a:avLst/>
          </a:prstGeom>
          <a:noFill/>
        </p:spPr>
        <p:txBody>
          <a:bodyPr wrap="square" rtlCol="0">
            <a:spAutoFit/>
          </a:bodyPr>
          <a:lstStyle/>
          <a:p>
            <a:pPr algn="r" rtl="0"/>
            <a:r>
              <a:rPr lang="cy" sz="90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554923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bullet slide (blank)">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72"/>
          </a:xfrm>
        </p:spPr>
        <p:txBody>
          <a:bodyPr lIns="0" tIns="0" rIns="0" bIns="0" rtlCol="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Content Placeholder 2"/>
          <p:cNvSpPr>
            <a:spLocks noGrp="1"/>
          </p:cNvSpPr>
          <p:nvPr>
            <p:ph idx="1"/>
          </p:nvPr>
        </p:nvSpPr>
        <p:spPr>
          <a:xfrm>
            <a:off x="744000" y="2088001"/>
            <a:ext cx="10704000" cy="4064455"/>
          </a:xfrm>
        </p:spPr>
        <p:txBody>
          <a:bodyPr lIns="0" tIns="0" rIns="0" bIns="0" rtlCol="0"/>
          <a:lstStyle>
            <a:lvl1pPr>
              <a:lnSpc>
                <a:spcPct val="150000"/>
              </a:lnSpc>
              <a:spcBef>
                <a:spcPts val="1200"/>
              </a:spcBef>
              <a:defRPr sz="2000" b="0">
                <a:solidFill>
                  <a:srgbClr val="211973"/>
                </a:solidFill>
                <a:latin typeface="Verdana" panose="020B0604030504040204" pitchFamily="34" charset="0"/>
                <a:ea typeface="Verdana" panose="020B0604030504040204" pitchFamily="34" charset="0"/>
              </a:defRPr>
            </a:lvl1pPr>
            <a:lvl2pPr>
              <a:lnSpc>
                <a:spcPct val="150000"/>
              </a:lnSpc>
              <a:defRPr sz="2000">
                <a:latin typeface="Verdana" panose="020B0604030504040204" pitchFamily="34" charset="0"/>
                <a:ea typeface="Verdana" panose="020B0604030504040204" pitchFamily="34" charset="0"/>
              </a:defRPr>
            </a:lvl2pPr>
            <a:lvl3pPr>
              <a:lnSpc>
                <a:spcPct val="150000"/>
              </a:lnSpc>
              <a:defRPr sz="2000">
                <a:latin typeface="Verdana" panose="020B0604030504040204" pitchFamily="34" charset="0"/>
                <a:ea typeface="Verdana" panose="020B0604030504040204" pitchFamily="34" charset="0"/>
              </a:defRPr>
            </a:lvl3pPr>
            <a:lvl4pPr>
              <a:lnSpc>
                <a:spcPct val="150000"/>
              </a:lnSpc>
              <a:defRPr>
                <a:latin typeface="Verdana" panose="020B0604030504040204" pitchFamily="34" charset="0"/>
                <a:ea typeface="Verdana" panose="020B0604030504040204" pitchFamily="34" charset="0"/>
              </a:defRPr>
            </a:lvl4pPr>
            <a:lvl5pPr>
              <a:lnSpc>
                <a:spcPct val="150000"/>
              </a:lnSpc>
              <a:defRPr>
                <a:latin typeface="Verdana" panose="020B0604030504040204" pitchFamily="34" charset="0"/>
                <a:ea typeface="Verdana" panose="020B0604030504040204" pitchFamily="34" charset="0"/>
              </a:defRPr>
            </a:lvl5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10"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11"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Bullets/image slide">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5352000" cy="1196904"/>
          </a:xfrm>
        </p:spPr>
        <p:txBody>
          <a:bodyPr rtlCol="0" anchor="t" anchorCtr="0">
            <a:noAutofit/>
          </a:bodyPr>
          <a:lstStyle>
            <a:lvl1pPr algn="l">
              <a:defRPr sz="3600" b="0" i="0" spc="0" baseline="0">
                <a:solidFill>
                  <a:srgbClr val="211973"/>
                </a:solidFill>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Content Placeholder 2"/>
          <p:cNvSpPr>
            <a:spLocks noGrp="1"/>
          </p:cNvSpPr>
          <p:nvPr>
            <p:ph idx="1"/>
          </p:nvPr>
        </p:nvSpPr>
        <p:spPr>
          <a:xfrm>
            <a:off x="6288021" y="1368001"/>
            <a:ext cx="5150712" cy="4788000"/>
          </a:xfrm>
        </p:spPr>
        <p:txBody>
          <a:bodyPr rtlCol="0"/>
          <a:lstStyle>
            <a:lvl1pPr>
              <a:defRPr sz="2000" baseline="0">
                <a:solidFill>
                  <a:srgbClr val="211973"/>
                </a:solidFill>
                <a:latin typeface="Verdana" panose="020B0604030504040204" pitchFamily="34" charset="0"/>
                <a:ea typeface="Verdana" panose="020B0604030504040204" pitchFamily="34" charset="0"/>
              </a:defRPr>
            </a:lvl1pPr>
            <a:lvl2pPr>
              <a:defRPr sz="1800" baseline="0">
                <a:latin typeface="Verdana" panose="020B0604030504040204" pitchFamily="34" charset="0"/>
                <a:ea typeface="Verdana" panose="020B0604030504040204" pitchFamily="34" charset="0"/>
              </a:defRPr>
            </a:lvl2pPr>
            <a:lvl3pPr>
              <a:defRPr sz="1800" baseline="0">
                <a:latin typeface="Verdana" panose="020B0604030504040204" pitchFamily="34" charset="0"/>
                <a:ea typeface="Verdana" panose="020B0604030504040204" pitchFamily="34" charset="0"/>
              </a:defRPr>
            </a:lvl3pPr>
            <a:lvl4pPr>
              <a:defRPr sz="1600" baseline="0">
                <a:latin typeface="Verdana" panose="020B0604030504040204" pitchFamily="34" charset="0"/>
                <a:ea typeface="Verdana" panose="020B0604030504040204" pitchFamily="34" charset="0"/>
              </a:defRPr>
            </a:lvl4pPr>
            <a:lvl5pPr>
              <a:defRPr sz="1600" baseline="0">
                <a:latin typeface="Verdana" panose="020B0604030504040204" pitchFamily="34" charset="0"/>
                <a:ea typeface="Verdana" panose="020B0604030504040204" pitchFamily="34" charset="0"/>
              </a:defRPr>
            </a:lvl5pPr>
            <a:lvl6pPr>
              <a:defRPr sz="2000"/>
            </a:lvl6pPr>
            <a:lvl7pPr>
              <a:defRPr sz="2000"/>
            </a:lvl7pPr>
            <a:lvl8pPr>
              <a:defRPr sz="2000"/>
            </a:lvl8pPr>
            <a:lvl9pPr>
              <a:defRPr sz="20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Text Placeholder 3"/>
          <p:cNvSpPr>
            <a:spLocks noGrp="1"/>
          </p:cNvSpPr>
          <p:nvPr>
            <p:ph type="body" sz="half" idx="2"/>
          </p:nvPr>
        </p:nvSpPr>
        <p:spPr>
          <a:xfrm>
            <a:off x="744000" y="2718223"/>
            <a:ext cx="5352000" cy="3447081"/>
          </a:xfrm>
        </p:spPr>
        <p:txBody>
          <a:bodyPr rtlCol="0"/>
          <a:lstStyle>
            <a:lvl1pPr marL="0" indent="0">
              <a:buNone/>
              <a:defRPr sz="1600" baseline="0">
                <a:solidFill>
                  <a:schemeClr val="tx1"/>
                </a:solidFill>
                <a:latin typeface="Verdana" panose="020B0604030504040204" pitchFamily="34" charset="0"/>
                <a:ea typeface="Verdana" panose="020B060403050404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cy"/>
              <a:t>Click to edit Master text styles</a:t>
            </a:r>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1199456" y="6309320"/>
            <a:ext cx="10272000"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1188000"/>
          </a:xfrm>
        </p:spPr>
        <p:txBody>
          <a:bodyPr lIns="0" tIns="0" rIns="0" bIns="0" rtlCol="0" anchor="t" anchorCtr="0">
            <a:normAutofit/>
          </a:bodyPr>
          <a:lstStyle>
            <a:lvl1pPr>
              <a:defRPr sz="3600" baseline="0">
                <a:solidFill>
                  <a:srgbClr val="211973"/>
                </a:solidFill>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Content Placeholder 2"/>
          <p:cNvSpPr>
            <a:spLocks noGrp="1"/>
          </p:cNvSpPr>
          <p:nvPr>
            <p:ph idx="1"/>
          </p:nvPr>
        </p:nvSpPr>
        <p:spPr>
          <a:xfrm>
            <a:off x="744000" y="2628000"/>
            <a:ext cx="10704000" cy="3537304"/>
          </a:xfrm>
        </p:spPr>
        <p:txBody>
          <a:bodyPr lIns="0" tIns="0" rIns="0" bIns="0" rtlCol="0"/>
          <a:lstStyle>
            <a:lvl1pPr>
              <a:spcBef>
                <a:spcPts val="1200"/>
              </a:spcBef>
              <a:defRPr>
                <a:solidFill>
                  <a:srgbClr val="211973"/>
                </a:solidFill>
                <a:latin typeface="Verdana" panose="020B0604030504040204" pitchFamily="34" charset="0"/>
                <a:ea typeface="Verdana" panose="020B0604030504040204" pitchFamily="34" charset="0"/>
              </a:defRPr>
            </a:lvl1pPr>
            <a:lvl2pPr>
              <a:defRPr>
                <a:latin typeface="Verdana" panose="020B0604030504040204" pitchFamily="34" charset="0"/>
                <a:ea typeface="Verdana" panose="020B0604030504040204" pitchFamily="34" charset="0"/>
              </a:defRPr>
            </a:lvl2pPr>
            <a:lvl3pPr>
              <a:defRPr>
                <a:latin typeface="Verdana" panose="020B0604030504040204" pitchFamily="34" charset="0"/>
                <a:ea typeface="Verdana" panose="020B0604030504040204" pitchFamily="34" charset="0"/>
              </a:defRPr>
            </a:lvl3pPr>
            <a:lvl4pPr>
              <a:defRPr>
                <a:latin typeface="Verdana" panose="020B0604030504040204" pitchFamily="34" charset="0"/>
                <a:ea typeface="Verdana" panose="020B0604030504040204" pitchFamily="34" charset="0"/>
              </a:defRPr>
            </a:lvl4pPr>
            <a:lvl5pPr>
              <a:defRPr>
                <a:latin typeface="Verdana" panose="020B0604030504040204" pitchFamily="34" charset="0"/>
                <a:ea typeface="Verdana" panose="020B0604030504040204" pitchFamily="34" charset="0"/>
              </a:defRPr>
            </a:lvl5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spTree>
    <p:extLst>
      <p:ext uri="{BB962C8B-B14F-4D97-AF65-F5344CB8AC3E}">
        <p14:creationId xmlns:p14="http://schemas.microsoft.com/office/powerpoint/2010/main" val="326840833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itle (1 line) and Two Col Content">
    <p:spTree>
      <p:nvGrpSpPr>
        <p:cNvPr id="1" name=""/>
        <p:cNvGrpSpPr/>
        <p:nvPr/>
      </p:nvGrpSpPr>
      <p:grpSpPr>
        <a:xfrm>
          <a:off x="0" y="0"/>
          <a:ext cx="0" cy="0"/>
          <a:chOff x="0" y="0"/>
          <a:chExt cx="0" cy="0"/>
        </a:xfrm>
      </p:grpSpPr>
      <p:sp>
        <p:nvSpPr>
          <p:cNvPr id="2" name="Title 1"/>
          <p:cNvSpPr>
            <a:spLocks noGrp="1"/>
          </p:cNvSpPr>
          <p:nvPr>
            <p:ph type="title"/>
          </p:nvPr>
        </p:nvSpPr>
        <p:spPr>
          <a:xfrm>
            <a:off x="744000" y="1368000"/>
            <a:ext cx="10704000" cy="648000"/>
          </a:xfrm>
        </p:spPr>
        <p:txBody>
          <a:bodyPr lIns="0" tIns="0" rIns="0" bIns="0" rtlCol="0" anchor="t" anchorCtr="0"/>
          <a:lstStyle>
            <a:lvl1pPr>
              <a:defRPr>
                <a:latin typeface="Verdana" panose="020B0604030504040204" pitchFamily="34" charset="0"/>
                <a:ea typeface="Verdana" panose="020B0604030504040204" pitchFamily="34" charset="0"/>
              </a:defRPr>
            </a:lvl1pPr>
          </a:lstStyle>
          <a:p>
            <a:pPr rtl="0"/>
            <a:r>
              <a:rPr lang="cy"/>
              <a:t>Click to edit Master title style</a:t>
            </a:r>
            <a:endParaRPr lang="en-US" dirty="0"/>
          </a:p>
        </p:txBody>
      </p:sp>
      <p:sp>
        <p:nvSpPr>
          <p:cNvPr id="3" name="Content Placeholder 2"/>
          <p:cNvSpPr>
            <a:spLocks noGrp="1"/>
          </p:cNvSpPr>
          <p:nvPr>
            <p:ph sz="half" idx="1"/>
          </p:nvPr>
        </p:nvSpPr>
        <p:spPr>
          <a:xfrm>
            <a:off x="744000" y="2088000"/>
            <a:ext cx="5232000" cy="4068000"/>
          </a:xfrm>
        </p:spPr>
        <p:txBody>
          <a:bodyPr lIns="0" tIns="0" rIns="0" bIns="0" rtlCol="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4" name="Content Placeholder 3"/>
          <p:cNvSpPr>
            <a:spLocks noGrp="1"/>
          </p:cNvSpPr>
          <p:nvPr>
            <p:ph sz="half" idx="2"/>
          </p:nvPr>
        </p:nvSpPr>
        <p:spPr>
          <a:xfrm>
            <a:off x="6216000" y="2088000"/>
            <a:ext cx="5232000" cy="4068000"/>
          </a:xfrm>
        </p:spPr>
        <p:txBody>
          <a:bodyPr lIns="0" tIns="0" rIns="0" bIns="0" rtlCol="0"/>
          <a:lstStyle>
            <a:lvl1pPr>
              <a:defRPr sz="2000" baseline="0">
                <a:solidFill>
                  <a:srgbClr val="211973"/>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600">
                <a:latin typeface="Verdana" panose="020B0604030504040204" pitchFamily="34" charset="0"/>
                <a:ea typeface="Verdana" panose="020B0604030504040204" pitchFamily="34" charset="0"/>
              </a:defRPr>
            </a:lvl4pPr>
            <a:lvl5pPr>
              <a:defRPr sz="1600">
                <a:latin typeface="Verdana" panose="020B0604030504040204" pitchFamily="34" charset="0"/>
                <a:ea typeface="Verdana" panose="020B0604030504040204" pitchFamily="34" charset="0"/>
              </a:defRPr>
            </a:lvl5pPr>
            <a:lvl6pPr>
              <a:defRPr sz="1800"/>
            </a:lvl6pPr>
            <a:lvl7pPr>
              <a:defRPr sz="1800"/>
            </a:lvl7pPr>
            <a:lvl8pPr>
              <a:defRPr sz="1800"/>
            </a:lvl8pPr>
            <a:lvl9pPr>
              <a:defRPr sz="1800"/>
            </a:lvl9p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8" name="Slide Number Placeholder 5"/>
          <p:cNvSpPr>
            <a:spLocks noGrp="1"/>
          </p:cNvSpPr>
          <p:nvPr>
            <p:ph type="sldNum" sz="quarter" idx="12"/>
          </p:nvPr>
        </p:nvSpPr>
        <p:spPr>
          <a:xfrm>
            <a:off x="0" y="6309320"/>
            <a:ext cx="12192000" cy="548680"/>
          </a:xfrm>
          <a:prstGeom prst="rect">
            <a:avLst/>
          </a:prstGeom>
          <a:solidFill>
            <a:srgbClr val="335083"/>
          </a:solidFill>
        </p:spPr>
        <p:txBody>
          <a:bodyPr rtlCol="0"/>
          <a:lstStyle>
            <a:lvl1pPr marL="540000" algn="l">
              <a:defRPr>
                <a:solidFill>
                  <a:schemeClr val="bg1"/>
                </a:solidFill>
                <a:latin typeface="Verdana" panose="020B0604030504040204" pitchFamily="34" charset="0"/>
                <a:ea typeface="Verdana" panose="020B0604030504040204" pitchFamily="34" charset="0"/>
              </a:defRPr>
            </a:lvl1pPr>
          </a:lstStyle>
          <a:p>
            <a:pPr rtl="0"/>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Verdana" panose="020B0604030504040204" pitchFamily="34" charset="0"/>
                <a:ea typeface="Verdana" panose="020B0604030504040204" pitchFamily="34" charset="0"/>
              </a:defRPr>
            </a:lvl1pPr>
          </a:lstStyle>
          <a:p>
            <a:pPr rtl="0"/>
            <a:r>
              <a:rPr lang="cy"/>
              <a:t>Population Segmentation and Risk Stratification: practice case-mix adjusted charts</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000" y="274638"/>
            <a:ext cx="10704000" cy="1143000"/>
          </a:xfrm>
          <a:prstGeom prst="rect">
            <a:avLst/>
          </a:prstGeom>
        </p:spPr>
        <p:txBody>
          <a:bodyPr vert="horz" lIns="0" tIns="0" rIns="0" bIns="0" rtlCol="0" anchor="ctr">
            <a:normAutofit/>
          </a:bodyPr>
          <a:lstStyle/>
          <a:p>
            <a:pPr rtl="0"/>
            <a:r>
              <a:rPr lang="cy"/>
              <a:t>Click to edit Master title style</a:t>
            </a:r>
            <a:endParaRPr lang="en-US" dirty="0"/>
          </a:p>
        </p:txBody>
      </p:sp>
      <p:sp>
        <p:nvSpPr>
          <p:cNvPr id="3" name="Text Placeholder 2"/>
          <p:cNvSpPr>
            <a:spLocks noGrp="1"/>
          </p:cNvSpPr>
          <p:nvPr>
            <p:ph type="body" idx="1"/>
          </p:nvPr>
        </p:nvSpPr>
        <p:spPr>
          <a:xfrm>
            <a:off x="744000" y="1600201"/>
            <a:ext cx="10704000" cy="4525963"/>
          </a:xfrm>
          <a:prstGeom prst="rect">
            <a:avLst/>
          </a:prstGeom>
        </p:spPr>
        <p:txBody>
          <a:bodyPr vert="horz" lIns="0" tIns="0" rIns="0" bIns="0" rtlCol="0">
            <a:normAutofit/>
          </a:bodyPr>
          <a:lstStyle/>
          <a:p>
            <a:pPr lvl="0" rtl="0"/>
            <a:r>
              <a:rPr lang="cy"/>
              <a:t>Click to edit Master text styles</a:t>
            </a:r>
          </a:p>
          <a:p>
            <a:pPr lvl="1" rtl="0"/>
            <a:r>
              <a:rPr lang="cy"/>
              <a:t>Second level</a:t>
            </a:r>
          </a:p>
          <a:p>
            <a:pPr lvl="2" rtl="0"/>
            <a:r>
              <a:rPr lang="cy"/>
              <a:t>Third level</a:t>
            </a:r>
          </a:p>
          <a:p>
            <a:pPr lvl="3" rtl="0"/>
            <a:r>
              <a:rPr lang="cy"/>
              <a:t>Fourth level</a:t>
            </a:r>
          </a:p>
          <a:p>
            <a:pPr lvl="4" rtl="0"/>
            <a:r>
              <a:rPr lang="cy"/>
              <a:t>Fifth level</a:t>
            </a:r>
            <a:endParaRPr lang="en-US" dirty="0"/>
          </a:p>
        </p:txBody>
      </p:sp>
      <p:sp>
        <p:nvSpPr>
          <p:cNvPr id="7" name="Slide Number Placeholder 5"/>
          <p:cNvSpPr>
            <a:spLocks noGrp="1"/>
          </p:cNvSpPr>
          <p:nvPr>
            <p:ph type="sldNum" sz="quarter" idx="4"/>
          </p:nvPr>
        </p:nvSpPr>
        <p:spPr>
          <a:xfrm>
            <a:off x="0" y="6309320"/>
            <a:ext cx="12192000" cy="548680"/>
          </a:xfrm>
          <a:prstGeom prst="rect">
            <a:avLst/>
          </a:prstGeom>
          <a:solidFill>
            <a:srgbClr val="335083"/>
          </a:solidFill>
        </p:spPr>
        <p:txBody>
          <a:bodyPr lIns="0" tIns="0" bIns="0" rtlCol="0" anchor="ctr"/>
          <a:lstStyle>
            <a:lvl1pPr marL="540000" algn="l">
              <a:defRPr sz="1200">
                <a:solidFill>
                  <a:schemeClr val="bg1"/>
                </a:solidFill>
              </a:defRPr>
            </a:lvl1pPr>
          </a:lstStyle>
          <a:p>
            <a:pPr rtl="0"/>
            <a:fld id="{E051598E-9D06-4046-8EF2-7702044C4E81}" type="slidenum">
              <a:rPr lang="en-US" smtClean="0"/>
              <a:pPr/>
              <a:t>‹#›</a:t>
            </a:fld>
            <a:r>
              <a:rPr lang="cy"/>
              <a:t> </a:t>
            </a:r>
            <a:endParaRPr lang="en-US" dirty="0"/>
          </a:p>
        </p:txBody>
      </p:sp>
      <p:sp>
        <p:nvSpPr>
          <p:cNvPr id="6" name="Footer Placeholder 5"/>
          <p:cNvSpPr>
            <a:spLocks noGrp="1"/>
          </p:cNvSpPr>
          <p:nvPr>
            <p:ph type="ftr" sz="quarter" idx="3"/>
          </p:nvPr>
        </p:nvSpPr>
        <p:spPr>
          <a:xfrm>
            <a:off x="1199456" y="6309320"/>
            <a:ext cx="10273141"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pPr rtl="0"/>
            <a:r>
              <a:rPr lang="cy"/>
              <a:t>Population Segmentation and Risk Stratification: practice case-mix adjusted charts</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57" r:id="rId2"/>
    <p:sldLayoutId id="2147483754" r:id="rId3"/>
    <p:sldLayoutId id="2147483747" r:id="rId4"/>
    <p:sldLayoutId id="2147483758" r:id="rId5"/>
    <p:sldLayoutId id="2147483746" r:id="rId6"/>
    <p:sldLayoutId id="2147483752" r:id="rId7"/>
    <p:sldLayoutId id="2147483759" r:id="rId8"/>
    <p:sldLayoutId id="2147483755" r:id="rId9"/>
    <p:sldLayoutId id="2147483748" r:id="rId10"/>
    <p:sldLayoutId id="2147483756" r:id="rId11"/>
    <p:sldLayoutId id="2147483751" r:id="rId12"/>
    <p:sldLayoutId id="2147483760" r:id="rId13"/>
  </p:sldLayoutIdLst>
  <p:timing>
    <p:tnLst>
      <p:par>
        <p:cTn id="1" dur="indefinite" restart="never" nodeType="tmRoot"/>
      </p:par>
    </p:tnLst>
  </p:timing>
  <p:hf hdr="0" dt="0"/>
  <p:txStyles>
    <p:titleStyle>
      <a:lvl1pPr algn="l" defTabSz="914400" rtl="0" eaLnBrk="1" latinLnBrk="0" hangingPunct="1">
        <a:spcBef>
          <a:spcPct val="0"/>
        </a:spcBef>
        <a:buNone/>
        <a:defRPr sz="3600" kern="1200" spc="-150" baseline="0">
          <a:solidFill>
            <a:srgbClr val="211973"/>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211973"/>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4000" y="2132857"/>
            <a:ext cx="11040632" cy="2084543"/>
          </a:xfrm>
        </p:spPr>
        <p:txBody>
          <a:bodyPr rtlCol="0"/>
          <a:lstStyle/>
          <a:p>
            <a:pPr rtl="0"/>
            <a:r>
              <a:rPr lang="cy"/>
              <a:t>Digwyddiad Arweinwyr Merthyr Hydref '23</a:t>
            </a:r>
            <a:endParaRPr lang="en-US" b="1" dirty="0">
              <a:solidFill>
                <a:srgbClr val="FF0000"/>
              </a:solidFill>
            </a:endParaRPr>
          </a:p>
        </p:txBody>
      </p:sp>
      <p:sp>
        <p:nvSpPr>
          <p:cNvPr id="3" name="Subtitle 2"/>
          <p:cNvSpPr>
            <a:spLocks noGrp="1"/>
          </p:cNvSpPr>
          <p:nvPr>
            <p:ph type="subTitle" idx="1"/>
          </p:nvPr>
        </p:nvSpPr>
        <p:spPr>
          <a:xfrm>
            <a:off x="744000" y="5301208"/>
            <a:ext cx="10178197" cy="914400"/>
          </a:xfrm>
        </p:spPr>
        <p:txBody>
          <a:bodyPr rtlCol="0"/>
          <a:lstStyle/>
          <a:p>
            <a:pPr rtl="0"/>
            <a:r>
              <a:rPr lang="cy"/>
              <a:t>Tîm Iechyd Cyhoeddus Cwm Taf Morgannwg, 2023.</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000" y="327913"/>
            <a:ext cx="2360928" cy="598545"/>
          </a:xfrm>
          <a:prstGeom prst="rect">
            <a:avLst/>
          </a:prstGeom>
        </p:spPr>
      </p:pic>
      <p:sp>
        <p:nvSpPr>
          <p:cNvPr id="6" name="TextBox 5"/>
          <p:cNvSpPr txBox="1"/>
          <p:nvPr/>
        </p:nvSpPr>
        <p:spPr>
          <a:xfrm>
            <a:off x="8112224" y="636745"/>
            <a:ext cx="3430645" cy="230832"/>
          </a:xfrm>
          <a:prstGeom prst="rect">
            <a:avLst/>
          </a:prstGeom>
          <a:noFill/>
        </p:spPr>
        <p:txBody>
          <a:bodyPr wrap="square" rtlCol="0">
            <a:spAutoFit/>
          </a:bodyPr>
          <a:lstStyle/>
          <a:p>
            <a:pPr algn="r" rtl="0"/>
            <a:r>
              <a:rPr lang="cy" sz="900">
                <a:solidFill>
                  <a:srgbClr val="335083"/>
                </a:solidFill>
                <a:latin typeface="Verdana" panose="020B0604030504040204" pitchFamily="34" charset="0"/>
                <a:ea typeface="Verdana" panose="020B0604030504040204" pitchFamily="34" charset="0"/>
              </a:rPr>
              <a:t>cwmtafmorgannwg.wales</a:t>
            </a:r>
            <a:endParaRPr lang="en-GB" sz="900" dirty="0">
              <a:solidFill>
                <a:srgbClr val="335083"/>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64980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10</a:t>
            </a:fld>
            <a:endParaRPr lang="en-US" dirty="0"/>
          </a:p>
        </p:txBody>
      </p:sp>
      <p:sp>
        <p:nvSpPr>
          <p:cNvPr id="6" name="Footer Placeholder 5"/>
          <p:cNvSpPr>
            <a:spLocks noGrp="1"/>
          </p:cNvSpPr>
          <p:nvPr>
            <p:ph type="ftr" sz="quarter" idx="3"/>
          </p:nvPr>
        </p:nvSpPr>
        <p:spPr>
          <a:xfrm>
            <a:off x="983432" y="6309320"/>
            <a:ext cx="10488024"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130660" y="116632"/>
            <a:ext cx="11581964" cy="794806"/>
          </a:xfrm>
        </p:spPr>
        <p:txBody>
          <a:bodyPr rtlCol="0"/>
          <a:lstStyle/>
          <a:p>
            <a:pPr rtl="0"/>
            <a:r>
              <a:rPr lang="cy" sz="2200" b="1"/>
              <a:t>Oedolion oedran gweithio o bwysau iach, canran sy'n benodol i oedran, pobl 16-64 oed, 2020-2021</a:t>
            </a:r>
          </a:p>
        </p:txBody>
      </p:sp>
      <p:sp>
        <p:nvSpPr>
          <p:cNvPr id="12" name="Rectangle 11"/>
          <p:cNvSpPr/>
          <p:nvPr/>
        </p:nvSpPr>
        <p:spPr>
          <a:xfrm>
            <a:off x="130660" y="4365104"/>
            <a:ext cx="11797988" cy="1859933"/>
          </a:xfrm>
          <a:prstGeom prst="rect">
            <a:avLst/>
          </a:prstGeom>
        </p:spPr>
        <p:txBody>
          <a:bodyPr wrap="square" rtlCol="0">
            <a:spAutoFit/>
          </a:bodyPr>
          <a:lstStyle/>
          <a:p>
            <a:pPr lvl="0" algn="just" rtl="0">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600">
                <a:solidFill>
                  <a:srgbClr val="335083"/>
                </a:solidFill>
                <a:latin typeface="Verdana" panose="020B0604030504040204" pitchFamily="34" charset="0"/>
                <a:ea typeface="Verdana" panose="020B0604030504040204" pitchFamily="34" charset="0"/>
                <a:cs typeface="Times New Roman" panose="02020603050405020304" pitchFamily="18" charset="0"/>
              </a:rPr>
              <a:t>Yn 2020-2021, dywedodd 36.0% o oedolion oedran gweithio (16-64 oed) mewn CTM fod ganddyn nhw bwysau iach*, o'i gymharu â 36.7% yng Nghymru. Ar lefel Awdurdod Lleol, Rhondda Cynon Taf oedd â'r gyfradd uchaf (40.2%), ac yna Pen-y-bont ar Ogwr (32.8%) a Merthyr Tudful (25.2%). </a:t>
            </a:r>
            <a:r>
              <a:rPr lang="cy" sz="1600" i="1">
                <a:solidFill>
                  <a:srgbClr val="335083"/>
                </a:solidFill>
                <a:latin typeface="Verdana" panose="020B0604030504040204" pitchFamily="34" charset="0"/>
                <a:ea typeface="Verdana" panose="020B0604030504040204" pitchFamily="34" charset="0"/>
                <a:cs typeface="Times New Roman" panose="02020603050405020304" pitchFamily="18" charset="0"/>
              </a:rPr>
              <a:t>Mae'r tri Awdurdod Lleol yn arddangos cyfyngau hyder eang, o bosibl oherwydd maint sampl llai neu fwy o amrywiaeth.</a:t>
            </a:r>
            <a:endParaRPr lang="en-GB" sz="1600" i="1" dirty="0">
              <a:solidFill>
                <a:srgbClr val="FF0000"/>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600">
                <a:solidFill>
                  <a:srgbClr val="335083"/>
                </a:solidFill>
                <a:latin typeface="Verdana" panose="020B0604030504040204" pitchFamily="34" charset="0"/>
                <a:ea typeface="Verdana" panose="020B0604030504040204" pitchFamily="34" charset="0"/>
                <a:cs typeface="Times New Roman" panose="02020603050405020304" pitchFamily="18" charset="0"/>
              </a:rPr>
              <a:t>*</a:t>
            </a:r>
            <a:r>
              <a:rPr lang="cy" sz="1600" i="1">
                <a:solidFill>
                  <a:srgbClr val="335083"/>
                </a:solidFill>
                <a:latin typeface="Verdana" panose="020B0604030504040204" pitchFamily="34" charset="0"/>
                <a:ea typeface="Verdana" panose="020B0604030504040204" pitchFamily="34" charset="0"/>
                <a:cs typeface="Times New Roman" panose="02020603050405020304" pitchFamily="18" charset="0"/>
              </a:rPr>
              <a:t>Mynegai Màs y Corff (BMI) rhwng 18.5 a 25</a:t>
            </a:r>
          </a:p>
        </p:txBody>
      </p:sp>
      <p:pic>
        <p:nvPicPr>
          <p:cNvPr id="2" name="Picture 1"/>
          <p:cNvPicPr>
            <a:picLocks noChangeAspect="1"/>
          </p:cNvPicPr>
          <p:nvPr/>
        </p:nvPicPr>
        <p:blipFill>
          <a:blip r:embed="rId3"/>
          <a:stretch>
            <a:fillRect/>
          </a:stretch>
        </p:blipFill>
        <p:spPr>
          <a:xfrm>
            <a:off x="1421494" y="805908"/>
            <a:ext cx="8856984" cy="3640847"/>
          </a:xfrm>
          <a:prstGeom prst="rect">
            <a:avLst/>
          </a:prstGeom>
        </p:spPr>
      </p:pic>
      <p:sp>
        <p:nvSpPr>
          <p:cNvPr id="3" name="Footer Placeholder 5">
            <a:extLst>
              <a:ext uri="{FF2B5EF4-FFF2-40B4-BE49-F238E27FC236}">
                <a16:creationId xmlns:a16="http://schemas.microsoft.com/office/drawing/2014/main" id="{EACEF7ED-2EF8-17BA-E6FE-6F32FC55F60A}"/>
              </a:ext>
            </a:extLst>
          </p:cNvPr>
          <p:cNvSpPr txBox="1">
            <a:spLocks/>
          </p:cNvSpPr>
          <p:nvPr/>
        </p:nvSpPr>
        <p:spPr>
          <a:xfrm>
            <a:off x="6312024" y="4281842"/>
            <a:ext cx="393576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Ffynhonnell ©2022 Arsyllfa ICC gan ddefnyddio NSW (LlC)</a:t>
            </a:r>
            <a:endParaRPr lang="en-US" dirty="0">
              <a:solidFill>
                <a:schemeClr val="accent4">
                  <a:lumMod val="50000"/>
                </a:schemeClr>
              </a:solidFill>
            </a:endParaRPr>
          </a:p>
        </p:txBody>
      </p:sp>
    </p:spTree>
    <p:extLst>
      <p:ext uri="{BB962C8B-B14F-4D97-AF65-F5344CB8AC3E}">
        <p14:creationId xmlns:p14="http://schemas.microsoft.com/office/powerpoint/2010/main" val="1450927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8941" y="141544"/>
            <a:ext cx="12192000" cy="646331"/>
          </a:xfrm>
          <a:prstGeom prst="rect">
            <a:avLst/>
          </a:prstGeom>
          <a:noFill/>
        </p:spPr>
        <p:txBody>
          <a:bodyPr wrap="square" lIns="91440" tIns="45720" rIns="91440" bIns="45720" rtlCol="0" anchor="t">
            <a:spAutoFit/>
          </a:bodyPr>
          <a:lstStyle/>
          <a:p>
            <a:pPr rtl="0"/>
            <a:r>
              <a:rPr lang="cy" b="1">
                <a:solidFill>
                  <a:schemeClr val="bg1"/>
                </a:solidFill>
              </a:rPr>
              <a:t>Cynyddodd diabetes yng Nghymru bron i 60,000 o bobl (17+ oed) rhwng 2009/10 a 2021/22 (13 mlynedd)</a:t>
            </a:r>
          </a:p>
          <a:p>
            <a:pPr rtl="0"/>
            <a:r>
              <a:rPr lang="cy" b="1">
                <a:solidFill>
                  <a:schemeClr val="bg1"/>
                </a:solidFill>
              </a:rPr>
              <a:t>Mae hyn yn gynnydd o bron i 40% </a:t>
            </a:r>
            <a:endParaRPr lang="en-GB" b="1" dirty="0">
              <a:solidFill>
                <a:schemeClr val="bg1"/>
              </a:solidFill>
              <a:cs typeface="Calibri"/>
            </a:endParaRPr>
          </a:p>
        </p:txBody>
      </p:sp>
      <p:sp>
        <p:nvSpPr>
          <p:cNvPr id="2" name="TextBox 1"/>
          <p:cNvSpPr txBox="1"/>
          <p:nvPr/>
        </p:nvSpPr>
        <p:spPr>
          <a:xfrm>
            <a:off x="268941" y="6223299"/>
            <a:ext cx="4157831" cy="369332"/>
          </a:xfrm>
          <a:prstGeom prst="rect">
            <a:avLst/>
          </a:prstGeom>
          <a:noFill/>
        </p:spPr>
        <p:txBody>
          <a:bodyPr wrap="square" lIns="91440" tIns="45720" rIns="91440" bIns="45720" rtlCol="0" anchor="t">
            <a:spAutoFit/>
          </a:bodyPr>
          <a:lstStyle/>
          <a:p>
            <a:pPr rtl="0"/>
            <a:r>
              <a:rPr lang="cy" b="1">
                <a:solidFill>
                  <a:schemeClr val="bg1"/>
                </a:solidFill>
                <a:ea typeface="+mn-lt"/>
                <a:cs typeface="+mn-lt"/>
              </a:rPr>
              <a:t>Nifer yr achosion gofal sylfaenol</a:t>
            </a:r>
            <a:endParaRPr lang="en-GB">
              <a:ea typeface="+mn-lt"/>
              <a:cs typeface="+mn-lt"/>
            </a:endParaRPr>
          </a:p>
        </p:txBody>
      </p:sp>
      <p:sp>
        <p:nvSpPr>
          <p:cNvPr id="3" name="Slide Number Placeholder 2"/>
          <p:cNvSpPr>
            <a:spLocks noGrp="1"/>
          </p:cNvSpPr>
          <p:nvPr>
            <p:ph type="sldNum" sz="quarter" idx="19"/>
          </p:nvPr>
        </p:nvSpPr>
        <p:spPr/>
        <p:txBody>
          <a:bodyPr rtlCol="0"/>
          <a:lstStyle/>
          <a:p>
            <a:pPr rtl="0"/>
            <a:fld id="{78298425-DF07-4C98-9218-12DDE6C2AAA5}" type="slidenum">
              <a:rPr lang="en-GB" smtClean="0"/>
              <a:t>11</a:t>
            </a:fld>
            <a:endParaRPr lang="en-GB"/>
          </a:p>
        </p:txBody>
      </p:sp>
      <p:pic>
        <p:nvPicPr>
          <p:cNvPr id="4" name="Picture 5" descr="Chart, line chart&#10;&#10;Description automatically generated">
            <a:extLst>
              <a:ext uri="{FF2B5EF4-FFF2-40B4-BE49-F238E27FC236}">
                <a16:creationId xmlns:a16="http://schemas.microsoft.com/office/drawing/2014/main" id="{8D4B63C3-1431-66CD-9E65-53674BD98D98}"/>
              </a:ext>
            </a:extLst>
          </p:cNvPr>
          <p:cNvPicPr>
            <a:picLocks noChangeAspect="1"/>
          </p:cNvPicPr>
          <p:nvPr/>
        </p:nvPicPr>
        <p:blipFill>
          <a:blip r:embed="rId2"/>
          <a:stretch>
            <a:fillRect/>
          </a:stretch>
        </p:blipFill>
        <p:spPr>
          <a:xfrm>
            <a:off x="2419763" y="1583895"/>
            <a:ext cx="7352472" cy="3866150"/>
          </a:xfrm>
          <a:prstGeom prst="rect">
            <a:avLst/>
          </a:prstGeom>
        </p:spPr>
      </p:pic>
      <p:sp>
        <p:nvSpPr>
          <p:cNvPr id="6" name="TextBox 5">
            <a:extLst>
              <a:ext uri="{FF2B5EF4-FFF2-40B4-BE49-F238E27FC236}">
                <a16:creationId xmlns:a16="http://schemas.microsoft.com/office/drawing/2014/main" id="{3AD8808A-3D58-2C42-FA97-F7BFBDCE2E1A}"/>
              </a:ext>
            </a:extLst>
          </p:cNvPr>
          <p:cNvSpPr txBox="1"/>
          <p:nvPr/>
        </p:nvSpPr>
        <p:spPr>
          <a:xfrm>
            <a:off x="1124570" y="2144347"/>
            <a:ext cx="1123950" cy="1477328"/>
          </a:xfrm>
          <a:prstGeom prst="rect">
            <a:avLst/>
          </a:prstGeom>
          <a:noFill/>
        </p:spPr>
        <p:txBody>
          <a:bodyPr wrap="square" rtlCol="0">
            <a:spAutoFit/>
          </a:bodyPr>
          <a:lstStyle/>
          <a:p>
            <a:pPr algn="ctr" rtl="0"/>
            <a:r>
              <a:rPr lang="cy"/>
              <a:t>Nifer y bobl 17+ oed sydd â diabetes</a:t>
            </a:r>
          </a:p>
        </p:txBody>
      </p:sp>
      <p:cxnSp>
        <p:nvCxnSpPr>
          <p:cNvPr id="8" name="Straight Arrow Connector 7">
            <a:extLst>
              <a:ext uri="{FF2B5EF4-FFF2-40B4-BE49-F238E27FC236}">
                <a16:creationId xmlns:a16="http://schemas.microsoft.com/office/drawing/2014/main" id="{217FEE8D-0B39-3569-B3A2-39EE61041F16}"/>
              </a:ext>
            </a:extLst>
          </p:cNvPr>
          <p:cNvCxnSpPr>
            <a:cxnSpLocks/>
          </p:cNvCxnSpPr>
          <p:nvPr/>
        </p:nvCxnSpPr>
        <p:spPr>
          <a:xfrm>
            <a:off x="9659177" y="2154349"/>
            <a:ext cx="0" cy="145732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3" name="TextBox 12">
            <a:extLst>
              <a:ext uri="{FF2B5EF4-FFF2-40B4-BE49-F238E27FC236}">
                <a16:creationId xmlns:a16="http://schemas.microsoft.com/office/drawing/2014/main" id="{6C54DB55-6684-E003-2A2A-673001CD051B}"/>
              </a:ext>
            </a:extLst>
          </p:cNvPr>
          <p:cNvSpPr txBox="1"/>
          <p:nvPr/>
        </p:nvSpPr>
        <p:spPr>
          <a:xfrm>
            <a:off x="9943478" y="2411345"/>
            <a:ext cx="1895682" cy="923330"/>
          </a:xfrm>
          <a:prstGeom prst="rect">
            <a:avLst/>
          </a:prstGeom>
          <a:noFill/>
        </p:spPr>
        <p:txBody>
          <a:bodyPr wrap="square" rtlCol="0">
            <a:spAutoFit/>
          </a:bodyPr>
          <a:lstStyle/>
          <a:p>
            <a:pPr rtl="0"/>
            <a:r>
              <a:rPr lang="cy"/>
              <a:t>Cynnydd </a:t>
            </a:r>
          </a:p>
          <a:p>
            <a:pPr rtl="0"/>
            <a:r>
              <a:rPr lang="cy"/>
              <a:t>= 60,000 o bobl</a:t>
            </a:r>
          </a:p>
          <a:p>
            <a:pPr rtl="0"/>
            <a:r>
              <a:rPr lang="cy"/>
              <a:t>= 40% </a:t>
            </a:r>
          </a:p>
        </p:txBody>
      </p:sp>
    </p:spTree>
    <p:extLst>
      <p:ext uri="{BB962C8B-B14F-4D97-AF65-F5344CB8AC3E}">
        <p14:creationId xmlns:p14="http://schemas.microsoft.com/office/powerpoint/2010/main" val="3375425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875" y="141544"/>
            <a:ext cx="12192000" cy="707886"/>
          </a:xfrm>
          <a:prstGeom prst="rect">
            <a:avLst/>
          </a:prstGeom>
          <a:noFill/>
        </p:spPr>
        <p:txBody>
          <a:bodyPr wrap="square" lIns="91440" tIns="45720" rIns="91440" bIns="45720" rtlCol="0" anchor="t">
            <a:spAutoFit/>
          </a:bodyPr>
          <a:lstStyle/>
          <a:p>
            <a:pPr rtl="0"/>
            <a:r>
              <a:rPr lang="cy" sz="2000" b="1">
                <a:solidFill>
                  <a:schemeClr val="bg1"/>
                </a:solidFill>
              </a:rPr>
              <a:t>Cynyddodd nifer y bobl â diabetes yng Nghwm Taf Morgannwg bron i 1,300 o bobl (17+ oed) rhwng 2019/20 a 2021/22 (3 blynedd). Mae hyn yn gynnydd o tua 4%. </a:t>
            </a:r>
            <a:endParaRPr lang="en-GB" sz="2000" b="1">
              <a:solidFill>
                <a:schemeClr val="bg1"/>
              </a:solidFill>
              <a:cs typeface="Calibri"/>
            </a:endParaRPr>
          </a:p>
        </p:txBody>
      </p:sp>
      <p:sp>
        <p:nvSpPr>
          <p:cNvPr id="2" name="TextBox 1"/>
          <p:cNvSpPr txBox="1"/>
          <p:nvPr/>
        </p:nvSpPr>
        <p:spPr>
          <a:xfrm>
            <a:off x="268941" y="6223299"/>
            <a:ext cx="4157831" cy="369332"/>
          </a:xfrm>
          <a:prstGeom prst="rect">
            <a:avLst/>
          </a:prstGeom>
          <a:noFill/>
        </p:spPr>
        <p:txBody>
          <a:bodyPr wrap="square" lIns="91440" tIns="45720" rIns="91440" bIns="45720" rtlCol="0" anchor="t">
            <a:spAutoFit/>
          </a:bodyPr>
          <a:lstStyle/>
          <a:p>
            <a:pPr rtl="0"/>
            <a:r>
              <a:rPr lang="cy" b="1">
                <a:solidFill>
                  <a:schemeClr val="bg1"/>
                </a:solidFill>
                <a:ea typeface="+mn-lt"/>
                <a:cs typeface="+mn-lt"/>
              </a:rPr>
              <a:t>Nifer yr achosion gofal sylfaenol</a:t>
            </a:r>
            <a:endParaRPr lang="en-GB">
              <a:ea typeface="+mn-lt"/>
              <a:cs typeface="+mn-lt"/>
            </a:endParaRPr>
          </a:p>
        </p:txBody>
      </p:sp>
      <p:sp>
        <p:nvSpPr>
          <p:cNvPr id="6" name="TextBox 5">
            <a:extLst>
              <a:ext uri="{FF2B5EF4-FFF2-40B4-BE49-F238E27FC236}">
                <a16:creationId xmlns:a16="http://schemas.microsoft.com/office/drawing/2014/main" id="{3AD8808A-3D58-2C42-FA97-F7BFBDCE2E1A}"/>
              </a:ext>
            </a:extLst>
          </p:cNvPr>
          <p:cNvSpPr txBox="1"/>
          <p:nvPr/>
        </p:nvSpPr>
        <p:spPr>
          <a:xfrm>
            <a:off x="761793" y="2690336"/>
            <a:ext cx="1123950" cy="1477328"/>
          </a:xfrm>
          <a:prstGeom prst="rect">
            <a:avLst/>
          </a:prstGeom>
          <a:noFill/>
        </p:spPr>
        <p:txBody>
          <a:bodyPr wrap="square" rtlCol="0">
            <a:spAutoFit/>
          </a:bodyPr>
          <a:lstStyle/>
          <a:p>
            <a:pPr algn="ctr" rtl="0"/>
            <a:r>
              <a:rPr lang="cy"/>
              <a:t>Nifer y bobl 17+ oed sydd â diabetes</a:t>
            </a:r>
          </a:p>
        </p:txBody>
      </p:sp>
      <p:cxnSp>
        <p:nvCxnSpPr>
          <p:cNvPr id="8" name="Straight Arrow Connector 7">
            <a:extLst>
              <a:ext uri="{FF2B5EF4-FFF2-40B4-BE49-F238E27FC236}">
                <a16:creationId xmlns:a16="http://schemas.microsoft.com/office/drawing/2014/main" id="{217FEE8D-0B39-3569-B3A2-39EE61041F16}"/>
              </a:ext>
            </a:extLst>
          </p:cNvPr>
          <p:cNvCxnSpPr>
            <a:cxnSpLocks/>
          </p:cNvCxnSpPr>
          <p:nvPr/>
        </p:nvCxnSpPr>
        <p:spPr>
          <a:xfrm>
            <a:off x="9279745" y="2229837"/>
            <a:ext cx="12492" cy="82440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3" name="TextBox 12">
            <a:extLst>
              <a:ext uri="{FF2B5EF4-FFF2-40B4-BE49-F238E27FC236}">
                <a16:creationId xmlns:a16="http://schemas.microsoft.com/office/drawing/2014/main" id="{6C54DB55-6684-E003-2A2A-673001CD051B}"/>
              </a:ext>
            </a:extLst>
          </p:cNvPr>
          <p:cNvSpPr txBox="1"/>
          <p:nvPr/>
        </p:nvSpPr>
        <p:spPr>
          <a:xfrm>
            <a:off x="9568209" y="2178704"/>
            <a:ext cx="1895682" cy="923330"/>
          </a:xfrm>
          <a:prstGeom prst="rect">
            <a:avLst/>
          </a:prstGeom>
          <a:noFill/>
        </p:spPr>
        <p:txBody>
          <a:bodyPr wrap="square" lIns="91440" tIns="45720" rIns="91440" bIns="45720" rtlCol="0" anchor="t">
            <a:spAutoFit/>
          </a:bodyPr>
          <a:lstStyle/>
          <a:p>
            <a:pPr rtl="0"/>
            <a:r>
              <a:rPr lang="cy"/>
              <a:t>Cynnydd </a:t>
            </a:r>
          </a:p>
          <a:p>
            <a:pPr rtl="0"/>
            <a:r>
              <a:rPr lang="cy"/>
              <a:t>= 1,300 o bobl</a:t>
            </a:r>
          </a:p>
          <a:p>
            <a:pPr rtl="0"/>
            <a:r>
              <a:rPr lang="cy"/>
              <a:t>= 4% </a:t>
            </a:r>
            <a:endParaRPr lang="en-GB">
              <a:cs typeface="Calibri"/>
            </a:endParaRPr>
          </a:p>
        </p:txBody>
      </p:sp>
      <p:pic>
        <p:nvPicPr>
          <p:cNvPr id="4" name="Picture 9" descr="A graph showing the number of patients with the number of patients with the number of patients with the number of patients with the number of patients with the number of patients with the number of them with the&#10;&#10;Description automatically generated">
            <a:extLst>
              <a:ext uri="{FF2B5EF4-FFF2-40B4-BE49-F238E27FC236}">
                <a16:creationId xmlns:a16="http://schemas.microsoft.com/office/drawing/2014/main" id="{E6FEF9BE-2C7A-D47F-02DF-76F4E02921F3}"/>
              </a:ext>
            </a:extLst>
          </p:cNvPr>
          <p:cNvPicPr>
            <a:picLocks noChangeAspect="1"/>
          </p:cNvPicPr>
          <p:nvPr/>
        </p:nvPicPr>
        <p:blipFill>
          <a:blip r:embed="rId3"/>
          <a:stretch>
            <a:fillRect/>
          </a:stretch>
        </p:blipFill>
        <p:spPr>
          <a:xfrm>
            <a:off x="1951220" y="1143683"/>
            <a:ext cx="7136150" cy="4329125"/>
          </a:xfrm>
          <a:prstGeom prst="rect">
            <a:avLst/>
          </a:prstGeom>
        </p:spPr>
      </p:pic>
    </p:spTree>
    <p:extLst>
      <p:ext uri="{BB962C8B-B14F-4D97-AF65-F5344CB8AC3E}">
        <p14:creationId xmlns:p14="http://schemas.microsoft.com/office/powerpoint/2010/main" val="532962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2B2A96C-80AE-7987-226A-9D5A09CB10AD}"/>
              </a:ext>
            </a:extLst>
          </p:cNvPr>
          <p:cNvSpPr/>
          <p:nvPr/>
        </p:nvSpPr>
        <p:spPr>
          <a:xfrm>
            <a:off x="0" y="35681"/>
            <a:ext cx="12145617" cy="923330"/>
          </a:xfrm>
          <a:prstGeom prst="rect">
            <a:avLst/>
          </a:prstGeom>
        </p:spPr>
        <p:txBody>
          <a:bodyPr wrap="square" lIns="91440" tIns="45720" rIns="91440" bIns="45720" rtlCol="0" anchor="t">
            <a:spAutoFit/>
          </a:bodyPr>
          <a:lstStyle/>
          <a:p>
            <a:pPr rtl="0">
              <a:defRPr/>
            </a:pPr>
            <a:r>
              <a:rPr lang="cy" b="1" dirty="0">
                <a:solidFill>
                  <a:schemeClr val="bg1"/>
                </a:solidFill>
                <a:cs typeface="Calibri"/>
              </a:rPr>
              <a:t>Mae canran yr holl dderbyniadau i'r ysbyty yn BIP Cwm Taf Morgannwg a oedd yn cynnwys diagnosis diabetes cynradd neu uwchradd wedi cynyddu yn y pumedau mwyaf a lleiaf difreintiedig. Mae'r bwlch rhwng y pumedau amddifadedd wedi cynyddu yn ystod y blynyddoedd diwethaf.</a:t>
            </a:r>
          </a:p>
        </p:txBody>
      </p:sp>
      <p:sp>
        <p:nvSpPr>
          <p:cNvPr id="5" name="TextBox 4"/>
          <p:cNvSpPr txBox="1"/>
          <p:nvPr/>
        </p:nvSpPr>
        <p:spPr>
          <a:xfrm>
            <a:off x="268941" y="6223299"/>
            <a:ext cx="4157831" cy="369332"/>
          </a:xfrm>
          <a:prstGeom prst="rect">
            <a:avLst/>
          </a:prstGeom>
          <a:noFill/>
        </p:spPr>
        <p:txBody>
          <a:bodyPr wrap="square" rtlCol="0">
            <a:spAutoFit/>
          </a:bodyPr>
          <a:lstStyle/>
          <a:p>
            <a:pPr rtl="0"/>
            <a:r>
              <a:rPr lang="cy" b="1">
                <a:solidFill>
                  <a:schemeClr val="bg1"/>
                </a:solidFill>
              </a:rPr>
              <a:t>Derbyniadau i ysbytai</a:t>
            </a:r>
          </a:p>
        </p:txBody>
      </p:sp>
      <p:pic>
        <p:nvPicPr>
          <p:cNvPr id="4" name="Picture 3"/>
          <p:cNvPicPr>
            <a:picLocks noChangeAspect="1"/>
          </p:cNvPicPr>
          <p:nvPr/>
        </p:nvPicPr>
        <p:blipFill>
          <a:blip r:embed="rId3"/>
          <a:stretch>
            <a:fillRect/>
          </a:stretch>
        </p:blipFill>
        <p:spPr>
          <a:xfrm>
            <a:off x="268941" y="1914741"/>
            <a:ext cx="11654803" cy="3352862"/>
          </a:xfrm>
          <a:prstGeom prst="rect">
            <a:avLst/>
          </a:prstGeom>
        </p:spPr>
      </p:pic>
    </p:spTree>
    <p:extLst>
      <p:ext uri="{BB962C8B-B14F-4D97-AF65-F5344CB8AC3E}">
        <p14:creationId xmlns:p14="http://schemas.microsoft.com/office/powerpoint/2010/main" val="1395474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7AD98C-BA4D-8DFF-D3E1-58A6EB615DEC}"/>
              </a:ext>
            </a:extLst>
          </p:cNvPr>
          <p:cNvSpPr txBox="1"/>
          <p:nvPr/>
        </p:nvSpPr>
        <p:spPr>
          <a:xfrm>
            <a:off x="0" y="0"/>
            <a:ext cx="12192000" cy="830997"/>
          </a:xfrm>
          <a:prstGeom prst="rect">
            <a:avLst/>
          </a:prstGeom>
          <a:noFill/>
        </p:spPr>
        <p:txBody>
          <a:bodyPr wrap="square" lIns="91440" tIns="45720" rIns="91440" bIns="45720" rtlCol="0" anchor="t">
            <a:spAutoFit/>
          </a:bodyPr>
          <a:lstStyle/>
          <a:p>
            <a:pPr rtl="0"/>
            <a:r>
              <a:rPr lang="cy" sz="1600" b="1" dirty="0">
                <a:solidFill>
                  <a:schemeClr val="bg1"/>
                </a:solidFill>
                <a:cs typeface="Calibri"/>
              </a:rPr>
              <a:t>Yn 2021/22, roedd cyfnodau mewn ysbytai yn gysylltiedig â diabetes ym Mwrdd Iechyd Prifysgol Cwm Taf Morgannwg a oedd angen cost trychiad dros £15,000 fesul cyfnod ac ar gyfartaledd 18 diwrnod yn yr ysbyty. Roedd dros 14,000 o gyfnodau yn gysylltiedig â diabetes nad oeddent yn cynnwys trychiad ar gost gyfartalog o bron i £4,800 y cyfnod.</a:t>
            </a:r>
          </a:p>
        </p:txBody>
      </p:sp>
      <p:sp>
        <p:nvSpPr>
          <p:cNvPr id="82" name="TextBox 81">
            <a:extLst>
              <a:ext uri="{FF2B5EF4-FFF2-40B4-BE49-F238E27FC236}">
                <a16:creationId xmlns:a16="http://schemas.microsoft.com/office/drawing/2014/main" id="{C254C228-E5EE-085C-F008-04B88A040BD5}"/>
              </a:ext>
            </a:extLst>
          </p:cNvPr>
          <p:cNvSpPr txBox="1"/>
          <p:nvPr/>
        </p:nvSpPr>
        <p:spPr>
          <a:xfrm>
            <a:off x="485206" y="1160900"/>
            <a:ext cx="5444434" cy="3754874"/>
          </a:xfrm>
          <a:prstGeom prst="rect">
            <a:avLst/>
          </a:prstGeom>
          <a:solidFill>
            <a:srgbClr val="5B739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cy" sz="2000" b="1" dirty="0">
                <a:solidFill>
                  <a:schemeClr val="bg1"/>
                </a:solidFill>
                <a:latin typeface="Verdana"/>
                <a:ea typeface="Verdana"/>
              </a:rPr>
              <a:t>Trychiad</a:t>
            </a:r>
            <a:r>
              <a:rPr lang="cy" sz="2000" dirty="0">
                <a:solidFill>
                  <a:schemeClr val="bg1"/>
                </a:solidFill>
                <a:latin typeface="Verdana"/>
                <a:ea typeface="Verdana"/>
              </a:rPr>
              <a:t> </a:t>
            </a:r>
            <a:endParaRPr lang="en-US" sz="2000" dirty="0">
              <a:solidFill>
                <a:schemeClr val="bg1"/>
              </a:solidFill>
              <a:latin typeface="Verdana"/>
              <a:ea typeface="Verdana"/>
              <a:cs typeface="Calibri"/>
            </a:endParaRPr>
          </a:p>
          <a:p>
            <a:pPr rtl="0"/>
            <a:endParaRPr lang="en-US" sz="2000" dirty="0">
              <a:solidFill>
                <a:schemeClr val="bg1"/>
              </a:solidFill>
              <a:latin typeface="Verdana"/>
              <a:ea typeface="Verdana"/>
              <a:cs typeface="+mn-lt"/>
            </a:endParaRPr>
          </a:p>
          <a:p>
            <a:pPr rtl="0"/>
            <a:r>
              <a:rPr lang="cy" sz="2000" dirty="0">
                <a:solidFill>
                  <a:schemeClr val="bg1"/>
                </a:solidFill>
                <a:ea typeface="+mn-lt"/>
                <a:cs typeface="+mn-lt"/>
              </a:rPr>
              <a:t>•</a:t>
            </a:r>
            <a:r>
              <a:rPr lang="cy" sz="2000" dirty="0">
                <a:solidFill>
                  <a:schemeClr val="bg1"/>
                </a:solidFill>
                <a:latin typeface="Verdana"/>
                <a:ea typeface="Verdana"/>
              </a:rPr>
              <a:t>98 o gyfnodau i gyd</a:t>
            </a:r>
            <a:endParaRPr lang="en-US" sz="2000" dirty="0">
              <a:solidFill>
                <a:schemeClr val="bg1"/>
              </a:solidFill>
              <a:cs typeface="Calibri"/>
            </a:endParaRPr>
          </a:p>
          <a:p>
            <a:pPr rtl="0"/>
            <a:r>
              <a:rPr lang="cy" sz="2000" dirty="0">
                <a:solidFill>
                  <a:schemeClr val="bg1"/>
                </a:solidFill>
                <a:ea typeface="+mn-lt"/>
                <a:cs typeface="+mn-lt"/>
              </a:rPr>
              <a:t>•</a:t>
            </a:r>
            <a:r>
              <a:rPr lang="cy" sz="2000" dirty="0">
                <a:solidFill>
                  <a:schemeClr val="bg1"/>
                </a:solidFill>
                <a:latin typeface="Verdana"/>
                <a:ea typeface="Verdana"/>
              </a:rPr>
              <a:t>83 o gleifion i gyd</a:t>
            </a:r>
            <a:endParaRPr lang="en-US" sz="2000" dirty="0">
              <a:solidFill>
                <a:schemeClr val="bg1"/>
              </a:solidFill>
              <a:cs typeface="Calibri"/>
            </a:endParaRPr>
          </a:p>
          <a:p>
            <a:pPr rtl="0"/>
            <a:r>
              <a:rPr lang="cy" sz="2000" dirty="0">
                <a:solidFill>
                  <a:schemeClr val="bg1"/>
                </a:solidFill>
                <a:ea typeface="+mn-lt"/>
                <a:cs typeface="+mn-lt"/>
              </a:rPr>
              <a:t>•</a:t>
            </a:r>
            <a:r>
              <a:rPr lang="cy" sz="2000" dirty="0">
                <a:solidFill>
                  <a:schemeClr val="bg1"/>
                </a:solidFill>
                <a:latin typeface="Verdana"/>
                <a:ea typeface="Verdana"/>
              </a:rPr>
              <a:t>£15,325 fesul Cyfnod</a:t>
            </a:r>
            <a:endParaRPr lang="en-US" sz="2000" dirty="0">
              <a:solidFill>
                <a:schemeClr val="bg1"/>
              </a:solidFill>
              <a:cs typeface="Calibri"/>
            </a:endParaRPr>
          </a:p>
          <a:p>
            <a:pPr rtl="0"/>
            <a:r>
              <a:rPr lang="cy" sz="2000" dirty="0">
                <a:solidFill>
                  <a:schemeClr val="bg1"/>
                </a:solidFill>
                <a:ea typeface="+mn-lt"/>
                <a:cs typeface="+mn-lt"/>
              </a:rPr>
              <a:t>•</a:t>
            </a:r>
            <a:r>
              <a:rPr lang="cy" sz="2000" dirty="0">
                <a:solidFill>
                  <a:schemeClr val="bg1"/>
                </a:solidFill>
                <a:latin typeface="Verdana"/>
                <a:ea typeface="Verdana"/>
              </a:rPr>
              <a:t>18 Diwrnodau Derbyn fesul Cyfnod</a:t>
            </a:r>
          </a:p>
          <a:p>
            <a:pPr rtl="0"/>
            <a:r>
              <a:rPr lang="cy" sz="2000" dirty="0">
                <a:solidFill>
                  <a:schemeClr val="bg1"/>
                </a:solidFill>
                <a:latin typeface="Verdana"/>
                <a:ea typeface="Verdana"/>
              </a:rPr>
              <a:t>• 5% o farwolaethau yn ystod cyfnod</a:t>
            </a:r>
          </a:p>
          <a:p>
            <a:pPr rtl="0"/>
            <a:r>
              <a:rPr lang="cy" sz="2000" dirty="0">
                <a:solidFill>
                  <a:schemeClr val="bg1"/>
                </a:solidFill>
                <a:latin typeface="Verdana"/>
                <a:ea typeface="Verdana"/>
              </a:rPr>
              <a:t>• 14% o farwolaethau o fewn blwyddyn o ryddhau </a:t>
            </a:r>
          </a:p>
          <a:p>
            <a:pPr rtl="0"/>
            <a:r>
              <a:rPr lang="cy" sz="2000" dirty="0">
                <a:solidFill>
                  <a:schemeClr val="bg1"/>
                </a:solidFill>
                <a:latin typeface="Verdana"/>
                <a:ea typeface="Verdana"/>
              </a:rPr>
              <a:t>• 161 Diwrnodau rhyddhau i farwolaeth o fewn blwyddyn</a:t>
            </a:r>
          </a:p>
          <a:p>
            <a:pPr algn="l" rtl="0"/>
            <a:endParaRPr lang="en-US" sz="1600" dirty="0">
              <a:solidFill>
                <a:schemeClr val="bg1"/>
              </a:solidFill>
              <a:latin typeface="Verdana"/>
              <a:ea typeface="Verdana"/>
            </a:endParaRPr>
          </a:p>
        </p:txBody>
      </p:sp>
      <p:sp>
        <p:nvSpPr>
          <p:cNvPr id="83" name="TextBox 82">
            <a:extLst>
              <a:ext uri="{FF2B5EF4-FFF2-40B4-BE49-F238E27FC236}">
                <a16:creationId xmlns:a16="http://schemas.microsoft.com/office/drawing/2014/main" id="{B1A06FFB-D3E7-D326-123C-8E9AB41B0207}"/>
              </a:ext>
            </a:extLst>
          </p:cNvPr>
          <p:cNvSpPr txBox="1"/>
          <p:nvPr/>
        </p:nvSpPr>
        <p:spPr>
          <a:xfrm>
            <a:off x="6290276" y="1160900"/>
            <a:ext cx="5444434" cy="3816429"/>
          </a:xfrm>
          <a:prstGeom prst="rect">
            <a:avLst/>
          </a:prstGeom>
          <a:solidFill>
            <a:srgbClr val="5B739C"/>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cy" sz="2000" b="1" dirty="0">
                <a:solidFill>
                  <a:schemeClr val="bg1"/>
                </a:solidFill>
                <a:latin typeface="Verdana"/>
                <a:ea typeface="Verdana"/>
              </a:rPr>
              <a:t>Llwybr Arall</a:t>
            </a:r>
            <a:endParaRPr lang="en-US" sz="2000" b="1" dirty="0">
              <a:solidFill>
                <a:schemeClr val="bg1"/>
              </a:solidFill>
              <a:latin typeface="Verdana"/>
              <a:ea typeface="Verdana"/>
              <a:cs typeface="Calibri"/>
            </a:endParaRPr>
          </a:p>
          <a:p>
            <a:pPr rtl="0"/>
            <a:endParaRPr lang="en-US" sz="2000" dirty="0">
              <a:solidFill>
                <a:schemeClr val="bg1"/>
              </a:solidFill>
              <a:latin typeface="Verdana"/>
              <a:ea typeface="Verdana"/>
              <a:cs typeface="+mn-lt"/>
            </a:endParaRPr>
          </a:p>
          <a:p>
            <a:pPr rtl="0"/>
            <a:r>
              <a:rPr lang="cy" sz="2000" dirty="0">
                <a:solidFill>
                  <a:schemeClr val="bg1"/>
                </a:solidFill>
                <a:latin typeface="Verdana"/>
                <a:ea typeface="Verdana"/>
              </a:rPr>
              <a:t>• 14,037 o gyfnodau i gyd</a:t>
            </a:r>
          </a:p>
          <a:p>
            <a:pPr rtl="0"/>
            <a:r>
              <a:rPr lang="cy" sz="2000" dirty="0">
                <a:solidFill>
                  <a:schemeClr val="bg1"/>
                </a:solidFill>
                <a:latin typeface="Verdana"/>
                <a:ea typeface="Verdana"/>
              </a:rPr>
              <a:t>• 6,873 o gleifion i gyd</a:t>
            </a:r>
          </a:p>
          <a:p>
            <a:pPr rtl="0"/>
            <a:r>
              <a:rPr lang="cy" sz="2000" dirty="0">
                <a:solidFill>
                  <a:schemeClr val="bg1"/>
                </a:solidFill>
                <a:latin typeface="Verdana"/>
                <a:ea typeface="Verdana"/>
              </a:rPr>
              <a:t>•£4,796 fesul cyfnod</a:t>
            </a:r>
          </a:p>
          <a:p>
            <a:pPr rtl="0"/>
            <a:r>
              <a:rPr lang="cy" sz="2000" dirty="0">
                <a:solidFill>
                  <a:schemeClr val="bg1"/>
                </a:solidFill>
                <a:latin typeface="Verdana"/>
                <a:ea typeface="Verdana"/>
              </a:rPr>
              <a:t>•7 </a:t>
            </a:r>
            <a:r>
              <a:rPr lang="cy" sz="2400" dirty="0">
                <a:solidFill>
                  <a:schemeClr val="bg1"/>
                </a:solidFill>
                <a:latin typeface="Verdana"/>
                <a:ea typeface="Verdana"/>
              </a:rPr>
              <a:t>Diwrnodau</a:t>
            </a:r>
            <a:r>
              <a:rPr lang="cy" sz="2000" dirty="0">
                <a:solidFill>
                  <a:schemeClr val="bg1"/>
                </a:solidFill>
                <a:latin typeface="Verdana"/>
                <a:ea typeface="Verdana"/>
              </a:rPr>
              <a:t> Derbyn fesul Cyfnod</a:t>
            </a:r>
          </a:p>
          <a:p>
            <a:pPr rtl="0"/>
            <a:r>
              <a:rPr lang="cy" sz="2000" dirty="0">
                <a:solidFill>
                  <a:schemeClr val="bg1"/>
                </a:solidFill>
                <a:latin typeface="Verdana"/>
                <a:ea typeface="Verdana"/>
              </a:rPr>
              <a:t>• 4% o farwolaethau yn ystod cyfnod</a:t>
            </a:r>
          </a:p>
          <a:p>
            <a:pPr rtl="0"/>
            <a:r>
              <a:rPr lang="cy" sz="2000" dirty="0">
                <a:solidFill>
                  <a:schemeClr val="bg1"/>
                </a:solidFill>
                <a:latin typeface="Verdana"/>
                <a:ea typeface="Verdana"/>
              </a:rPr>
              <a:t>• 7% o farwolaethau o fewn blwyddyn o ryddhau </a:t>
            </a:r>
          </a:p>
          <a:p>
            <a:pPr rtl="0"/>
            <a:r>
              <a:rPr lang="cy" sz="2000" dirty="0">
                <a:solidFill>
                  <a:schemeClr val="bg1"/>
                </a:solidFill>
                <a:latin typeface="Verdana"/>
                <a:ea typeface="Verdana"/>
              </a:rPr>
              <a:t>• 170 diwrnod rhyddhau i farwolaeth o fewn blwyddyn</a:t>
            </a:r>
          </a:p>
          <a:p>
            <a:pPr algn="l" rtl="0"/>
            <a:endParaRPr lang="en-US" sz="1600" dirty="0" smtClean="0">
              <a:cs typeface="Calibri"/>
            </a:endParaRPr>
          </a:p>
        </p:txBody>
      </p:sp>
      <p:sp>
        <p:nvSpPr>
          <p:cNvPr id="4" name="TextBox 3">
            <a:extLst>
              <a:ext uri="{FF2B5EF4-FFF2-40B4-BE49-F238E27FC236}">
                <a16:creationId xmlns:a16="http://schemas.microsoft.com/office/drawing/2014/main" id="{2239B824-6FF5-0193-D2E2-BFE37C17F338}"/>
              </a:ext>
            </a:extLst>
          </p:cNvPr>
          <p:cNvSpPr txBox="1"/>
          <p:nvPr/>
        </p:nvSpPr>
        <p:spPr>
          <a:xfrm>
            <a:off x="268941" y="6223299"/>
            <a:ext cx="4157831" cy="369332"/>
          </a:xfrm>
          <a:prstGeom prst="rect">
            <a:avLst/>
          </a:prstGeom>
          <a:noFill/>
        </p:spPr>
        <p:txBody>
          <a:bodyPr wrap="square" lIns="91440" tIns="45720" rIns="91440" bIns="45720" rtlCol="0" anchor="t">
            <a:spAutoFit/>
          </a:bodyPr>
          <a:lstStyle/>
          <a:p>
            <a:pPr rtl="0"/>
            <a:r>
              <a:rPr lang="cy" b="1">
                <a:solidFill>
                  <a:schemeClr val="bg1"/>
                </a:solidFill>
              </a:rPr>
              <a:t>Cost cyfnodau ysbyty (£69m)</a:t>
            </a:r>
            <a:endParaRPr lang="en-US" dirty="0"/>
          </a:p>
        </p:txBody>
      </p:sp>
    </p:spTree>
    <p:extLst>
      <p:ext uri="{BB962C8B-B14F-4D97-AF65-F5344CB8AC3E}">
        <p14:creationId xmlns:p14="http://schemas.microsoft.com/office/powerpoint/2010/main" val="708744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260648"/>
            <a:ext cx="10704000" cy="648000"/>
          </a:xfrm>
        </p:spPr>
        <p:txBody>
          <a:bodyPr rtlCol="0"/>
          <a:lstStyle/>
          <a:p>
            <a:pPr rtl="0"/>
            <a:r>
              <a:rPr lang="cy"/>
              <a:t>Pwysau iach</a:t>
            </a:r>
          </a:p>
        </p:txBody>
      </p:sp>
      <p:sp>
        <p:nvSpPr>
          <p:cNvPr id="5" name="Slide Number Placeholder 4"/>
          <p:cNvSpPr>
            <a:spLocks noGrp="1"/>
          </p:cNvSpPr>
          <p:nvPr>
            <p:ph type="sldNum" sz="quarter" idx="12"/>
          </p:nvPr>
        </p:nvSpPr>
        <p:spPr/>
        <p:txBody>
          <a:bodyPr rtlCol="0"/>
          <a:lstStyle/>
          <a:p>
            <a:pPr rtl="0"/>
            <a:fld id="{E051598E-9D06-4046-8EF2-7702044C4E81}" type="slidenum">
              <a:rPr lang="en-US" smtClean="0"/>
              <a:pPr/>
              <a:t>15</a:t>
            </a:fld>
            <a:endParaRPr lang="en-US" dirty="0"/>
          </a:p>
        </p:txBody>
      </p:sp>
      <p:sp>
        <p:nvSpPr>
          <p:cNvPr id="6" name="Footer Placeholder 5"/>
          <p:cNvSpPr>
            <a:spLocks noGrp="1"/>
          </p:cNvSpPr>
          <p:nvPr>
            <p:ph type="ftr" sz="quarter" idx="3"/>
          </p:nvPr>
        </p:nvSpPr>
        <p:spPr/>
        <p:txBody>
          <a:bodyPr rtlCol="0"/>
          <a:lstStyle/>
          <a:p>
            <a:pPr rtl="0"/>
            <a:endParaRPr lang="en-US" dirty="0"/>
          </a:p>
        </p:txBody>
      </p:sp>
      <p:pic>
        <p:nvPicPr>
          <p:cNvPr id="7" name="Picture 6"/>
          <p:cNvPicPr>
            <a:picLocks noChangeAspect="1"/>
          </p:cNvPicPr>
          <p:nvPr/>
        </p:nvPicPr>
        <p:blipFill>
          <a:blip r:embed="rId2"/>
          <a:stretch>
            <a:fillRect/>
          </a:stretch>
        </p:blipFill>
        <p:spPr>
          <a:xfrm>
            <a:off x="0" y="3068960"/>
            <a:ext cx="6232876" cy="3141692"/>
          </a:xfrm>
          <a:prstGeom prst="rect">
            <a:avLst/>
          </a:prstGeom>
        </p:spPr>
      </p:pic>
      <p:pic>
        <p:nvPicPr>
          <p:cNvPr id="8" name="Picture 7"/>
          <p:cNvPicPr>
            <a:picLocks noChangeAspect="1"/>
          </p:cNvPicPr>
          <p:nvPr/>
        </p:nvPicPr>
        <p:blipFill>
          <a:blip r:embed="rId3"/>
          <a:stretch>
            <a:fillRect/>
          </a:stretch>
        </p:blipFill>
        <p:spPr>
          <a:xfrm>
            <a:off x="6232875" y="3068960"/>
            <a:ext cx="5931417" cy="3100044"/>
          </a:xfrm>
          <a:prstGeom prst="rect">
            <a:avLst/>
          </a:prstGeom>
        </p:spPr>
      </p:pic>
      <p:sp>
        <p:nvSpPr>
          <p:cNvPr id="3" name="Rectangle 2"/>
          <p:cNvSpPr/>
          <p:nvPr/>
        </p:nvSpPr>
        <p:spPr>
          <a:xfrm>
            <a:off x="335360" y="1048964"/>
            <a:ext cx="11377264" cy="1200329"/>
          </a:xfrm>
          <a:prstGeom prst="rect">
            <a:avLst/>
          </a:prstGeom>
        </p:spPr>
        <p:txBody>
          <a:bodyPr wrap="square" rtlCol="0">
            <a:spAutoFit/>
          </a:bodyPr>
          <a:lstStyle/>
          <a:p>
            <a:pPr marL="285750" indent="-285750" rtl="0">
              <a:buFont typeface="Arial" panose="020B0604020202020204" pitchFamily="34" charset="0"/>
              <a:buChar char="•"/>
            </a:pPr>
            <a:r>
              <a:rPr lang="cy">
                <a:solidFill>
                  <a:srgbClr val="211973"/>
                </a:solidFill>
              </a:rPr>
              <a:t>Y ganran isaf o blant sy'n dechrau'r ysgol ar bwysau iach allan o bob bwrdd iechyd yng Nghymru</a:t>
            </a:r>
          </a:p>
          <a:p>
            <a:pPr marL="285750" indent="-285750" rtl="0">
              <a:buFont typeface="Arial" panose="020B0604020202020204" pitchFamily="34" charset="0"/>
              <a:buChar char="•"/>
            </a:pPr>
            <a:endParaRPr lang="en-GB" dirty="0">
              <a:solidFill>
                <a:srgbClr val="211973"/>
              </a:solidFill>
            </a:endParaRPr>
          </a:p>
          <a:p>
            <a:pPr marL="285750" indent="-285750" rtl="0">
              <a:buFont typeface="Arial" panose="020B0604020202020204" pitchFamily="34" charset="0"/>
              <a:buChar char="•"/>
            </a:pPr>
            <a:r>
              <a:rPr lang="cy">
                <a:solidFill>
                  <a:srgbClr val="211973"/>
                </a:solidFill>
              </a:rPr>
              <a:t>Anghydraddoldebau mewn canrannau pwysau iach ar draws y bwrdd iechyd gyda Merthyr â chanran sylweddol is na chyfartaledd Cymru</a:t>
            </a:r>
            <a:endParaRPr lang="en-GB" dirty="0">
              <a:solidFill>
                <a:srgbClr val="211973"/>
              </a:solidFill>
            </a:endParaRPr>
          </a:p>
        </p:txBody>
      </p:sp>
    </p:spTree>
    <p:extLst>
      <p:ext uri="{BB962C8B-B14F-4D97-AF65-F5344CB8AC3E}">
        <p14:creationId xmlns:p14="http://schemas.microsoft.com/office/powerpoint/2010/main" val="425075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0"/>
            <a:ext cx="12145617" cy="1015663"/>
          </a:xfrm>
          <a:prstGeom prst="rect">
            <a:avLst/>
          </a:prstGeom>
        </p:spPr>
        <p:txBody>
          <a:bodyPr wrap="square" lIns="91440" tIns="45720" rIns="91440" bIns="45720" rtlCol="0" anchor="t">
            <a:spAutoFit/>
          </a:bodyPr>
          <a:lstStyle/>
          <a:p>
            <a:pPr rtl="0">
              <a:defRPr/>
            </a:pPr>
            <a:r>
              <a:rPr lang="cy" sz="2000" b="1">
                <a:solidFill>
                  <a:schemeClr val="bg1"/>
                </a:solidFill>
              </a:rPr>
              <a:t>Pe bai nifer yr achosion yn parhau ar y lefel bresennol, byddai 218,000 o bobl yn byw gyda diabetes erbyn 2035/36. Pe bai'r tueddiadau presennol yn cael eu cynnal, byddai hyn yn 260,000 a byddai senario uchel yn golygu dros 280,000 o bobl. Gweler nodiadau cefndir ar gyfer methodoleg.</a:t>
            </a:r>
          </a:p>
        </p:txBody>
      </p:sp>
      <p:sp>
        <p:nvSpPr>
          <p:cNvPr id="5" name="TextBox 4"/>
          <p:cNvSpPr txBox="1"/>
          <p:nvPr/>
        </p:nvSpPr>
        <p:spPr>
          <a:xfrm>
            <a:off x="268941" y="6223299"/>
            <a:ext cx="4157831" cy="369332"/>
          </a:xfrm>
          <a:prstGeom prst="rect">
            <a:avLst/>
          </a:prstGeom>
          <a:noFill/>
        </p:spPr>
        <p:txBody>
          <a:bodyPr wrap="square" lIns="91440" tIns="45720" rIns="91440" bIns="45720" rtlCol="0" anchor="t">
            <a:spAutoFit/>
          </a:bodyPr>
          <a:lstStyle/>
          <a:p>
            <a:pPr rtl="0"/>
            <a:r>
              <a:rPr lang="cy" b="1">
                <a:solidFill>
                  <a:schemeClr val="bg1"/>
                </a:solidFill>
                <a:ea typeface="+mn-lt"/>
                <a:cs typeface="+mn-lt"/>
              </a:rPr>
              <a:t>Amcanestyniadau diabetes</a:t>
            </a:r>
            <a:endParaRPr lang="en-US">
              <a:solidFill>
                <a:schemeClr val="bg1"/>
              </a:solidFill>
              <a:ea typeface="+mn-lt"/>
              <a:cs typeface="+mn-lt"/>
            </a:endParaRPr>
          </a:p>
        </p:txBody>
      </p:sp>
      <p:pic>
        <p:nvPicPr>
          <p:cNvPr id="7" name="Picture 8" descr="Chart, line chart&#10;&#10;Description automatically generated">
            <a:extLst>
              <a:ext uri="{FF2B5EF4-FFF2-40B4-BE49-F238E27FC236}">
                <a16:creationId xmlns:a16="http://schemas.microsoft.com/office/drawing/2014/main" id="{38E072A5-D2D1-4E90-30A1-09DBBCD7A114}"/>
              </a:ext>
            </a:extLst>
          </p:cNvPr>
          <p:cNvPicPr>
            <a:picLocks noChangeAspect="1"/>
          </p:cNvPicPr>
          <p:nvPr/>
        </p:nvPicPr>
        <p:blipFill>
          <a:blip r:embed="rId3"/>
          <a:stretch>
            <a:fillRect/>
          </a:stretch>
        </p:blipFill>
        <p:spPr>
          <a:xfrm>
            <a:off x="267222" y="1004655"/>
            <a:ext cx="11229582" cy="4838253"/>
          </a:xfrm>
          <a:prstGeom prst="rect">
            <a:avLst/>
          </a:prstGeom>
        </p:spPr>
      </p:pic>
    </p:spTree>
    <p:extLst>
      <p:ext uri="{BB962C8B-B14F-4D97-AF65-F5344CB8AC3E}">
        <p14:creationId xmlns:p14="http://schemas.microsoft.com/office/powerpoint/2010/main" val="630692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17</a:t>
            </a:fld>
            <a:endParaRPr lang="en-US" dirty="0"/>
          </a:p>
        </p:txBody>
      </p:sp>
      <p:sp>
        <p:nvSpPr>
          <p:cNvPr id="6" name="Footer Placeholder 5"/>
          <p:cNvSpPr>
            <a:spLocks noGrp="1"/>
          </p:cNvSpPr>
          <p:nvPr>
            <p:ph type="ftr" sz="quarter" idx="3"/>
          </p:nvPr>
        </p:nvSpPr>
        <p:spPr>
          <a:xfrm>
            <a:off x="983432" y="6309320"/>
            <a:ext cx="10488024"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250657" y="158628"/>
            <a:ext cx="11690686" cy="794806"/>
          </a:xfrm>
        </p:spPr>
        <p:txBody>
          <a:bodyPr rtlCol="0"/>
          <a:lstStyle/>
          <a:p>
            <a:pPr rtl="0"/>
            <a:r>
              <a:rPr lang="cy" sz="2200" b="1"/>
              <a:t>Ymdeimlad o gymuned, canran safonedig oedran, pobl, 2020-2021</a:t>
            </a:r>
          </a:p>
        </p:txBody>
      </p:sp>
      <p:sp>
        <p:nvSpPr>
          <p:cNvPr id="12" name="Rectangle 11"/>
          <p:cNvSpPr/>
          <p:nvPr/>
        </p:nvSpPr>
        <p:spPr>
          <a:xfrm>
            <a:off x="227348" y="4653136"/>
            <a:ext cx="11737304" cy="1519519"/>
          </a:xfrm>
          <a:prstGeom prst="rect">
            <a:avLst/>
          </a:prstGeom>
        </p:spPr>
        <p:txBody>
          <a:bodyPr wrap="square" rtlCol="0">
            <a:spAutoFit/>
          </a:bodyPr>
          <a:lstStyle/>
          <a:p>
            <a:pPr lvl="0" algn="just" rtl="0">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600">
                <a:solidFill>
                  <a:srgbClr val="335083"/>
                </a:solidFill>
                <a:latin typeface="Verdana" panose="020B0604030504040204" pitchFamily="34" charset="0"/>
                <a:ea typeface="Verdana" panose="020B0604030504040204" pitchFamily="34" charset="0"/>
                <a:cs typeface="Times New Roman" panose="02020603050405020304" pitchFamily="18" charset="0"/>
              </a:rPr>
              <a:t>Yn 2018-2020, dywedodd 66.4% o bobl yn CTM eu bod yn teimlo ymdeimlad o gymuned, sy'n ystadegol sylweddol is na'r cyfartaledd yng Nghymru (69.3%). Ar lefel Awdurdod Lleol, Merthyr Tudful oedd â'r gyfradd uchaf (72.0%) o bobl yn teimlo ymdeimlad o gymuned, ac yna RhCT (66.2%), tra mai'r gyfradd ym Mhen-y-bont ar Ogwr oedd yr isaf ac yn ystadegol sylweddol is na'r cyfartaledd yng Nghymru (63.4%). </a:t>
            </a:r>
            <a:endParaRPr lang="en-GB" sz="1600" dirty="0">
              <a:solidFill>
                <a:srgbClr val="FF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1127448" y="692696"/>
            <a:ext cx="9572756" cy="3786175"/>
          </a:xfrm>
          <a:prstGeom prst="rect">
            <a:avLst/>
          </a:prstGeom>
        </p:spPr>
      </p:pic>
      <p:sp>
        <p:nvSpPr>
          <p:cNvPr id="8" name="Footer Placeholder 5"/>
          <p:cNvSpPr txBox="1">
            <a:spLocks/>
          </p:cNvSpPr>
          <p:nvPr/>
        </p:nvSpPr>
        <p:spPr>
          <a:xfrm>
            <a:off x="6674346" y="4378796"/>
            <a:ext cx="393576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Ffynhonnell ©2022 Arsyllfa ICC gan ddefnyddio NSW (LlC)</a:t>
            </a:r>
            <a:endParaRPr lang="en-US" dirty="0">
              <a:solidFill>
                <a:schemeClr val="accent4">
                  <a:lumMod val="50000"/>
                </a:schemeClr>
              </a:solidFill>
            </a:endParaRPr>
          </a:p>
        </p:txBody>
      </p:sp>
    </p:spTree>
    <p:extLst>
      <p:ext uri="{BB962C8B-B14F-4D97-AF65-F5344CB8AC3E}">
        <p14:creationId xmlns:p14="http://schemas.microsoft.com/office/powerpoint/2010/main" val="592706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368" y="332656"/>
            <a:ext cx="11031365" cy="5823345"/>
          </a:xfrm>
        </p:spPr>
        <p:txBody>
          <a:bodyPr rtlCol="0"/>
          <a:lstStyle/>
          <a:p>
            <a:pPr algn="ctr" rtl="0"/>
            <a:endParaRPr lang="en-GB" dirty="0" smtClean="0"/>
          </a:p>
          <a:p>
            <a:pPr algn="ctr" rtl="0"/>
            <a:endParaRPr lang="en-GB" dirty="0"/>
          </a:p>
          <a:p>
            <a:pPr algn="ctr" rtl="0"/>
            <a:r>
              <a:rPr lang="cy" sz="3200"/>
              <a:t>Sut mae pobl yn ymgysylltu â'u hiechyd?</a:t>
            </a:r>
          </a:p>
          <a:p>
            <a:pPr algn="ctr" rtl="0"/>
            <a:endParaRPr lang="en-GB" sz="3200" dirty="0"/>
          </a:p>
          <a:p>
            <a:pPr algn="ctr" rtl="0"/>
            <a:r>
              <a:rPr lang="cy" sz="3200"/>
              <a:t>Pwy ddylem ni ei gynnwys?</a:t>
            </a:r>
          </a:p>
          <a:p>
            <a:pPr algn="ctr" rtl="0"/>
            <a:endParaRPr lang="en-GB" sz="3200" dirty="0"/>
          </a:p>
          <a:p>
            <a:pPr algn="ctr" rtl="0"/>
            <a:r>
              <a:rPr lang="cy" sz="3200"/>
              <a:t>Beth ddylen ni ei wneud/na ddylem ei wneud?</a:t>
            </a:r>
            <a:endParaRPr lang="en-GB" sz="3200" dirty="0"/>
          </a:p>
        </p:txBody>
      </p:sp>
      <p:sp>
        <p:nvSpPr>
          <p:cNvPr id="5" name="Slide Number Placeholder 4"/>
          <p:cNvSpPr>
            <a:spLocks noGrp="1"/>
          </p:cNvSpPr>
          <p:nvPr>
            <p:ph type="sldNum" sz="quarter" idx="12"/>
          </p:nvPr>
        </p:nvSpPr>
        <p:spPr/>
        <p:txBody>
          <a:bodyPr rtlCol="0"/>
          <a:lstStyle/>
          <a:p>
            <a:pPr rtl="0"/>
            <a:fld id="{E051598E-9D06-4046-8EF2-7702044C4E81}" type="slidenum">
              <a:rPr lang="en-US" smtClean="0"/>
              <a:pPr/>
              <a:t>18</a:t>
            </a:fld>
            <a:endParaRPr lang="en-US" dirty="0"/>
          </a:p>
        </p:txBody>
      </p:sp>
      <p:sp>
        <p:nvSpPr>
          <p:cNvPr id="6" name="Footer Placeholder 5"/>
          <p:cNvSpPr>
            <a:spLocks noGrp="1"/>
          </p:cNvSpPr>
          <p:nvPr>
            <p:ph type="ftr" sz="quarter" idx="3"/>
          </p:nvPr>
        </p:nvSpPr>
        <p:spPr/>
        <p:txBody>
          <a:bodyPr rtlCol="0"/>
          <a:lstStyle/>
          <a:p>
            <a:pPr rtl="0"/>
            <a:endParaRPr lang="en-US" dirty="0"/>
          </a:p>
        </p:txBody>
      </p:sp>
    </p:spTree>
    <p:extLst>
      <p:ext uri="{BB962C8B-B14F-4D97-AF65-F5344CB8AC3E}">
        <p14:creationId xmlns:p14="http://schemas.microsoft.com/office/powerpoint/2010/main" val="1502548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260648"/>
            <a:ext cx="10704000" cy="648000"/>
          </a:xfrm>
        </p:spPr>
        <p:txBody>
          <a:bodyPr rtlCol="0"/>
          <a:lstStyle/>
          <a:p>
            <a:pPr rtl="0"/>
            <a:r>
              <a:rPr lang="cy"/>
              <a:t>Anghydraddoldebau</a:t>
            </a:r>
          </a:p>
        </p:txBody>
      </p:sp>
      <p:sp>
        <p:nvSpPr>
          <p:cNvPr id="3" name="Content Placeholder 2"/>
          <p:cNvSpPr>
            <a:spLocks noGrp="1"/>
          </p:cNvSpPr>
          <p:nvPr>
            <p:ph sz="half" idx="1"/>
          </p:nvPr>
        </p:nvSpPr>
        <p:spPr>
          <a:xfrm>
            <a:off x="407368" y="1340768"/>
            <a:ext cx="5232000" cy="4068000"/>
          </a:xfrm>
        </p:spPr>
        <p:txBody>
          <a:bodyPr rtlCol="0"/>
          <a:lstStyle/>
          <a:p>
            <a:pPr marL="342900" indent="-342900" rtl="0">
              <a:buFont typeface="Arial" panose="020B0604020202020204" pitchFamily="34" charset="0"/>
              <a:buChar char="•"/>
            </a:pPr>
            <a:r>
              <a:rPr lang="cy"/>
              <a:t>Bwlch mewn anghydraddoldebau ar draws Cwm Taf Morgannwg</a:t>
            </a:r>
          </a:p>
          <a:p>
            <a:pPr marL="342900" indent="-342900" rtl="0">
              <a:buFont typeface="Arial" panose="020B0604020202020204" pitchFamily="34" charset="0"/>
              <a:buChar char="•"/>
            </a:pPr>
            <a:r>
              <a:rPr lang="cy"/>
              <a:t>Y lefelau uchaf o amddifadedd yn y cymoedd i'r gogledd o'r bwrdd iechyd</a:t>
            </a:r>
          </a:p>
          <a:p>
            <a:pPr marL="342900" lvl="1" indent="-342900" rtl="0">
              <a:buFont typeface="Arial" panose="020B0604020202020204" pitchFamily="34" charset="0"/>
              <a:buChar char="•"/>
            </a:pPr>
            <a:r>
              <a:rPr lang="cy"/>
              <a:t>I'r gogledd o'r M4</a:t>
            </a:r>
          </a:p>
          <a:p>
            <a:pPr rtl="0"/>
            <a:endParaRPr lang="en-GB" dirty="0"/>
          </a:p>
        </p:txBody>
      </p:sp>
      <p:sp>
        <p:nvSpPr>
          <p:cNvPr id="5" name="Slide Number Placeholder 4"/>
          <p:cNvSpPr>
            <a:spLocks noGrp="1"/>
          </p:cNvSpPr>
          <p:nvPr>
            <p:ph type="sldNum" sz="quarter" idx="12"/>
          </p:nvPr>
        </p:nvSpPr>
        <p:spPr/>
        <p:txBody>
          <a:bodyPr rtlCol="0"/>
          <a:lstStyle/>
          <a:p>
            <a:pPr rtl="0"/>
            <a:fld id="{E051598E-9D06-4046-8EF2-7702044C4E81}" type="slidenum">
              <a:rPr lang="en-US" smtClean="0"/>
              <a:pPr/>
              <a:t>2</a:t>
            </a:fld>
            <a:endParaRPr lang="en-US" dirty="0"/>
          </a:p>
        </p:txBody>
      </p:sp>
      <p:sp>
        <p:nvSpPr>
          <p:cNvPr id="6" name="Footer Placeholder 5"/>
          <p:cNvSpPr>
            <a:spLocks noGrp="1"/>
          </p:cNvSpPr>
          <p:nvPr>
            <p:ph type="ftr" sz="quarter" idx="3"/>
          </p:nvPr>
        </p:nvSpPr>
        <p:spPr/>
        <p:txBody>
          <a:bodyPr rtlCol="0"/>
          <a:lstStyle/>
          <a:p>
            <a:pPr rtl="0"/>
            <a:endParaRPr lang="en-US" dirty="0"/>
          </a:p>
        </p:txBody>
      </p:sp>
      <p:pic>
        <p:nvPicPr>
          <p:cNvPr id="9" name="Picture 8"/>
          <p:cNvPicPr>
            <a:picLocks noChangeAspect="1"/>
          </p:cNvPicPr>
          <p:nvPr/>
        </p:nvPicPr>
        <p:blipFill>
          <a:blip r:embed="rId2"/>
          <a:stretch>
            <a:fillRect/>
          </a:stretch>
        </p:blipFill>
        <p:spPr>
          <a:xfrm>
            <a:off x="6816080" y="941318"/>
            <a:ext cx="5047926" cy="5316173"/>
          </a:xfrm>
          <a:prstGeom prst="rect">
            <a:avLst/>
          </a:prstGeom>
        </p:spPr>
      </p:pic>
      <p:sp>
        <p:nvSpPr>
          <p:cNvPr id="4" name="AutoShape 2" descr="https://ukc-powerpoint.officeapps.live.com/pods/GetClipboardImage.ashx?Id=5e42728e-4210-4a19-b307-3b9b76acb79f&amp;DC=GUK1&amp;pkey=777ec72b-4a63-4eb9-9003-b803dd75c86d&amp;wdwaccluster=GUK1"/>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en-GB"/>
          </a:p>
        </p:txBody>
      </p:sp>
      <p:sp>
        <p:nvSpPr>
          <p:cNvPr id="7" name="AutoShape 4" descr="https://ukc-powerpoint.officeapps.live.com/pods/GetClipboardImage.ashx?Id=5e42728e-4210-4a19-b307-3b9b76acb79f&amp;DC=GUK1&amp;pkey=777ec72b-4a63-4eb9-9003-b803dd75c86d&amp;wdwaccluster=GUK1"/>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en-GB"/>
          </a:p>
        </p:txBody>
      </p:sp>
    </p:spTree>
    <p:extLst>
      <p:ext uri="{BB962C8B-B14F-4D97-AF65-F5344CB8AC3E}">
        <p14:creationId xmlns:p14="http://schemas.microsoft.com/office/powerpoint/2010/main" val="3650751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3</a:t>
            </a:fld>
            <a:endParaRPr lang="en-US" dirty="0"/>
          </a:p>
        </p:txBody>
      </p:sp>
      <p:sp>
        <p:nvSpPr>
          <p:cNvPr id="6" name="Footer Placeholder 5"/>
          <p:cNvSpPr>
            <a:spLocks noGrp="1"/>
          </p:cNvSpPr>
          <p:nvPr>
            <p:ph type="ftr" sz="quarter" idx="3"/>
          </p:nvPr>
        </p:nvSpPr>
        <p:spPr>
          <a:xfrm>
            <a:off x="983432" y="6309320"/>
            <a:ext cx="4464496"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78122" y="126511"/>
            <a:ext cx="12000656" cy="548680"/>
          </a:xfrm>
        </p:spPr>
        <p:txBody>
          <a:bodyPr rtlCol="0"/>
          <a:lstStyle/>
          <a:p>
            <a:pPr rtl="0"/>
            <a:r>
              <a:rPr lang="cy" sz="2200" b="1"/>
              <a:t>Disgwyliad oes ar adeg geni, Cyfanswm, dynion a menywod, 2011-2013 i 2018-2020</a:t>
            </a:r>
          </a:p>
        </p:txBody>
      </p:sp>
      <p:sp>
        <p:nvSpPr>
          <p:cNvPr id="12" name="Rectangle 11"/>
          <p:cNvSpPr/>
          <p:nvPr/>
        </p:nvSpPr>
        <p:spPr>
          <a:xfrm>
            <a:off x="156246" y="5037163"/>
            <a:ext cx="11844409" cy="992579"/>
          </a:xfrm>
          <a:prstGeom prst="rect">
            <a:avLst/>
          </a:prstGeom>
        </p:spPr>
        <p:txBody>
          <a:bodyPr wrap="square" rtlCol="0">
            <a:spAutoFit/>
          </a:bodyPr>
          <a:lstStyle/>
          <a:p>
            <a:pPr lvl="0" algn="just" rtl="0">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600">
                <a:solidFill>
                  <a:srgbClr val="335083"/>
                </a:solidFill>
                <a:latin typeface="Verdana" panose="020B0604030504040204" pitchFamily="34" charset="0"/>
                <a:ea typeface="Verdana" panose="020B0604030504040204" pitchFamily="34" charset="0"/>
                <a:cs typeface="Times New Roman" panose="02020603050405020304" pitchFamily="18" charset="0"/>
              </a:rPr>
              <a:t>Rhwng 2011-2013 a 2018-2020, mae disgwyliad oes (DO) ar adeg geni (Cyfanswm) mewn CTM wedi aros yn weddol sefydlog ac yn is na chyfartaledd Cymru ar gyfer dynion a menywod. </a:t>
            </a:r>
          </a:p>
        </p:txBody>
      </p:sp>
      <p:pic>
        <p:nvPicPr>
          <p:cNvPr id="4" name="Picture 3"/>
          <p:cNvPicPr>
            <a:picLocks noChangeAspect="1"/>
          </p:cNvPicPr>
          <p:nvPr/>
        </p:nvPicPr>
        <p:blipFill>
          <a:blip r:embed="rId3"/>
          <a:stretch>
            <a:fillRect/>
          </a:stretch>
        </p:blipFill>
        <p:spPr>
          <a:xfrm>
            <a:off x="330102" y="962062"/>
            <a:ext cx="11531795" cy="3900305"/>
          </a:xfrm>
          <a:prstGeom prst="rect">
            <a:avLst/>
          </a:prstGeom>
        </p:spPr>
      </p:pic>
      <p:sp>
        <p:nvSpPr>
          <p:cNvPr id="3" name="Footer Placeholder 5">
            <a:extLst>
              <a:ext uri="{FF2B5EF4-FFF2-40B4-BE49-F238E27FC236}">
                <a16:creationId xmlns:a16="http://schemas.microsoft.com/office/drawing/2014/main" id="{4863E1E7-6AA6-E0FE-064A-B622012D7466}"/>
              </a:ext>
            </a:extLst>
          </p:cNvPr>
          <p:cNvSpPr txBox="1">
            <a:spLocks/>
          </p:cNvSpPr>
          <p:nvPr/>
        </p:nvSpPr>
        <p:spPr>
          <a:xfrm>
            <a:off x="6960096" y="4793551"/>
            <a:ext cx="501588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Ffynhonnell ©2022 ICC gan ddefnyddio APS, Cyfrifiad 2011, PHM, MYE (ONS) </a:t>
            </a:r>
            <a:endParaRPr lang="en-US" dirty="0">
              <a:solidFill>
                <a:schemeClr val="accent4">
                  <a:lumMod val="50000"/>
                </a:schemeClr>
              </a:solidFill>
            </a:endParaRPr>
          </a:p>
        </p:txBody>
      </p:sp>
      <p:sp>
        <p:nvSpPr>
          <p:cNvPr id="2" name="AutoShape 2" descr="https://ukc-powerpoint.officeapps.live.com/pods/GetClipboardImage.ashx?Id=74a5db6f-bb9e-4069-8cd8-0ca38d7de2dd&amp;DC=GUK1&amp;pkey=34013c4e-1421-48fc-b9c1-f6f19bca2d45&amp;wdwaccluster=GUK1"/>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en-GB"/>
          </a:p>
        </p:txBody>
      </p:sp>
      <p:sp>
        <p:nvSpPr>
          <p:cNvPr id="7" name="AutoShape 4" descr="https://ukc-powerpoint.officeapps.live.com/pods/GetClipboardImage.ashx?Id=66167c99-a29d-4ab4-a60a-90dacc5164be&amp;DC=GUK1&amp;pkey=59ed43b1-6af7-43dc-9b35-0c0d2abe4f2f&amp;wdwaccluster=GUK1"/>
          <p:cNvSpPr>
            <a:spLocks noChangeAspect="1" noChangeArrowheads="1"/>
          </p:cNvSpPr>
          <p:nvPr/>
        </p:nvSpPr>
        <p:spPr bwMode="auto">
          <a:xfrm>
            <a:off x="365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en-GB"/>
          </a:p>
        </p:txBody>
      </p:sp>
    </p:spTree>
    <p:extLst>
      <p:ext uri="{BB962C8B-B14F-4D97-AF65-F5344CB8AC3E}">
        <p14:creationId xmlns:p14="http://schemas.microsoft.com/office/powerpoint/2010/main" val="1413965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4</a:t>
            </a:fld>
            <a:endParaRPr lang="en-US" dirty="0"/>
          </a:p>
        </p:txBody>
      </p:sp>
      <p:sp>
        <p:nvSpPr>
          <p:cNvPr id="6" name="Footer Placeholder 5"/>
          <p:cNvSpPr>
            <a:spLocks noGrp="1"/>
          </p:cNvSpPr>
          <p:nvPr>
            <p:ph type="ftr" sz="quarter" idx="3"/>
          </p:nvPr>
        </p:nvSpPr>
        <p:spPr>
          <a:xfrm>
            <a:off x="983432" y="6309320"/>
            <a:ext cx="4464496"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216686" y="116632"/>
            <a:ext cx="11859110" cy="459985"/>
          </a:xfrm>
        </p:spPr>
        <p:txBody>
          <a:bodyPr rtlCol="0"/>
          <a:lstStyle/>
          <a:p>
            <a:pPr rtl="0"/>
            <a:r>
              <a:rPr lang="cy" sz="2200" b="1"/>
              <a:t>Y bwlch mewn disgwyliad oes ar adeg geni rhwng y rhai mwyaf difreintiedig a lleiaf, dynion a menywod, 2011-2013 i 2018-2020</a:t>
            </a:r>
          </a:p>
        </p:txBody>
      </p:sp>
      <p:sp>
        <p:nvSpPr>
          <p:cNvPr id="12" name="Rectangle 11"/>
          <p:cNvSpPr/>
          <p:nvPr/>
        </p:nvSpPr>
        <p:spPr>
          <a:xfrm>
            <a:off x="116203" y="4407694"/>
            <a:ext cx="11959593" cy="2200346"/>
          </a:xfrm>
          <a:prstGeom prst="rect">
            <a:avLst/>
          </a:prstGeom>
        </p:spPr>
        <p:txBody>
          <a:bodyPr wrap="square" rtlCol="0">
            <a:spAutoFit/>
          </a:bodyPr>
          <a:lstStyle/>
          <a:p>
            <a:pPr lvl="0" algn="just" rtl="0">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600">
                <a:solidFill>
                  <a:srgbClr val="355388"/>
                </a:solidFill>
                <a:latin typeface="Verdana" panose="020B0604030504040204" pitchFamily="34" charset="0"/>
                <a:ea typeface="Verdana" panose="020B0604030504040204" pitchFamily="34" charset="0"/>
                <a:cs typeface="Times New Roman" panose="02020603050405020304" pitchFamily="18" charset="0"/>
              </a:rPr>
              <a:t>Rhwng 2011-2013 a 2018-2020, mae'r bwlch anghydraddoldeb* mewn disgwyliad oes ar adeg geni yng Nghymru wedi cynyddu i ddynion a menywod; tra yn CTM mae wedi amrywio dros y blynyddoedd ac yn gyffredinol wedi cynyddu ychydig ar gyfer dynion, ac wedi aros tua’r un fath ar gyfer menywod.</a:t>
            </a:r>
          </a:p>
          <a:p>
            <a:pPr algn="just" rtl="0">
              <a:lnSpc>
                <a:spcPct val="107000"/>
              </a:lnSpc>
              <a:spcBef>
                <a:spcPts val="600"/>
              </a:spcBef>
            </a:pPr>
            <a:r>
              <a:rPr lang="cy" sz="1600">
                <a:solidFill>
                  <a:srgbClr val="355388"/>
                </a:solidFill>
                <a:latin typeface="Verdana" panose="020B0604030504040204" pitchFamily="34" charset="0"/>
                <a:ea typeface="Verdana" panose="020B0604030504040204" pitchFamily="34" charset="0"/>
                <a:cs typeface="Times New Roman" panose="02020603050405020304" pitchFamily="18" charset="0"/>
              </a:rPr>
              <a:t>*</a:t>
            </a:r>
            <a:r>
              <a:rPr lang="cy" sz="1600" i="1">
                <a:solidFill>
                  <a:srgbClr val="355388"/>
                </a:solidFill>
                <a:latin typeface="Verdana" panose="020B0604030504040204" pitchFamily="34" charset="0"/>
                <a:ea typeface="Verdana" panose="020B0604030504040204" pitchFamily="34" charset="0"/>
                <a:cs typeface="Times New Roman" panose="02020603050405020304" pitchFamily="18" charset="0"/>
              </a:rPr>
              <a:t>Mae'r bwlch anghydraddoldeb mewn disgwyliad oes yn cynrychioli'r gwahaniaeth absoliwt rhwng y pumed lleiaf difreintiedig a'r pumed mwyaf difreintiedig, a gyfrifir mewn blynyddoedd.</a:t>
            </a:r>
          </a:p>
          <a:p>
            <a:pPr algn="just" rtl="0">
              <a:lnSpc>
                <a:spcPct val="107000"/>
              </a:lnSpc>
              <a:spcBef>
                <a:spcPts val="600"/>
              </a:spcBef>
            </a:pPr>
            <a:endParaRPr lang="en-GB" sz="1600" i="1" dirty="0">
              <a:solidFill>
                <a:srgbClr val="355388"/>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07368" y="849830"/>
            <a:ext cx="11089232" cy="3733409"/>
          </a:xfrm>
          <a:prstGeom prst="rect">
            <a:avLst/>
          </a:prstGeom>
        </p:spPr>
      </p:pic>
      <p:sp>
        <p:nvSpPr>
          <p:cNvPr id="3" name="Footer Placeholder 5">
            <a:extLst>
              <a:ext uri="{FF2B5EF4-FFF2-40B4-BE49-F238E27FC236}">
                <a16:creationId xmlns:a16="http://schemas.microsoft.com/office/drawing/2014/main" id="{D821887F-7180-0FE5-5B9B-BC85AE397F81}"/>
              </a:ext>
            </a:extLst>
          </p:cNvPr>
          <p:cNvSpPr txBox="1">
            <a:spLocks/>
          </p:cNvSpPr>
          <p:nvPr/>
        </p:nvSpPr>
        <p:spPr>
          <a:xfrm>
            <a:off x="6744072" y="4365104"/>
            <a:ext cx="501588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Ffynhonnell ©2022 ICC gan ddefnyddio APS, Cyfrifiad 2011, PHM, MYE (ONS) </a:t>
            </a:r>
            <a:endParaRPr lang="en-US" dirty="0">
              <a:solidFill>
                <a:schemeClr val="accent4">
                  <a:lumMod val="50000"/>
                </a:schemeClr>
              </a:solidFill>
            </a:endParaRPr>
          </a:p>
        </p:txBody>
      </p:sp>
    </p:spTree>
    <p:extLst>
      <p:ext uri="{BB962C8B-B14F-4D97-AF65-F5344CB8AC3E}">
        <p14:creationId xmlns:p14="http://schemas.microsoft.com/office/powerpoint/2010/main" val="3378153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5</a:t>
            </a:fld>
            <a:endParaRPr lang="en-US" dirty="0"/>
          </a:p>
        </p:txBody>
      </p:sp>
      <p:sp>
        <p:nvSpPr>
          <p:cNvPr id="6" name="Footer Placeholder 5"/>
          <p:cNvSpPr>
            <a:spLocks noGrp="1"/>
          </p:cNvSpPr>
          <p:nvPr>
            <p:ph type="ftr" sz="quarter" idx="3"/>
          </p:nvPr>
        </p:nvSpPr>
        <p:spPr>
          <a:xfrm>
            <a:off x="983432" y="6309320"/>
            <a:ext cx="10488024"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144684" y="91772"/>
            <a:ext cx="11810022" cy="650790"/>
          </a:xfrm>
        </p:spPr>
        <p:txBody>
          <a:bodyPr rtlCol="0"/>
          <a:lstStyle/>
          <a:p>
            <a:pPr rtl="0"/>
            <a:r>
              <a:rPr lang="cy" sz="2200" b="1"/>
              <a:t>Disgwyliad oes iach ar adeg geni, dynion a menywod, 2018-2020</a:t>
            </a:r>
          </a:p>
        </p:txBody>
      </p:sp>
      <p:sp>
        <p:nvSpPr>
          <p:cNvPr id="12" name="Rectangle 11"/>
          <p:cNvSpPr/>
          <p:nvPr/>
        </p:nvSpPr>
        <p:spPr>
          <a:xfrm>
            <a:off x="131676" y="4941168"/>
            <a:ext cx="11928648" cy="1409681"/>
          </a:xfrm>
          <a:prstGeom prst="rect">
            <a:avLst/>
          </a:prstGeom>
        </p:spPr>
        <p:txBody>
          <a:bodyPr wrap="square" rtlCol="0">
            <a:spAutoFit/>
          </a:bodyPr>
          <a:lstStyle/>
          <a:p>
            <a:pPr algn="just" rtl="0">
              <a:lnSpc>
                <a:spcPct val="107000"/>
              </a:lnSpc>
              <a:spcBef>
                <a:spcPts val="600"/>
              </a:spcBef>
            </a:pPr>
            <a:r>
              <a:rPr lang="cy" sz="1600">
                <a:solidFill>
                  <a:srgbClr val="335083"/>
                </a:solidFill>
                <a:latin typeface="Verdana" panose="020B0604030504040204" pitchFamily="34" charset="0"/>
                <a:ea typeface="Verdana" panose="020B0604030504040204" pitchFamily="34" charset="0"/>
                <a:cs typeface="Times New Roman" panose="02020603050405020304" pitchFamily="18" charset="0"/>
              </a:rPr>
              <a:t>Yn 2018-2020, roedd disgwyliad oes iach ar adeg geni yn CTM yn ystadegol sylweddol is na chyfartaledd Cymru, ar gyfer dynion a menywod. Ar lefel Awdurdod Lleol, ymhlith dynion, Pen-y-bont ar Ogwr oedd â'r gyfradd disgwyliad oes iach uchaf; tra bod cyfraddau Merthyr Tudful a RhCT yn ystadegol sylweddol is nag yng Nghymru. Ymhlith menywod, Rhondda Cynon Taf oedd â'r gyfradd disgwyliad oes iach uchaf; tra bod cyfraddau Pen-y-bont ar Ogwr a Merthyr Tudful yn ystadegol sylweddol is na'r cyfartaledd yng Nghymru.</a:t>
            </a:r>
          </a:p>
        </p:txBody>
      </p:sp>
      <p:pic>
        <p:nvPicPr>
          <p:cNvPr id="2" name="Picture 1"/>
          <p:cNvPicPr>
            <a:picLocks noChangeAspect="1"/>
          </p:cNvPicPr>
          <p:nvPr/>
        </p:nvPicPr>
        <p:blipFill>
          <a:blip r:embed="rId3"/>
          <a:stretch>
            <a:fillRect/>
          </a:stretch>
        </p:blipFill>
        <p:spPr>
          <a:xfrm>
            <a:off x="767408" y="476672"/>
            <a:ext cx="9968487" cy="4203579"/>
          </a:xfrm>
          <a:prstGeom prst="rect">
            <a:avLst/>
          </a:prstGeom>
        </p:spPr>
      </p:pic>
      <p:sp>
        <p:nvSpPr>
          <p:cNvPr id="3" name="Footer Placeholder 5">
            <a:extLst>
              <a:ext uri="{FF2B5EF4-FFF2-40B4-BE49-F238E27FC236}">
                <a16:creationId xmlns:a16="http://schemas.microsoft.com/office/drawing/2014/main" id="{81AD0B84-3AFF-B8DB-D234-D0722B6E8DF5}"/>
              </a:ext>
            </a:extLst>
          </p:cNvPr>
          <p:cNvSpPr txBox="1">
            <a:spLocks/>
          </p:cNvSpPr>
          <p:nvPr/>
        </p:nvSpPr>
        <p:spPr>
          <a:xfrm>
            <a:off x="5252217" y="4516471"/>
            <a:ext cx="501588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Ffynhonnell ©2022 ICC gan ddefnyddio APS, Cyfrifiad 2011, PHM, MYE (ONS) </a:t>
            </a:r>
            <a:endParaRPr lang="en-US" dirty="0">
              <a:solidFill>
                <a:schemeClr val="accent4">
                  <a:lumMod val="50000"/>
                </a:schemeClr>
              </a:solidFill>
            </a:endParaRPr>
          </a:p>
        </p:txBody>
      </p:sp>
    </p:spTree>
    <p:extLst>
      <p:ext uri="{BB962C8B-B14F-4D97-AF65-F5344CB8AC3E}">
        <p14:creationId xmlns:p14="http://schemas.microsoft.com/office/powerpoint/2010/main" val="3629132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6</a:t>
            </a:fld>
            <a:endParaRPr lang="en-US" dirty="0"/>
          </a:p>
        </p:txBody>
      </p:sp>
      <p:sp>
        <p:nvSpPr>
          <p:cNvPr id="6" name="Footer Placeholder 5"/>
          <p:cNvSpPr>
            <a:spLocks noGrp="1"/>
          </p:cNvSpPr>
          <p:nvPr>
            <p:ph type="ftr" sz="quarter" idx="3"/>
          </p:nvPr>
        </p:nvSpPr>
        <p:spPr>
          <a:xfrm>
            <a:off x="983432" y="6309320"/>
            <a:ext cx="10488024"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130660" y="116632"/>
            <a:ext cx="12006398" cy="794806"/>
          </a:xfrm>
        </p:spPr>
        <p:txBody>
          <a:bodyPr rtlCol="0"/>
          <a:lstStyle/>
          <a:p>
            <a:pPr rtl="0"/>
            <a:r>
              <a:rPr lang="cy" sz="2200" b="1"/>
              <a:t>Marwolaethau cynamserol o glefydau anhrosglwyddadwy allweddol, Cyfradd Ewropeaidd wedi’i Safoni yn ôl Oedran (EASR) fesul 100,000, pobl 30 - 70, 2019-2021</a:t>
            </a:r>
          </a:p>
        </p:txBody>
      </p:sp>
      <p:sp>
        <p:nvSpPr>
          <p:cNvPr id="12" name="Rectangle 11"/>
          <p:cNvSpPr/>
          <p:nvPr/>
        </p:nvSpPr>
        <p:spPr>
          <a:xfrm>
            <a:off x="111782" y="4526331"/>
            <a:ext cx="11835847" cy="1782989"/>
          </a:xfrm>
          <a:prstGeom prst="rect">
            <a:avLst/>
          </a:prstGeom>
        </p:spPr>
        <p:txBody>
          <a:bodyPr wrap="square" rtlCol="0">
            <a:spAutoFit/>
          </a:bodyPr>
          <a:lstStyle/>
          <a:p>
            <a:pPr lvl="0" algn="just" rtl="0">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600">
                <a:solidFill>
                  <a:srgbClr val="335083"/>
                </a:solidFill>
                <a:latin typeface="Verdana" panose="020B0604030504040204" pitchFamily="34" charset="0"/>
                <a:ea typeface="Verdana" panose="020B0604030504040204" pitchFamily="34" charset="0"/>
                <a:cs typeface="Times New Roman" panose="02020603050405020304" pitchFamily="18" charset="0"/>
              </a:rPr>
              <a:t>Yn 2019-2021, roedd 345.2 o farwolaethau cynamserol o glefydau anhrosglwyddadwy allweddol (NCDs) fesul 100,000 o bobl mewn CTM, sy'n ystadegol sylweddol uwch na'r cyfartaledd yng Nghymru (310.9 fesul 100,000). Ar lefel Awdurdod Lleol, roedd y cyfraddau ym Merthyr Tudful (400.5 fesul 100,000) a RhCT (348.1 fesul 100,000) hefyd yn gyfradd ystadegol sylweddol uwch na chyfartaledd Cymru; Pen-y-bont ar Ogwr oedd â'r gyfradd isaf (319.3 fesul 100,000) ar draws CTM.</a:t>
            </a:r>
            <a:endParaRPr lang="en-GB" sz="1600" dirty="0">
              <a:solidFill>
                <a:srgbClr val="FF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7" name="Footer Placeholder 5"/>
          <p:cNvSpPr txBox="1">
            <a:spLocks/>
          </p:cNvSpPr>
          <p:nvPr/>
        </p:nvSpPr>
        <p:spPr>
          <a:xfrm>
            <a:off x="5591944" y="4399885"/>
            <a:ext cx="4583832"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Ffynhonnell ©2022 Arsyllfa ICC drwy ddefnyddio PHM &amp; MYE (ONS)</a:t>
            </a:r>
            <a:endParaRPr lang="en-US" dirty="0">
              <a:solidFill>
                <a:schemeClr val="accent4">
                  <a:lumMod val="50000"/>
                </a:schemeClr>
              </a:solidFill>
            </a:endParaRPr>
          </a:p>
        </p:txBody>
      </p:sp>
      <p:pic>
        <p:nvPicPr>
          <p:cNvPr id="3" name="Picture 2"/>
          <p:cNvPicPr>
            <a:picLocks noChangeAspect="1"/>
          </p:cNvPicPr>
          <p:nvPr/>
        </p:nvPicPr>
        <p:blipFill>
          <a:blip r:embed="rId3"/>
          <a:stretch>
            <a:fillRect/>
          </a:stretch>
        </p:blipFill>
        <p:spPr>
          <a:xfrm>
            <a:off x="2507257" y="911438"/>
            <a:ext cx="7440374" cy="3542357"/>
          </a:xfrm>
          <a:prstGeom prst="rect">
            <a:avLst/>
          </a:prstGeom>
        </p:spPr>
      </p:pic>
    </p:spTree>
    <p:extLst>
      <p:ext uri="{BB962C8B-B14F-4D97-AF65-F5344CB8AC3E}">
        <p14:creationId xmlns:p14="http://schemas.microsoft.com/office/powerpoint/2010/main" val="4144766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000" y="260648"/>
            <a:ext cx="10704000" cy="648000"/>
          </a:xfrm>
        </p:spPr>
        <p:txBody>
          <a:bodyPr rtlCol="0"/>
          <a:lstStyle/>
          <a:p>
            <a:pPr rtl="0"/>
            <a:r>
              <a:rPr lang="cy"/>
              <a:t>Nifer yr achosion o ysmygu</a:t>
            </a:r>
          </a:p>
        </p:txBody>
      </p:sp>
      <p:sp>
        <p:nvSpPr>
          <p:cNvPr id="5" name="Slide Number Placeholder 4"/>
          <p:cNvSpPr>
            <a:spLocks noGrp="1"/>
          </p:cNvSpPr>
          <p:nvPr>
            <p:ph type="sldNum" sz="quarter" idx="12"/>
          </p:nvPr>
        </p:nvSpPr>
        <p:spPr/>
        <p:txBody>
          <a:bodyPr rtlCol="0"/>
          <a:lstStyle/>
          <a:p>
            <a:pPr rtl="0"/>
            <a:fld id="{E051598E-9D06-4046-8EF2-7702044C4E81}" type="slidenum">
              <a:rPr lang="en-US" smtClean="0"/>
              <a:pPr/>
              <a:t>7</a:t>
            </a:fld>
            <a:endParaRPr lang="en-US" dirty="0"/>
          </a:p>
        </p:txBody>
      </p:sp>
      <p:sp>
        <p:nvSpPr>
          <p:cNvPr id="6" name="Footer Placeholder 5"/>
          <p:cNvSpPr>
            <a:spLocks noGrp="1"/>
          </p:cNvSpPr>
          <p:nvPr>
            <p:ph type="ftr" sz="quarter" idx="3"/>
          </p:nvPr>
        </p:nvSpPr>
        <p:spPr/>
        <p:txBody>
          <a:bodyPr rtlCol="0"/>
          <a:lstStyle/>
          <a:p>
            <a:pPr rtl="0"/>
            <a:endParaRPr lang="en-US" dirty="0"/>
          </a:p>
        </p:txBody>
      </p:sp>
      <p:sp>
        <p:nvSpPr>
          <p:cNvPr id="7" name="Content Placeholder 2"/>
          <p:cNvSpPr>
            <a:spLocks noGrp="1"/>
          </p:cNvSpPr>
          <p:nvPr>
            <p:ph sz="quarter" idx="4294967295"/>
          </p:nvPr>
        </p:nvSpPr>
        <p:spPr>
          <a:xfrm>
            <a:off x="335360" y="4653136"/>
            <a:ext cx="11686491" cy="1600249"/>
          </a:xfrm>
          <a:prstGeom prst="rect">
            <a:avLst/>
          </a:prstGeom>
        </p:spPr>
        <p:txBody>
          <a:bodyPr rtlCol="0"/>
          <a:lstStyle/>
          <a:p>
            <a:pPr marL="342900" indent="-342900" rtl="0">
              <a:buFont typeface="Arial" panose="020B0604020202020204" pitchFamily="34" charset="0"/>
              <a:buChar char="•"/>
            </a:pPr>
            <a:r>
              <a:rPr lang="cy"/>
              <a:t>Mae gan Cwm Taf Morgannwg nifer uchel o bobl sy’n ysmygu o hyd</a:t>
            </a:r>
          </a:p>
          <a:p>
            <a:pPr marL="342900" indent="-342900" rtl="0">
              <a:buFont typeface="Arial" panose="020B0604020202020204" pitchFamily="34" charset="0"/>
              <a:buChar char="•"/>
            </a:pPr>
            <a:r>
              <a:rPr lang="cy"/>
              <a:t>Gostyngodd y bwlch rhwng nifer yr achosion o ysmygu rhwng y cwintel mwyaf difreintiedig a lleiaf difreintiedig o 2016/17 i 2019/20 ond mae nifer yr achosion presennol yn amrywio o 20.7% ym Merthyr i 12.8% ym Mhen-y-bont ar Ogwr.</a:t>
            </a:r>
          </a:p>
        </p:txBody>
      </p:sp>
      <p:pic>
        <p:nvPicPr>
          <p:cNvPr id="8" name="Picture 7"/>
          <p:cNvPicPr>
            <a:picLocks noChangeAspect="1"/>
          </p:cNvPicPr>
          <p:nvPr/>
        </p:nvPicPr>
        <p:blipFill rotWithShape="1">
          <a:blip r:embed="rId2"/>
          <a:srcRect r="3283" b="4620"/>
          <a:stretch/>
        </p:blipFill>
        <p:spPr>
          <a:xfrm>
            <a:off x="26452" y="928761"/>
            <a:ext cx="6957165" cy="3585880"/>
          </a:xfrm>
          <a:prstGeom prst="rect">
            <a:avLst/>
          </a:prstGeom>
        </p:spPr>
      </p:pic>
      <p:pic>
        <p:nvPicPr>
          <p:cNvPr id="9" name="Picture 8"/>
          <p:cNvPicPr>
            <a:picLocks noChangeAspect="1"/>
          </p:cNvPicPr>
          <p:nvPr/>
        </p:nvPicPr>
        <p:blipFill>
          <a:blip r:embed="rId3"/>
          <a:stretch>
            <a:fillRect/>
          </a:stretch>
        </p:blipFill>
        <p:spPr>
          <a:xfrm>
            <a:off x="7146740" y="925214"/>
            <a:ext cx="5066998" cy="3693278"/>
          </a:xfrm>
          <a:prstGeom prst="rect">
            <a:avLst/>
          </a:prstGeom>
        </p:spPr>
      </p:pic>
    </p:spTree>
    <p:extLst>
      <p:ext uri="{BB962C8B-B14F-4D97-AF65-F5344CB8AC3E}">
        <p14:creationId xmlns:p14="http://schemas.microsoft.com/office/powerpoint/2010/main" val="25626222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8</a:t>
            </a:fld>
            <a:endParaRPr lang="en-US" dirty="0"/>
          </a:p>
        </p:txBody>
      </p:sp>
      <p:sp>
        <p:nvSpPr>
          <p:cNvPr id="6" name="Footer Placeholder 5"/>
          <p:cNvSpPr>
            <a:spLocks noGrp="1"/>
          </p:cNvSpPr>
          <p:nvPr>
            <p:ph type="ftr" sz="quarter" idx="3"/>
          </p:nvPr>
        </p:nvSpPr>
        <p:spPr>
          <a:xfrm>
            <a:off x="983432" y="6309320"/>
            <a:ext cx="10488024"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121939" y="116632"/>
            <a:ext cx="12385376" cy="794806"/>
          </a:xfrm>
        </p:spPr>
        <p:txBody>
          <a:bodyPr rtlCol="0"/>
          <a:lstStyle/>
          <a:p>
            <a:pPr rtl="0"/>
            <a:r>
              <a:rPr lang="cy" sz="2200" b="1"/>
              <a:t>Oedolion sy'n bwyta pum dogn ffrwythau neu lysiau y dydd, canran wedi'i safoni yn ôl oedran, pobl 16+, 2021-2022</a:t>
            </a:r>
          </a:p>
        </p:txBody>
      </p:sp>
      <p:sp>
        <p:nvSpPr>
          <p:cNvPr id="12" name="Rectangle 11"/>
          <p:cNvSpPr/>
          <p:nvPr/>
        </p:nvSpPr>
        <p:spPr>
          <a:xfrm>
            <a:off x="121939" y="4725144"/>
            <a:ext cx="11869353" cy="1519519"/>
          </a:xfrm>
          <a:prstGeom prst="rect">
            <a:avLst/>
          </a:prstGeom>
        </p:spPr>
        <p:txBody>
          <a:bodyPr wrap="square" rtlCol="0">
            <a:spAutoFit/>
          </a:bodyPr>
          <a:lstStyle/>
          <a:p>
            <a:pPr lvl="0" algn="just" rtl="0">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600">
                <a:solidFill>
                  <a:srgbClr val="335083"/>
                </a:solidFill>
                <a:latin typeface="Verdana" panose="020B0604030504040204" pitchFamily="34" charset="0"/>
                <a:ea typeface="Verdana" panose="020B0604030504040204" pitchFamily="34" charset="0"/>
                <a:cs typeface="Times New Roman" panose="02020603050405020304" pitchFamily="18" charset="0"/>
              </a:rPr>
              <a:t>Yn 2021-2022, nododd 24.8% o oedolion (16 oed neu hŷn) mewn CTM eu bod wedi bwyta pump neu fwy o ddarnau o ffrwythau neu lysiau y diwrnod blaenorol, sy'n ystadegol sylweddol is nag yng Nghymru (29.8%). Ar lefel Awdurdod Lleol, Pen-y-bont ar Ogwr oedd â'r gyfradd uchaf (28.2%), ac yna Merthyr Tudful (23.4%); RhCT oedd â'r gyfradd isaf (23.0%), sy'n ystadegol sylweddol is na'r cyfartaledd yng Nghymru.</a:t>
            </a:r>
          </a:p>
        </p:txBody>
      </p:sp>
      <p:sp>
        <p:nvSpPr>
          <p:cNvPr id="3" name="Footer Placeholder 5">
            <a:extLst>
              <a:ext uri="{FF2B5EF4-FFF2-40B4-BE49-F238E27FC236}">
                <a16:creationId xmlns:a16="http://schemas.microsoft.com/office/drawing/2014/main" id="{1E8B321F-B8B8-218C-8101-F03CEAE582D3}"/>
              </a:ext>
            </a:extLst>
          </p:cNvPr>
          <p:cNvSpPr txBox="1">
            <a:spLocks/>
          </p:cNvSpPr>
          <p:nvPr/>
        </p:nvSpPr>
        <p:spPr>
          <a:xfrm>
            <a:off x="5015880" y="4597431"/>
            <a:ext cx="4527140"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Cynhyrchwyd gan Dîm Iechyd y Cyhoedd Lleol BIP CTM gan ddefnyddio data NSW (LlC)</a:t>
            </a:r>
            <a:endParaRPr lang="en-US" dirty="0">
              <a:solidFill>
                <a:schemeClr val="accent4">
                  <a:lumMod val="50000"/>
                </a:schemeClr>
              </a:solidFill>
            </a:endParaRPr>
          </a:p>
        </p:txBody>
      </p:sp>
      <p:pic>
        <p:nvPicPr>
          <p:cNvPr id="2" name="Picture 1"/>
          <p:cNvPicPr>
            <a:picLocks noChangeAspect="1"/>
          </p:cNvPicPr>
          <p:nvPr/>
        </p:nvPicPr>
        <p:blipFill>
          <a:blip r:embed="rId3"/>
          <a:stretch>
            <a:fillRect/>
          </a:stretch>
        </p:blipFill>
        <p:spPr>
          <a:xfrm>
            <a:off x="1991544" y="801794"/>
            <a:ext cx="7448146" cy="3859493"/>
          </a:xfrm>
          <a:prstGeom prst="rect">
            <a:avLst/>
          </a:prstGeom>
        </p:spPr>
      </p:pic>
    </p:spTree>
    <p:extLst>
      <p:ext uri="{BB962C8B-B14F-4D97-AF65-F5344CB8AC3E}">
        <p14:creationId xmlns:p14="http://schemas.microsoft.com/office/powerpoint/2010/main" val="3671002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279576" y="721137"/>
            <a:ext cx="6840760" cy="3855879"/>
          </a:xfrm>
          <a:prstGeom prst="rect">
            <a:avLst/>
          </a:prstGeom>
        </p:spPr>
      </p:pic>
      <p:sp>
        <p:nvSpPr>
          <p:cNvPr id="5" name="Slide Number Placeholder 4"/>
          <p:cNvSpPr>
            <a:spLocks noGrp="1"/>
          </p:cNvSpPr>
          <p:nvPr>
            <p:ph type="sldNum" sz="quarter" idx="12"/>
          </p:nvPr>
        </p:nvSpPr>
        <p:spPr>
          <a:xfrm>
            <a:off x="0" y="6309320"/>
            <a:ext cx="12192000" cy="548680"/>
          </a:xfrm>
        </p:spPr>
        <p:txBody>
          <a:bodyPr rtlCol="0"/>
          <a:lstStyle/>
          <a:p>
            <a:pPr rtl="0"/>
            <a:fld id="{E051598E-9D06-4046-8EF2-7702044C4E81}" type="slidenum">
              <a:rPr lang="en-US" smtClean="0"/>
              <a:pPr/>
              <a:t>9</a:t>
            </a:fld>
            <a:endParaRPr lang="en-US" dirty="0"/>
          </a:p>
        </p:txBody>
      </p:sp>
      <p:sp>
        <p:nvSpPr>
          <p:cNvPr id="6" name="Footer Placeholder 5"/>
          <p:cNvSpPr>
            <a:spLocks noGrp="1"/>
          </p:cNvSpPr>
          <p:nvPr>
            <p:ph type="ftr" sz="quarter" idx="3"/>
          </p:nvPr>
        </p:nvSpPr>
        <p:spPr>
          <a:xfrm>
            <a:off x="983432" y="6309320"/>
            <a:ext cx="10488024" cy="548680"/>
          </a:xfrm>
        </p:spPr>
        <p:txBody>
          <a:bodyPr rtlCol="0"/>
          <a:lstStyle/>
          <a:p>
            <a:pPr rtl="0"/>
            <a:r>
              <a:rPr lang="cy"/>
              <a:t>Crynodeb o'r Fframwaith Canlyniadau Iechyd y Cyhoedd</a:t>
            </a:r>
            <a:endParaRPr lang="en-US" dirty="0"/>
          </a:p>
        </p:txBody>
      </p:sp>
      <p:sp>
        <p:nvSpPr>
          <p:cNvPr id="9" name="Title 5"/>
          <p:cNvSpPr>
            <a:spLocks noGrp="1"/>
          </p:cNvSpPr>
          <p:nvPr>
            <p:ph type="title"/>
          </p:nvPr>
        </p:nvSpPr>
        <p:spPr>
          <a:xfrm>
            <a:off x="191344" y="116632"/>
            <a:ext cx="11727940" cy="794806"/>
          </a:xfrm>
        </p:spPr>
        <p:txBody>
          <a:bodyPr rtlCol="0"/>
          <a:lstStyle/>
          <a:p>
            <a:pPr rtl="0"/>
            <a:r>
              <a:rPr lang="cy" sz="2200" b="1"/>
              <a:t>Oedolion sy'n bodloni canllawiau gweithgarwch corfforol, canran safonedig oedran, pobl 16+, 2021-2022</a:t>
            </a:r>
          </a:p>
        </p:txBody>
      </p:sp>
      <p:sp>
        <p:nvSpPr>
          <p:cNvPr id="12" name="Rectangle 11"/>
          <p:cNvSpPr/>
          <p:nvPr/>
        </p:nvSpPr>
        <p:spPr>
          <a:xfrm>
            <a:off x="119336" y="4526256"/>
            <a:ext cx="11871956" cy="1755673"/>
          </a:xfrm>
          <a:prstGeom prst="rect">
            <a:avLst/>
          </a:prstGeom>
        </p:spPr>
        <p:txBody>
          <a:bodyPr wrap="square" rtlCol="0">
            <a:spAutoFit/>
          </a:bodyPr>
          <a:lstStyle/>
          <a:p>
            <a:pPr lvl="0" algn="just" rtl="0">
              <a:lnSpc>
                <a:spcPct val="107000"/>
              </a:lnSpc>
              <a:spcAft>
                <a:spcPts val="0"/>
              </a:spcAft>
            </a:pPr>
            <a:endParaRPr lang="en-GB" dirty="0">
              <a:solidFill>
                <a:srgbClr val="335083"/>
              </a:solidFill>
              <a:latin typeface="Verdana" panose="020B0604030504040204" pitchFamily="34" charset="0"/>
              <a:ea typeface="Verdana" panose="020B0604030504040204" pitchFamily="34" charset="0"/>
              <a:cs typeface="Times New Roman" panose="02020603050405020304" pitchFamily="18" charset="0"/>
            </a:endParaRPr>
          </a:p>
          <a:p>
            <a:pPr algn="just" rtl="0">
              <a:lnSpc>
                <a:spcPct val="107000"/>
              </a:lnSpc>
              <a:spcBef>
                <a:spcPts val="600"/>
              </a:spcBef>
            </a:pPr>
            <a:r>
              <a:rPr lang="cy" sz="1500">
                <a:solidFill>
                  <a:srgbClr val="335083"/>
                </a:solidFill>
                <a:latin typeface="Verdana" panose="020B0604030504040204" pitchFamily="34" charset="0"/>
                <a:ea typeface="Verdana" panose="020B0604030504040204" pitchFamily="34" charset="0"/>
                <a:cs typeface="Times New Roman" panose="02020603050405020304" pitchFamily="18" charset="0"/>
              </a:rPr>
              <a:t>Yn 2021-2022, nododd 50.8% o oedolion (16 oed neu hŷn) mewn CTM eu bod yn gorfforol actif yr wythnos flaenorol*, o'i gymharu â 56.3% yng Nghymru. Ar lefel Awdurdod Lleol, Rhondda Cynon Taf oedd â'r gyfradd uchaf (52.1%), ac yna Pen-y-bont ar Ogwr (50.7%); Merthyr Tudful oedd â'r gweithgarwch corfforol isaf a adroddwyd (45.6%), sy'n ystadegol sylweddol is na'r cyfartaledd yng Nghymru (56.3%).</a:t>
            </a:r>
          </a:p>
          <a:p>
            <a:pPr algn="just" rtl="0">
              <a:lnSpc>
                <a:spcPct val="107000"/>
              </a:lnSpc>
              <a:spcBef>
                <a:spcPts val="600"/>
              </a:spcBef>
            </a:pPr>
            <a:r>
              <a:rPr lang="cy" sz="1500" i="1">
                <a:solidFill>
                  <a:srgbClr val="335083"/>
                </a:solidFill>
                <a:latin typeface="Verdana" panose="020B0604030504040204" pitchFamily="34" charset="0"/>
                <a:ea typeface="Verdana" panose="020B0604030504040204" pitchFamily="34" charset="0"/>
                <a:cs typeface="Times New Roman" panose="02020603050405020304" pitchFamily="18" charset="0"/>
              </a:rPr>
              <a:t>*Wedi’i ddiffinio fel 150 munud neu fwy o weithgarwch corfforol cymedrol neu egnïol yn yr wythnos flaenorol.</a:t>
            </a:r>
          </a:p>
        </p:txBody>
      </p:sp>
      <p:sp>
        <p:nvSpPr>
          <p:cNvPr id="3" name="Footer Placeholder 5">
            <a:extLst>
              <a:ext uri="{FF2B5EF4-FFF2-40B4-BE49-F238E27FC236}">
                <a16:creationId xmlns:a16="http://schemas.microsoft.com/office/drawing/2014/main" id="{C8B3BCDA-CD1B-05B5-8116-D7A4032416D4}"/>
              </a:ext>
            </a:extLst>
          </p:cNvPr>
          <p:cNvSpPr txBox="1">
            <a:spLocks/>
          </p:cNvSpPr>
          <p:nvPr/>
        </p:nvSpPr>
        <p:spPr>
          <a:xfrm>
            <a:off x="5015880" y="4449587"/>
            <a:ext cx="4671156" cy="548680"/>
          </a:xfrm>
          <a:prstGeom prst="rect">
            <a:avLst/>
          </a:prstGeom>
        </p:spPr>
        <p:txBody>
          <a:bodyPr vert="horz" lIns="0" tIns="0" rIns="0" bIns="0" rtlCol="0" anchor="ctr"/>
          <a:lstStyle>
            <a:defPPr>
              <a:defRPr lang="en-US"/>
            </a:defPPr>
            <a:lvl1pPr marL="0" algn="l" defTabSz="914400" rtl="0" eaLnBrk="1" latinLnBrk="0" hangingPunct="1">
              <a:defRPr sz="1200" kern="1200" baseline="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cy">
                <a:solidFill>
                  <a:schemeClr val="accent4">
                    <a:lumMod val="50000"/>
                  </a:schemeClr>
                </a:solidFill>
              </a:rPr>
              <a:t>Cynhyrchwyd gan Dîm Iechyd y Cyhoedd Lleol BIP CTM gan ddefnyddio data NSW (LlC)</a:t>
            </a:r>
            <a:endParaRPr lang="en-US" dirty="0">
              <a:solidFill>
                <a:schemeClr val="accent4">
                  <a:lumMod val="50000"/>
                </a:schemeClr>
              </a:solidFill>
            </a:endParaRPr>
          </a:p>
        </p:txBody>
      </p:sp>
    </p:spTree>
    <p:extLst>
      <p:ext uri="{BB962C8B-B14F-4D97-AF65-F5344CB8AC3E}">
        <p14:creationId xmlns:p14="http://schemas.microsoft.com/office/powerpoint/2010/main" val="2995627099"/>
      </p:ext>
    </p:extLst>
  </p:cSld>
  <p:clrMapOvr>
    <a:masterClrMapping/>
  </p:clrMapOvr>
</p:sld>
</file>

<file path=ppt/theme/theme1.xml><?xml version="1.0" encoding="utf-8"?>
<a:theme xmlns:a="http://schemas.openxmlformats.org/drawingml/2006/main" name="Office Theme">
  <a:themeElements>
    <a:clrScheme name="NHS Wales">
      <a:dk1>
        <a:srgbClr val="005EB8"/>
      </a:dk1>
      <a:lt1>
        <a:sysClr val="window" lastClr="FFFFFF"/>
      </a:lt1>
      <a:dk2>
        <a:srgbClr val="005EB8"/>
      </a:dk2>
      <a:lt2>
        <a:srgbClr val="FFFFFF"/>
      </a:lt2>
      <a:accent1>
        <a:srgbClr val="2C3E72"/>
      </a:accent1>
      <a:accent2>
        <a:srgbClr val="B3995D"/>
      </a:accent2>
      <a:accent3>
        <a:srgbClr val="383838"/>
      </a:accent3>
      <a:accent4>
        <a:srgbClr val="6C757D"/>
      </a:accent4>
      <a:accent5>
        <a:srgbClr val="B0483C"/>
      </a:accent5>
      <a:accent6>
        <a:srgbClr val="1E837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30bebb2-c01f-48d0-81da-dc8b123879c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5" ma:contentTypeDescription="Create a new document." ma:contentTypeScope="" ma:versionID="072233fad257b4313559b34f536c05bc">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9ee8d06748482f86a77773c6344f0335"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AutoKeyPoints" minOccurs="0"/>
                <xsd:element ref="ns4:MediaServiceKeyPoints" minOccurs="0"/>
                <xsd:element ref="ns4:MediaServiceOCR" minOccurs="0"/>
                <xsd:element ref="ns4:MediaServiceDateTaken" minOccurs="0"/>
                <xsd:element ref="ns4:MediaLengthInSeconds" minOccurs="0"/>
                <xsd:element ref="ns4:_activity"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C9FE4B-AC3C-45F0-8C58-FE943524E80A}">
  <ds:schemaRefs>
    <ds:schemaRef ds:uri="http://schemas.microsoft.com/office/2006/documentManagement/types"/>
    <ds:schemaRef ds:uri="http://schemas.microsoft.com/office/2006/metadata/properties"/>
    <ds:schemaRef ds:uri="http://purl.org/dc/elements/1.1/"/>
    <ds:schemaRef ds:uri="f30bebb2-c01f-48d0-81da-dc8b123879c2"/>
    <ds:schemaRef ds:uri="http://schemas.openxmlformats.org/package/2006/metadata/core-properties"/>
    <ds:schemaRef ds:uri="http://www.w3.org/XML/1998/namespace"/>
    <ds:schemaRef ds:uri="http://purl.org/dc/terms/"/>
    <ds:schemaRef ds:uri="http://schemas.microsoft.com/office/infopath/2007/PartnerControls"/>
    <ds:schemaRef ds:uri="b7e247b7-cca8-429f-8688-16f83c8fba5f"/>
    <ds:schemaRef ds:uri="http://purl.org/dc/dcmitype/"/>
  </ds:schemaRefs>
</ds:datastoreItem>
</file>

<file path=customXml/itemProps2.xml><?xml version="1.0" encoding="utf-8"?>
<ds:datastoreItem xmlns:ds="http://schemas.openxmlformats.org/officeDocument/2006/customXml" ds:itemID="{39F3FE1A-3049-451B-A0F9-9A080E5AFAB5}">
  <ds:schemaRefs>
    <ds:schemaRef ds:uri="http://schemas.microsoft.com/sharepoint/v3/contenttype/forms"/>
  </ds:schemaRefs>
</ds:datastoreItem>
</file>

<file path=customXml/itemProps3.xml><?xml version="1.0" encoding="utf-8"?>
<ds:datastoreItem xmlns:ds="http://schemas.openxmlformats.org/officeDocument/2006/customXml" ds:itemID="{3FC939E1-0FB6-49EC-AED4-46842BF8D0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e247b7-cca8-429f-8688-16f83c8fba5f"/>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17577</TotalTime>
  <Words>1593</Words>
  <Application>Microsoft Office PowerPoint</Application>
  <PresentationFormat>Widescreen</PresentationFormat>
  <Paragraphs>144</Paragraphs>
  <Slides>18</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Courier New</vt:lpstr>
      <vt:lpstr>Times New Roman</vt:lpstr>
      <vt:lpstr>Ubuntu</vt:lpstr>
      <vt:lpstr>Verdana</vt:lpstr>
      <vt:lpstr>Office Theme</vt:lpstr>
      <vt:lpstr>Digwyddiad Arweinwyr Merthyr Hydref '23</vt:lpstr>
      <vt:lpstr>Anghydraddoldebau</vt:lpstr>
      <vt:lpstr>Disgwyliad oes ar adeg geni, Cyfanswm, dynion a menywod, 2011-2013 i 2018-2020</vt:lpstr>
      <vt:lpstr>Y bwlch mewn disgwyliad oes ar adeg geni rhwng y rhai mwyaf difreintiedig a lleiaf, dynion a menywod, 2011-2013 i 2018-2020</vt:lpstr>
      <vt:lpstr>Disgwyliad oes iach ar adeg geni, dynion a menywod, 2018-2020</vt:lpstr>
      <vt:lpstr>Marwolaethau cynamserol o glefydau anhrosglwyddadwy allweddol, Cyfradd Ewropeaidd wedi’i Safoni yn ôl Oedran (EASR) fesul 100,000, pobl 30 - 70, 2019-2021</vt:lpstr>
      <vt:lpstr>Nifer yr achosion o ysmygu</vt:lpstr>
      <vt:lpstr>Oedolion sy'n bwyta pum dogn ffrwythau neu lysiau y dydd, canran wedi'i safoni yn ôl oedran, pobl 16+, 2021-2022</vt:lpstr>
      <vt:lpstr>Oedolion sy'n bodloni canllawiau gweithgarwch corfforol, canran safonedig oedran, pobl 16+, 2021-2022</vt:lpstr>
      <vt:lpstr>Oedolion oedran gweithio o bwysau iach, canran sy'n benodol i oedran, pobl 16-64 oed, 2020-2021</vt:lpstr>
      <vt:lpstr>PowerPoint Presentation</vt:lpstr>
      <vt:lpstr>PowerPoint Presentation</vt:lpstr>
      <vt:lpstr>PowerPoint Presentation</vt:lpstr>
      <vt:lpstr>PowerPoint Presentation</vt:lpstr>
      <vt:lpstr>Pwysau iach</vt:lpstr>
      <vt:lpstr>PowerPoint Presentation</vt:lpstr>
      <vt:lpstr>Ymdeimlad o gymuned, canran safonedig oedran, pobl, 2020-2021</vt:lpstr>
      <vt:lpstr>PowerPoint Presentation</vt:lpstr>
    </vt:vector>
  </TitlesOfParts>
  <Company>Cabinet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Laura.Rich2@wales.nhs.uk</dc:creator>
  <cp:lastModifiedBy>Natasha Weeks (CTM UHB - Corporate Governance)</cp:lastModifiedBy>
  <cp:revision>922</cp:revision>
  <dcterms:created xsi:type="dcterms:W3CDTF">2012-10-10T09:02:29Z</dcterms:created>
  <dcterms:modified xsi:type="dcterms:W3CDTF">2023-11-01T08:09:13Z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