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461" r:id="rId5"/>
    <p:sldId id="726" r:id="rId6"/>
  </p:sldIdLst>
  <p:sldSz cx="12192000" cy="6858000"/>
  <p:notesSz cx="6742113" cy="9872663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a Croxon (Cwm Taf Morgannwg - Corporate Development)" initials="NC(TM-CD" lastIdx="1" clrIdx="0">
    <p:extLst>
      <p:ext uri="{19B8F6BF-5375-455C-9EA6-DF929625EA0E}">
        <p15:presenceInfo xmlns:p15="http://schemas.microsoft.com/office/powerpoint/2012/main" userId="S-1-5-21-978635462-3828570294-627434887-1313332" providerId="AD"/>
      </p:ext>
    </p:extLst>
  </p:cmAuthor>
  <p:cmAuthor id="2" name="Paul Mears (CTM UHB - Executive Directorate)" initials="PM(U-ED" lastIdx="7" clrIdx="1">
    <p:extLst>
      <p:ext uri="{19B8F6BF-5375-455C-9EA6-DF929625EA0E}">
        <p15:presenceInfo xmlns:p15="http://schemas.microsoft.com/office/powerpoint/2012/main" userId="S-1-5-21-978635462-3828570294-627434887-124818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D15"/>
    <a:srgbClr val="D02586"/>
    <a:srgbClr val="55BCAB"/>
    <a:srgbClr val="2C4295"/>
    <a:srgbClr val="E60E65"/>
    <a:srgbClr val="DD931E"/>
    <a:srgbClr val="EB5B24"/>
    <a:srgbClr val="902383"/>
    <a:srgbClr val="8969AC"/>
    <a:srgbClr val="ED9C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68" autoAdjust="0"/>
    <p:restoredTop sz="96357" autoAdjust="0"/>
  </p:normalViewPr>
  <p:slideViewPr>
    <p:cSldViewPr snapToGrid="0">
      <p:cViewPr varScale="1">
        <p:scale>
          <a:sx n="46" d="100"/>
          <a:sy n="46" d="100"/>
        </p:scale>
        <p:origin x="106" y="8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3860F73-0D8B-43BA-8A91-738E7EA369C2}" type="datetimeFigureOut">
              <a:rPr lang="en-GB" smtClean="0"/>
              <a:t>30/10/2023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y"/>
              <a:t>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D9500BC-5FEF-43AA-9936-4C9B327BA3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607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png"/><Relationship Id="rId7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4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4000" y="2132857"/>
            <a:ext cx="10178197" cy="2084543"/>
          </a:xfrm>
          <a:ln>
            <a:noFill/>
          </a:ln>
        </p:spPr>
        <p:txBody>
          <a:bodyPr lIns="0" tIns="0" rIns="0" bIns="0" rtlCol="0"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/>
              <a:t>Click to edit Master 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364772" y="635962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51" y="6051880"/>
            <a:ext cx="1665949" cy="42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449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rtlCol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1188000"/>
          </a:xfrm>
        </p:spPr>
        <p:txBody>
          <a:bodyPr lIns="0" tIns="0" rIns="0" bIns="0" rtlCol="0" anchor="t" anchorCtr="0"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000" y="2628000"/>
            <a:ext cx="5232000" cy="3564000"/>
          </a:xfrm>
        </p:spPr>
        <p:txBody>
          <a:bodyPr lIns="0" tIns="0" rIns="0" bIns="0" rtlCol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000" y="2628000"/>
            <a:ext cx="5232000" cy="3564000"/>
          </a:xfrm>
        </p:spPr>
        <p:txBody>
          <a:bodyPr lIns="0" tIns="0" rIns="0" bIns="0" rtlCol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756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rtlCol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1367999"/>
            <a:ext cx="10704000" cy="4788000"/>
          </a:xfrm>
        </p:spPr>
        <p:txBody>
          <a:bodyPr lIns="0" tIns="0" rIns="0" bIns="0" rtlCol="0"/>
          <a:lstStyle>
            <a:lvl1pPr>
              <a:spcBef>
                <a:spcPts val="1200"/>
              </a:spcBef>
              <a:defRPr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1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841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rtlCol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6308725"/>
          </a:xfrm>
        </p:spPr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112224" y="636745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rgbClr val="3350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sp>
        <p:nvSpPr>
          <p:cNvPr id="10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2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heav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rtlCol="0"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72"/>
          </a:xfrm>
        </p:spPr>
        <p:txBody>
          <a:bodyPr lIns="0" tIns="0" rIns="0" bIns="0" rtlCol="0" anchor="t" anchorCtr="0">
            <a:normAutofit/>
          </a:bodyPr>
          <a:lstStyle>
            <a:lvl1pPr>
              <a:defRPr sz="3600" baseline="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913" y="2124388"/>
            <a:ext cx="10704000" cy="4064455"/>
          </a:xfrm>
        </p:spPr>
        <p:txBody>
          <a:bodyPr lIns="0" tIns="0" rIns="0" bIns="0" rtlCol="0"/>
          <a:lstStyle>
            <a:lvl1pPr>
              <a:spcBef>
                <a:spcPts val="1200"/>
              </a:spcBef>
              <a:defRPr sz="2000" b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00" y="337472"/>
            <a:ext cx="2360928" cy="59854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1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/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rtlCol="0"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20840"/>
          </a:xfrm>
        </p:spPr>
        <p:txBody>
          <a:bodyPr lIns="0" tIns="0" rIns="0" bIns="0" rtlCol="0" anchor="t" anchorCtr="0">
            <a:normAutofit/>
          </a:bodyPr>
          <a:lstStyle>
            <a:lvl1pPr>
              <a:defRPr sz="36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132856"/>
            <a:ext cx="10704000" cy="4032448"/>
          </a:xfrm>
        </p:spPr>
        <p:txBody>
          <a:bodyPr lIns="0" tIns="0" rIns="0" bIns="0" rtlCol="0"/>
          <a:lstStyle>
            <a:lvl1pPr>
              <a:lnSpc>
                <a:spcPct val="150000"/>
              </a:lnSpc>
              <a:spcBef>
                <a:spcPts val="1200"/>
              </a:spcBef>
              <a:defRPr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8112224" y="636745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rgbClr val="3350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84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/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rtlCol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1597306"/>
            <a:ext cx="12192000" cy="4735190"/>
          </a:xfrm>
          <a:prstGeom prst="rect">
            <a:avLst/>
          </a:prstGeom>
          <a:solidFill>
            <a:srgbClr val="3350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00" y="1800000"/>
            <a:ext cx="10704000" cy="4377600"/>
          </a:xfrm>
        </p:spPr>
        <p:txBody>
          <a:bodyPr lIns="0" tIns="0" rIns="0" bIns="0" rtlCol="0" anchor="t" anchorCtr="0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12192000" cy="548680"/>
          </a:xfrm>
          <a:prstGeom prst="rect">
            <a:avLst/>
          </a:prstGeom>
          <a:noFill/>
        </p:spPr>
        <p:txBody>
          <a:bodyPr rtlCol="0"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864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rtlCol="0"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09" y="466810"/>
            <a:ext cx="2360928" cy="5985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email">
            <a:duotone>
              <a:prstClr val="black"/>
              <a:srgbClr val="2C429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5920" y="3867609"/>
            <a:ext cx="4676134" cy="210322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31637" y="3646671"/>
            <a:ext cx="65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Find us on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3599723" y="2776883"/>
            <a:ext cx="4992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/>
            </a:pPr>
            <a:r>
              <a:rPr lang="cy" sz="280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@cwmtafmorgannwg</a:t>
            </a: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386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/bullet slid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rtlCol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72"/>
          </a:xfrm>
        </p:spPr>
        <p:txBody>
          <a:bodyPr lIns="0" tIns="0" rIns="0" bIns="0" rtlCol="0" anchor="t" anchorCtr="0">
            <a:normAutofit/>
          </a:bodyPr>
          <a:lstStyle>
            <a:lvl1pPr>
              <a:defRPr sz="36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088001"/>
            <a:ext cx="10704000" cy="4064455"/>
          </a:xfrm>
        </p:spPr>
        <p:txBody>
          <a:bodyPr lIns="0" tIns="0" rIns="0" bIns="0" rtlCol="0"/>
          <a:lstStyle>
            <a:lvl1pPr>
              <a:lnSpc>
                <a:spcPct val="150000"/>
              </a:lnSpc>
              <a:spcBef>
                <a:spcPts val="1200"/>
              </a:spcBef>
              <a:defRPr sz="2000" b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2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ullets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rtlCol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5352000" cy="1196904"/>
          </a:xfrm>
        </p:spPr>
        <p:txBody>
          <a:bodyPr rtlCol="0" anchor="t" anchorCtr="0">
            <a:noAutofit/>
          </a:bodyPr>
          <a:lstStyle>
            <a:lvl1pPr algn="l">
              <a:defRPr sz="3600" b="0" i="0" spc="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8021" y="1368001"/>
            <a:ext cx="5150712" cy="4788000"/>
          </a:xfrm>
        </p:spPr>
        <p:txBody>
          <a:bodyPr rtlCol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 baseline="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 baseline="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 baseline="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 baseline="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000" y="2718223"/>
            <a:ext cx="5352000" cy="3447081"/>
          </a:xfrm>
        </p:spPr>
        <p:txBody>
          <a:bodyPr rtlCol="0"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18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rtlCol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1188000"/>
          </a:xfrm>
        </p:spPr>
        <p:txBody>
          <a:bodyPr lIns="0" tIns="0" rIns="0" bIns="0" rtlCol="0" anchor="t" anchorCtr="0">
            <a:normAutofit/>
          </a:bodyPr>
          <a:lstStyle>
            <a:lvl1pPr>
              <a:defRPr sz="36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628000"/>
            <a:ext cx="10704000" cy="3537304"/>
          </a:xfrm>
        </p:spPr>
        <p:txBody>
          <a:bodyPr lIns="0" tIns="0" rIns="0" bIns="0" rtlCol="0"/>
          <a:lstStyle>
            <a:lvl1pPr>
              <a:spcBef>
                <a:spcPts val="1200"/>
              </a:spcBef>
              <a:defRPr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28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rtlCol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00"/>
          </a:xfrm>
        </p:spPr>
        <p:txBody>
          <a:bodyPr lIns="0" tIns="0" rIns="0" bIns="0" rtlCol="0" anchor="t" anchorCtr="0"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000" y="2088000"/>
            <a:ext cx="5232000" cy="4068000"/>
          </a:xfrm>
        </p:spPr>
        <p:txBody>
          <a:bodyPr lIns="0" tIns="0" rIns="0" bIns="0" rtlCol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000" y="2088000"/>
            <a:ext cx="5232000" cy="4068000"/>
          </a:xfrm>
        </p:spPr>
        <p:txBody>
          <a:bodyPr lIns="0" tIns="0" rIns="0" bIns="0" rtlCol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32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4000" y="274638"/>
            <a:ext cx="10704000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00" y="1600201"/>
            <a:ext cx="107040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2C4295"/>
          </a:solidFill>
        </p:spPr>
        <p:txBody>
          <a:bodyPr lIns="0" tIns="0" bIns="0" rtlCol="0" anchor="ctr"/>
          <a:lstStyle>
            <a:lvl1pPr marL="540000" algn="l">
              <a:defRPr sz="1200">
                <a:solidFill>
                  <a:schemeClr val="bg1"/>
                </a:solidFill>
              </a:defRPr>
            </a:lvl1pPr>
          </a:lstStyle>
          <a:p>
            <a:pPr rtl="0"/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r>
              <a:rPr lang="cy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rtl="0"/>
            <a:r>
              <a:rPr lang="cy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cy" sz="9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54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 spc="-150" baseline="0">
          <a:solidFill>
            <a:srgbClr val="2C4295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0" i="0" kern="1200" baseline="0">
          <a:solidFill>
            <a:srgbClr val="211973"/>
          </a:solidFill>
          <a:latin typeface="Arial" pitchFamily="34" charset="0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216000" indent="-216000" algn="l" defTabSz="914400" rtl="0" eaLnBrk="1" latinLnBrk="0" hangingPunct="1">
        <a:spcBef>
          <a:spcPts val="600"/>
        </a:spcBef>
        <a:buFont typeface="Arial" pitchFamily="34" charset="0"/>
        <a:buChar char="•"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900000" indent="-2880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900000" indent="-288000" algn="l" defTabSz="914400" rtl="0" eaLnBrk="1" latinLnBrk="0" hangingPunct="1">
        <a:spcBef>
          <a:spcPct val="20000"/>
        </a:spcBef>
        <a:buFont typeface="+mj-lt"/>
        <a:buAutoNum type="arabicPeriod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959429" y="4885634"/>
            <a:ext cx="10273141" cy="548680"/>
          </a:xfrm>
        </p:spPr>
        <p:txBody>
          <a:bodyPr rtlCol="0"/>
          <a:lstStyle/>
          <a:p>
            <a:pPr rtl="0"/>
            <a:r>
              <a:rPr lang="en" i="1"/>
              <a:t>Presentation title - edit in Header and Footer</a:t>
            </a:r>
          </a:p>
        </p:txBody>
      </p:sp>
      <p:sp>
        <p:nvSpPr>
          <p:cNvPr id="5" name="Rectangle 4"/>
          <p:cNvSpPr/>
          <p:nvPr/>
        </p:nvSpPr>
        <p:spPr>
          <a:xfrm>
            <a:off x="11575" y="55394"/>
            <a:ext cx="12192000" cy="125006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cy" sz="2400" dirty="0"/>
              <a:t>Cynllun Gwasanaethau Clinigol Acíwt </a:t>
            </a:r>
          </a:p>
          <a:p>
            <a:pPr algn="ctr" rtl="0"/>
            <a:r>
              <a:rPr lang="cy" sz="2000" dirty="0"/>
              <a:t>20.10.23</a:t>
            </a:r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" t="2055" r="1808"/>
          <a:stretch/>
        </p:blipFill>
        <p:spPr>
          <a:xfrm>
            <a:off x="173620" y="238427"/>
            <a:ext cx="1806808" cy="913409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449624" y="356391"/>
            <a:ext cx="5521752" cy="64807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spc="-150" baseline="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 rtl="0"/>
            <a:endParaRPr lang="en-GB" dirty="0">
              <a:solidFill>
                <a:srgbClr val="E60E65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575" y="1250066"/>
            <a:ext cx="12192000" cy="100173"/>
          </a:xfrm>
          <a:prstGeom prst="rect">
            <a:avLst/>
          </a:prstGeom>
          <a:solidFill>
            <a:srgbClr val="E60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8942030" y="489821"/>
            <a:ext cx="2626453" cy="660073"/>
            <a:chOff x="7087742" y="1777994"/>
            <a:chExt cx="2626453" cy="6600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3569" y="1780666"/>
              <a:ext cx="655826" cy="6558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7742" y="1777995"/>
              <a:ext cx="655826" cy="6558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8369" y="1777994"/>
              <a:ext cx="655826" cy="6558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394" y="1779092"/>
              <a:ext cx="658975" cy="6589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0912017" y="235140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600" b="1">
                <a:solidFill>
                  <a:schemeClr val="bg1"/>
                </a:solidFill>
              </a:rPr>
              <a:t>CREU</a:t>
            </a:r>
            <a:endParaRPr lang="en-GB" sz="600" b="1" dirty="0">
              <a:solidFill>
                <a:schemeClr val="bg1"/>
              </a:solidFill>
            </a:endParaRPr>
          </a:p>
          <a:p>
            <a:pPr algn="ctr" rtl="0"/>
            <a:r>
              <a:rPr lang="cy" sz="600" b="1">
                <a:solidFill>
                  <a:schemeClr val="bg1"/>
                </a:solidFill>
              </a:rPr>
              <a:t>IECHYD</a:t>
            </a:r>
            <a:endParaRPr lang="en-GB" sz="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3436" y="229777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600" b="1">
                <a:solidFill>
                  <a:schemeClr val="bg1"/>
                </a:solidFill>
              </a:rPr>
              <a:t>GWELLA</a:t>
            </a:r>
          </a:p>
          <a:p>
            <a:pPr algn="ctr" rtl="0"/>
            <a:r>
              <a:rPr lang="cy" sz="600" b="1">
                <a:solidFill>
                  <a:schemeClr val="bg1"/>
                </a:solidFill>
              </a:rPr>
              <a:t>GOFAL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92149" y="224414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600" b="1">
                <a:solidFill>
                  <a:schemeClr val="bg1"/>
                </a:solidFill>
              </a:rPr>
              <a:t>YSBRYDOLI</a:t>
            </a:r>
          </a:p>
          <a:p>
            <a:pPr algn="ctr" rtl="0"/>
            <a:r>
              <a:rPr lang="cy" sz="600" b="1">
                <a:solidFill>
                  <a:schemeClr val="bg1"/>
                </a:solidFill>
              </a:rPr>
              <a:t>POBL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42030" y="178247"/>
            <a:ext cx="62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600" b="1">
                <a:solidFill>
                  <a:schemeClr val="bg1"/>
                </a:solidFill>
              </a:rPr>
              <a:t>CYNNAL EIN</a:t>
            </a:r>
          </a:p>
          <a:p>
            <a:pPr algn="ctr" rtl="0"/>
            <a:r>
              <a:rPr lang="cy" sz="600" b="1">
                <a:solidFill>
                  <a:schemeClr val="bg1"/>
                </a:solidFill>
              </a:rPr>
              <a:t>DYFODOL</a:t>
            </a:r>
          </a:p>
        </p:txBody>
      </p:sp>
      <p:pic>
        <p:nvPicPr>
          <p:cNvPr id="1026" name="Picture 2" descr="11446454_CTM_ValuesAndBehaviours_Launch_EmailHeader_biling_600x150_REPRO_v01_ME-022 (002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471" y="6329871"/>
            <a:ext cx="2101292" cy="52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B8E122-F046-4C49-B701-11819003CF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428313"/>
            <a:ext cx="12192000" cy="486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042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25006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1250066"/>
            <a:ext cx="12203575" cy="126353"/>
          </a:xfrm>
          <a:prstGeom prst="rect">
            <a:avLst/>
          </a:prstGeom>
          <a:solidFill>
            <a:srgbClr val="E60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8942030" y="489821"/>
            <a:ext cx="2626453" cy="660073"/>
            <a:chOff x="7087742" y="1777994"/>
            <a:chExt cx="2626453" cy="6600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3569" y="1780666"/>
              <a:ext cx="655826" cy="6558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87742" y="1777995"/>
              <a:ext cx="655826" cy="6558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58369" y="1777994"/>
              <a:ext cx="655826" cy="6558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99394" y="1779092"/>
              <a:ext cx="658975" cy="6589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0912017" y="235140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600" b="1">
                <a:solidFill>
                  <a:schemeClr val="bg1"/>
                </a:solidFill>
              </a:rPr>
              <a:t>CREU</a:t>
            </a:r>
            <a:endParaRPr lang="en-GB" sz="600" b="1" dirty="0">
              <a:solidFill>
                <a:schemeClr val="bg1"/>
              </a:solidFill>
            </a:endParaRPr>
          </a:p>
          <a:p>
            <a:pPr algn="ctr" rtl="0"/>
            <a:r>
              <a:rPr lang="cy" sz="600" b="1">
                <a:solidFill>
                  <a:schemeClr val="bg1"/>
                </a:solidFill>
              </a:rPr>
              <a:t>IECHYD</a:t>
            </a:r>
            <a:endParaRPr lang="en-GB" sz="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3436" y="229777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600" b="1">
                <a:solidFill>
                  <a:schemeClr val="bg1"/>
                </a:solidFill>
              </a:rPr>
              <a:t>GWELLA</a:t>
            </a:r>
          </a:p>
          <a:p>
            <a:pPr algn="ctr" rtl="0"/>
            <a:r>
              <a:rPr lang="cy" sz="600" b="1">
                <a:solidFill>
                  <a:schemeClr val="bg1"/>
                </a:solidFill>
              </a:rPr>
              <a:t>GOFAL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92149" y="224414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600" b="1">
                <a:solidFill>
                  <a:schemeClr val="bg1"/>
                </a:solidFill>
              </a:rPr>
              <a:t>YSBRYDOLI</a:t>
            </a:r>
          </a:p>
          <a:p>
            <a:pPr algn="ctr" rtl="0"/>
            <a:r>
              <a:rPr lang="cy" sz="600" b="1">
                <a:solidFill>
                  <a:schemeClr val="bg1"/>
                </a:solidFill>
              </a:rPr>
              <a:t>POBL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42030" y="178247"/>
            <a:ext cx="62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600" b="1">
                <a:solidFill>
                  <a:schemeClr val="bg1"/>
                </a:solidFill>
              </a:rPr>
              <a:t>CYNNAL EIN</a:t>
            </a:r>
          </a:p>
          <a:p>
            <a:pPr algn="ctr" rtl="0"/>
            <a:r>
              <a:rPr lang="cy" sz="600" b="1">
                <a:solidFill>
                  <a:schemeClr val="bg1"/>
                </a:solidFill>
              </a:rPr>
              <a:t>DYFODOL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-2516051" y="80396"/>
            <a:ext cx="6481726" cy="1169671"/>
            <a:chOff x="-2229950" y="437388"/>
            <a:chExt cx="6481726" cy="1169671"/>
          </a:xfrm>
        </p:grpSpPr>
        <p:pic>
          <p:nvPicPr>
            <p:cNvPr id="20" name="Content Placeholder 5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46648" y="437388"/>
              <a:ext cx="2405128" cy="1169671"/>
            </a:xfrm>
            <a:prstGeom prst="rect">
              <a:avLst/>
            </a:prstGeom>
          </p:spPr>
        </p:pic>
        <p:sp>
          <p:nvSpPr>
            <p:cNvPr id="21" name="Title 1"/>
            <p:cNvSpPr txBox="1">
              <a:spLocks/>
            </p:cNvSpPr>
            <p:nvPr/>
          </p:nvSpPr>
          <p:spPr>
            <a:xfrm>
              <a:off x="-2229950" y="698187"/>
              <a:ext cx="4024769" cy="64807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500" kern="1200" spc="-150" baseline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defRPr>
              </a:lvl1pPr>
            </a:lstStyle>
            <a:p>
              <a:pPr algn="r" rtl="0"/>
              <a:r>
                <a:rPr lang="cy" sz="1600" b="1" spc="0">
                  <a:latin typeface="+mj-lt"/>
                </a:rPr>
                <a:t>Ein Hiechyd</a:t>
              </a:r>
              <a:endParaRPr lang="en-GB" sz="1600" b="1" spc="0" dirty="0">
                <a:latin typeface="+mj-lt"/>
              </a:endParaRPr>
            </a:p>
            <a:p>
              <a:pPr algn="r" rtl="0"/>
              <a:r>
                <a:rPr lang="cy" sz="1600" b="1" spc="0">
                  <a:latin typeface="+mj-lt"/>
                </a:rPr>
                <a:t>Ein Dyfodol</a:t>
              </a:r>
              <a:endParaRPr lang="en-GB" sz="1600" b="1" spc="0" dirty="0">
                <a:latin typeface="+mj-lt"/>
              </a:endParaRPr>
            </a:p>
            <a:p>
              <a:pPr algn="r" rtl="0"/>
              <a:r>
                <a:rPr lang="cy" sz="800" b="1" spc="0">
                  <a:solidFill>
                    <a:srgbClr val="DD931E"/>
                  </a:solidFill>
                  <a:latin typeface="+mj-lt"/>
                </a:rPr>
                <a:t>DATBLYGU CYMUNEDAU</a:t>
              </a:r>
              <a:endParaRPr lang="en-GB" sz="800" b="1" spc="0" dirty="0">
                <a:solidFill>
                  <a:srgbClr val="DD931E"/>
                </a:solidFill>
                <a:latin typeface="+mj-lt"/>
              </a:endParaRPr>
            </a:p>
            <a:p>
              <a:pPr algn="r" rtl="0"/>
              <a:r>
                <a:rPr lang="cy" sz="800" b="1" spc="0">
                  <a:solidFill>
                    <a:srgbClr val="DD931E"/>
                  </a:solidFill>
                  <a:latin typeface="+mj-lt"/>
                </a:rPr>
                <a:t>IACHACH GYDA’N GILYDD</a:t>
              </a:r>
              <a:endParaRPr lang="en-GB" sz="800" b="1" spc="0" dirty="0">
                <a:solidFill>
                  <a:srgbClr val="DD931E"/>
                </a:solidFill>
                <a:latin typeface="+mj-lt"/>
              </a:endParaRPr>
            </a:p>
            <a:p>
              <a:pPr algn="r" rtl="0"/>
              <a:endParaRPr lang="en-GB" sz="800" b="1" spc="0" dirty="0">
                <a:latin typeface="+mj-lt"/>
              </a:endParaRPr>
            </a:p>
          </p:txBody>
        </p:sp>
        <p:pic>
          <p:nvPicPr>
            <p:cNvPr id="22" name="Content Placeholder 5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47770" y="525387"/>
              <a:ext cx="597601" cy="151201"/>
            </a:xfrm>
            <a:prstGeom prst="rect">
              <a:avLst/>
            </a:prstGeom>
          </p:spPr>
        </p:pic>
      </p:grpSp>
      <p:sp>
        <p:nvSpPr>
          <p:cNvPr id="23" name="Rectangle 22"/>
          <p:cNvSpPr/>
          <p:nvPr/>
        </p:nvSpPr>
        <p:spPr>
          <a:xfrm>
            <a:off x="3868076" y="215346"/>
            <a:ext cx="4471756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lvl="0" algn="ctr" rtl="0">
              <a:defRPr/>
            </a:pPr>
            <a:r>
              <a:rPr lang="cy" sz="2400" b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Diweddariad ar gynnydd</a:t>
            </a:r>
          </a:p>
        </p:txBody>
      </p:sp>
      <p:sp>
        <p:nvSpPr>
          <p:cNvPr id="31" name="Footer Placeholder 5">
            <a:extLst>
              <a:ext uri="{FF2B5EF4-FFF2-40B4-BE49-F238E27FC236}">
                <a16:creationId xmlns:a16="http://schemas.microsoft.com/office/drawing/2014/main" id="{4C5441B0-3ACF-4E55-8C34-4D3660342A81}"/>
              </a:ext>
            </a:extLst>
          </p:cNvPr>
          <p:cNvSpPr txBox="1">
            <a:spLocks/>
          </p:cNvSpPr>
          <p:nvPr/>
        </p:nvSpPr>
        <p:spPr>
          <a:xfrm>
            <a:off x="961669" y="6322970"/>
            <a:ext cx="3924873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n-GB" b="1" dirty="0" err="1" smtClean="0"/>
              <a:t>Bwrdd</a:t>
            </a:r>
            <a:r>
              <a:rPr lang="en-GB" b="1" dirty="0" smtClean="0"/>
              <a:t> </a:t>
            </a:r>
            <a:r>
              <a:rPr lang="en-GB" b="1" dirty="0" err="1" smtClean="0"/>
              <a:t>Iechyd</a:t>
            </a:r>
            <a:r>
              <a:rPr lang="en-GB" b="1" dirty="0" smtClean="0"/>
              <a:t> </a:t>
            </a:r>
            <a:r>
              <a:rPr lang="en-GB" b="1" dirty="0" err="1" smtClean="0"/>
              <a:t>Prifysgol</a:t>
            </a:r>
            <a:r>
              <a:rPr lang="en-GB" b="1" dirty="0" smtClean="0"/>
              <a:t> Cwm Taf Morgannwg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FC3EC1B7-CE84-4862-90DC-EE2DED5D2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17" y="1547673"/>
            <a:ext cx="10515600" cy="4351338"/>
          </a:xfrm>
        </p:spPr>
        <p:txBody>
          <a:bodyPr rtlCol="0">
            <a:normAutofit fontScale="85000" lnSpcReduction="2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cy" sz="2100" dirty="0" smtClean="0"/>
              <a:t>Cwblhau’r achos dros newid i gefnogi ein staff, y cyhoedd a’n partneriaid i ddeall yn well “pam” y mae’r </a:t>
            </a:r>
            <a:r>
              <a:rPr lang="en-GB" sz="2100" dirty="0" err="1"/>
              <a:t>Cynllun</a:t>
            </a:r>
            <a:r>
              <a:rPr lang="en-GB" sz="2100" dirty="0"/>
              <a:t> </a:t>
            </a:r>
            <a:r>
              <a:rPr lang="en-GB" sz="2100" dirty="0" err="1"/>
              <a:t>Gwasanaethau</a:t>
            </a:r>
            <a:r>
              <a:rPr lang="en-GB" sz="2100" dirty="0"/>
              <a:t> </a:t>
            </a:r>
            <a:r>
              <a:rPr lang="en-GB" sz="2100" dirty="0" err="1"/>
              <a:t>Clinigol</a:t>
            </a:r>
            <a:r>
              <a:rPr lang="en-GB" sz="2100" dirty="0"/>
              <a:t> </a:t>
            </a:r>
            <a:r>
              <a:rPr lang="en-GB" sz="2100" dirty="0" err="1" smtClean="0"/>
              <a:t>Acíwt</a:t>
            </a:r>
            <a:r>
              <a:rPr lang="cy" sz="2100" dirty="0" smtClean="0"/>
              <a:t> yn cael ei ddatblygu – wedi’i gefnogi gan wybodaeth a roesoch i ni </a:t>
            </a:r>
            <a:r>
              <a:rPr lang="en-GB" sz="2100" dirty="0" smtClean="0"/>
              <a:t/>
            </a:r>
            <a:br>
              <a:rPr lang="en-GB" sz="2100" dirty="0" smtClean="0"/>
            </a:br>
            <a:endParaRPr lang="en-GB" sz="2100" dirty="0" smtClean="0"/>
          </a:p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cy" sz="2100" dirty="0" smtClean="0"/>
              <a:t>Ymgymryd </a:t>
            </a:r>
            <a:r>
              <a:rPr lang="cy" sz="2100" dirty="0"/>
              <a:t>â'r gweithgaredd gwaelodlin - i'w gyflwyno gan grwpiau gofal erbyn 15 Tachwedd 2023 gyda chrynhoad a gwirio synnwyr o'r datganiadau erbyn 20 Rhagfyr 2023</a:t>
            </a:r>
            <a:r>
              <a:rPr lang="en-GB" sz="2100" dirty="0"/>
              <a:t/>
            </a:r>
            <a:br>
              <a:rPr lang="en-GB" sz="2100" dirty="0"/>
            </a:br>
            <a:endParaRPr lang="en-GB" sz="2100" dirty="0"/>
          </a:p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cy" sz="2100" dirty="0"/>
              <a:t>Sefydlu trefniadau llywodraethu </a:t>
            </a:r>
            <a:r>
              <a:rPr lang="en-GB" sz="2100" dirty="0"/>
              <a:t/>
            </a:r>
            <a:br>
              <a:rPr lang="en-GB" sz="2100" dirty="0"/>
            </a:br>
            <a:endParaRPr lang="en-GB" sz="2100" dirty="0"/>
          </a:p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cy" sz="2100" dirty="0"/>
              <a:t>Cwblhau’r cynllun cyfathrebu er mwyn sicrhau sgyrsiau tryloyw gyda staff, y cyhoedd a’n partneriaid </a:t>
            </a:r>
            <a:r>
              <a:rPr lang="en-GB" sz="2100" dirty="0"/>
              <a:t/>
            </a:r>
            <a:br>
              <a:rPr lang="en-GB" sz="2100" dirty="0"/>
            </a:br>
            <a:endParaRPr lang="en-GB" sz="2100" dirty="0"/>
          </a:p>
          <a:p>
            <a:pPr marL="342900" indent="-342900" rtl="0">
              <a:buFont typeface="Wingdings" panose="05000000000000000000" pitchFamily="2" charset="2"/>
              <a:buChar char="q"/>
            </a:pPr>
            <a:r>
              <a:rPr lang="cy" sz="2100" dirty="0"/>
              <a:t>Gweithio gyda phartneriaid rhanbarthol ar newidiadau i wasanaethau clinigol ar ôl troed De-ddwyrain Cymru – gweithdy ar 6 Rhagfyr 2023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4" name="AutoShape 2" descr="https://ukc-powerpoint.officeapps.live.com/pods/GetClipboardImage.ashx?Id=242d2723-550e-4dde-9455-4924df4c59fe&amp;DC=GUK5&amp;pkey=1efd112c-a555-4718-a15d-9ffe04550c67&amp;wdwaccluster=GUK5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2795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NHS Wales">
      <a:dk1>
        <a:srgbClr val="005EB8"/>
      </a:dk1>
      <a:lt1>
        <a:sysClr val="window" lastClr="FFFFFF"/>
      </a:lt1>
      <a:dk2>
        <a:srgbClr val="005EB8"/>
      </a:dk2>
      <a:lt2>
        <a:srgbClr val="FFFFFF"/>
      </a:lt2>
      <a:accent1>
        <a:srgbClr val="2C3E72"/>
      </a:accent1>
      <a:accent2>
        <a:srgbClr val="B3995D"/>
      </a:accent2>
      <a:accent3>
        <a:srgbClr val="383838"/>
      </a:accent3>
      <a:accent4>
        <a:srgbClr val="6C757D"/>
      </a:accent4>
      <a:accent5>
        <a:srgbClr val="B0483C"/>
      </a:accent5>
      <a:accent6>
        <a:srgbClr val="1E837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e2dad7-dd1e-45ab-887a-6f8d18cf7ee5" xsi:nil="true"/>
    <lcf76f155ced4ddcb4097134ff3c332f xmlns="10aac4dd-1ae5-4dcb-9666-1ac097a1d25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21B69F90A9C94F91547AB79B57F45D" ma:contentTypeVersion="14" ma:contentTypeDescription="Create a new document." ma:contentTypeScope="" ma:versionID="5808e5321e546b14261efbcdc7170649">
  <xsd:schema xmlns:xsd="http://www.w3.org/2001/XMLSchema" xmlns:xs="http://www.w3.org/2001/XMLSchema" xmlns:p="http://schemas.microsoft.com/office/2006/metadata/properties" xmlns:ns2="10aac4dd-1ae5-4dcb-9666-1ac097a1d255" xmlns:ns3="67e2dad7-dd1e-45ab-887a-6f8d18cf7ee5" targetNamespace="http://schemas.microsoft.com/office/2006/metadata/properties" ma:root="true" ma:fieldsID="527c008f8e448417b5085004d11791ce" ns2:_="" ns3:_="">
    <xsd:import namespace="10aac4dd-1ae5-4dcb-9666-1ac097a1d255"/>
    <xsd:import namespace="67e2dad7-dd1e-45ab-887a-6f8d18cf7e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ac4dd-1ae5-4dcb-9666-1ac097a1d2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e2dad7-dd1e-45ab-887a-6f8d18cf7e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c28e77ae-21aa-4063-ac71-c14f099e51ba}" ma:internalName="TaxCatchAll" ma:showField="CatchAllData" ma:web="67e2dad7-dd1e-45ab-887a-6f8d18cf7e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172D1C-186F-49E9-947C-C339B958C3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904D7C-34C1-4984-B221-4C2A7FC52C6C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  <ds:schemaRef ds:uri="67e2dad7-dd1e-45ab-887a-6f8d18cf7ee5"/>
    <ds:schemaRef ds:uri="10aac4dd-1ae5-4dcb-9666-1ac097a1d255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BC15085-64E4-4A20-9B27-6A3936A9D5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aac4dd-1ae5-4dcb-9666-1ac097a1d255"/>
    <ds:schemaRef ds:uri="67e2dad7-dd1e-45ab-887a-6f8d18cf7e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9909</TotalTime>
  <Words>157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Verdana</vt:lpstr>
      <vt:lpstr>Wingdings</vt:lpstr>
      <vt:lpstr>1_Office Theme</vt:lpstr>
      <vt:lpstr>PowerPoint Presentation</vt:lpstr>
      <vt:lpstr>PowerPoint Presentation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Cwm Taf Morgannwg UHB  XXX XXX</dc:title>
  <dc:creator>Richard Morgan-Evans (CTM UHB - Executive Directorate)</dc:creator>
  <cp:lastModifiedBy>Abbie Heasley (Cwm Taf Morgannwg - Workforce Development)</cp:lastModifiedBy>
  <cp:revision>481</cp:revision>
  <cp:lastPrinted>2022-12-06T14:24:36Z</cp:lastPrinted>
  <dcterms:created xsi:type="dcterms:W3CDTF">2021-06-07T07:36:56Z</dcterms:created>
  <dcterms:modified xsi:type="dcterms:W3CDTF">2023-10-30T12:51:46Z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0x010100E9B51F07808E224BBE61BCE9C86B1733</vt:lpwstr>
  </property>
  <property fmtid="{D5CDD505-2E9C-101B-9397-08002B2CF9AE}" pid="3" name="MediaServiceImageTags">
    <vt:lpwstr/>
  </property>
</Properties>
</file>