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18"/>
  </p:notesMasterIdLst>
  <p:sldIdLst>
    <p:sldId id="362" r:id="rId3"/>
    <p:sldId id="509" r:id="rId4"/>
    <p:sldId id="510" r:id="rId5"/>
    <p:sldId id="493" r:id="rId6"/>
    <p:sldId id="514" r:id="rId7"/>
    <p:sldId id="513" r:id="rId8"/>
    <p:sldId id="496" r:id="rId9"/>
    <p:sldId id="497" r:id="rId10"/>
    <p:sldId id="508" r:id="rId11"/>
    <p:sldId id="495" r:id="rId12"/>
    <p:sldId id="511" r:id="rId13"/>
    <p:sldId id="499" r:id="rId14"/>
    <p:sldId id="501" r:id="rId15"/>
    <p:sldId id="498" r:id="rId16"/>
    <p:sldId id="512" r:id="rId17"/>
  </p:sldIdLst>
  <p:sldSz cx="9144000" cy="6858000" type="screen4x3"/>
  <p:notesSz cx="7104063" cy="10234613"/>
  <p:custShowLst>
    <p:custShow name="Custom Show 1" id="0">
      <p:sldLst/>
    </p:custShow>
    <p:custShow name="Custom Show 2" id="1">
      <p:sldLst/>
    </p:custShow>
    <p:custShow name="Custom Show 3" id="2">
      <p:sldLst/>
    </p:custShow>
    <p:custShow name="Custom Show 4" id="3">
      <p:sldLst/>
    </p:custShow>
    <p:custShow name="Custom Show 5" id="4">
      <p:sldLst/>
    </p:custShow>
    <p:custShow name="Custom Show 6" id="5">
      <p:sldLst/>
    </p:custShow>
    <p:custShow name="Custom Show 7" id="6">
      <p:sldLst/>
    </p:custShow>
    <p:custShow name="Custom Show 8" id="7">
      <p:sldLst/>
    </p:custShow>
    <p:custShow name="Custom Show 9" id="8">
      <p:sldLst/>
    </p:custShow>
    <p:custShow name="Custom Show 10" id="9">
      <p:sldLst/>
    </p:custShow>
    <p:custShow name="Custom Show 11" id="1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stelle Hitchon (Welsh Ambulance Service NHS Trust - 020 )" initials="EH(ASNT-0)" lastIdx="36" clrIdx="0">
    <p:extLst>
      <p:ext uri="{19B8F6BF-5375-455C-9EA6-DF929625EA0E}">
        <p15:presenceInfo xmlns:p15="http://schemas.microsoft.com/office/powerpoint/2012/main" userId="S-1-5-21-978635462-3828570294-627434887-696374" providerId="AD"/>
      </p:ext>
    </p:extLst>
  </p:cmAuthor>
  <p:cmAuthor id="2" name="Jonathan Watts (Welsh Ambulance Service NHS Trust - 020)" initials="JW(ASNT-0" lastIdx="1" clrIdx="1">
    <p:extLst>
      <p:ext uri="{19B8F6BF-5375-455C-9EA6-DF929625EA0E}">
        <p15:presenceInfo xmlns:p15="http://schemas.microsoft.com/office/powerpoint/2012/main" userId="S-1-5-21-978635462-3828570294-627434887-6963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B32E"/>
    <a:srgbClr val="D2FAD4"/>
    <a:srgbClr val="99FF66"/>
    <a:srgbClr val="BEE395"/>
    <a:srgbClr val="ECECEC"/>
    <a:srgbClr val="356F40"/>
    <a:srgbClr val="417E3E"/>
    <a:srgbClr val="808080"/>
    <a:srgbClr val="C5C5C5"/>
    <a:srgbClr val="A7A7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38" autoAdjust="0"/>
    <p:restoredTop sz="96433" autoAdjust="0"/>
  </p:normalViewPr>
  <p:slideViewPr>
    <p:cSldViewPr>
      <p:cViewPr varScale="1">
        <p:scale>
          <a:sx n="64" d="100"/>
          <a:sy n="64" d="100"/>
        </p:scale>
        <p:origin x="1497" y="51"/>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52" d="100"/>
          <a:sy n="52" d="100"/>
        </p:scale>
        <p:origin x="295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dirty="0">
                <a:latin typeface="Arial" panose="020B0604020202020204" pitchFamily="34" charset="0"/>
                <a:cs typeface="Arial" panose="020B0604020202020204" pitchFamily="34" charset="0"/>
              </a:rPr>
              <a:t>% Notification to Handover within 15 Minutes against Notification to Handover Lost </a:t>
            </a:r>
            <a:r>
              <a:rPr lang="en-US" sz="1200" dirty="0" smtClean="0">
                <a:latin typeface="Arial" panose="020B0604020202020204" pitchFamily="34" charset="0"/>
                <a:cs typeface="Arial" panose="020B0604020202020204" pitchFamily="34" charset="0"/>
              </a:rPr>
              <a:t>Hours </a:t>
            </a:r>
          </a:p>
          <a:p>
            <a:pPr>
              <a:defRPr/>
            </a:pPr>
            <a:r>
              <a:rPr lang="en-US" sz="1200" dirty="0" smtClean="0">
                <a:latin typeface="Arial" panose="020B0604020202020204" pitchFamily="34" charset="0"/>
                <a:cs typeface="Arial" panose="020B0604020202020204" pitchFamily="34" charset="0"/>
              </a:rPr>
              <a:t>Cwm </a:t>
            </a:r>
            <a:r>
              <a:rPr lang="en-US" sz="1200" dirty="0">
                <a:latin typeface="Arial" panose="020B0604020202020204" pitchFamily="34" charset="0"/>
                <a:cs typeface="Arial" panose="020B0604020202020204" pitchFamily="34" charset="0"/>
              </a:rPr>
              <a:t>Taf Morgannwg</a:t>
            </a:r>
            <a:endParaRPr lang="en-US" sz="1200" baseline="0" dirty="0">
              <a:latin typeface="Arial" panose="020B0604020202020204" pitchFamily="34" charset="0"/>
              <a:cs typeface="Arial" panose="020B0604020202020204" pitchFamily="34" charset="0"/>
            </a:endParaRPr>
          </a:p>
          <a:p>
            <a:pPr>
              <a:defRPr/>
            </a:pPr>
            <a:r>
              <a:rPr lang="en-US" sz="1200" baseline="0" dirty="0">
                <a:latin typeface="Arial" panose="020B0604020202020204" pitchFamily="34" charset="0"/>
                <a:cs typeface="Arial" panose="020B0604020202020204" pitchFamily="34" charset="0"/>
              </a:rPr>
              <a:t> Novem</a:t>
            </a:r>
            <a:r>
              <a:rPr lang="en-US" sz="1200" dirty="0">
                <a:latin typeface="Arial" panose="020B0604020202020204" pitchFamily="34" charset="0"/>
                <a:cs typeface="Arial" panose="020B0604020202020204" pitchFamily="34" charset="0"/>
              </a:rPr>
              <a:t>ber 2020</a:t>
            </a:r>
          </a:p>
        </c:rich>
      </c:tx>
      <c:layout>
        <c:manualLayout>
          <c:xMode val="edge"/>
          <c:yMode val="edge"/>
          <c:x val="0.14620189700370703"/>
          <c:y val="1.955192274786726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33702353353691E-2"/>
          <c:y val="0.16587824082076325"/>
          <c:w val="0.87838597996262135"/>
          <c:h val="0.55966711819444814"/>
        </c:manualLayout>
      </c:layout>
      <c:barChart>
        <c:barDir val="col"/>
        <c:grouping val="stacked"/>
        <c:varyColors val="0"/>
        <c:ser>
          <c:idx val="2"/>
          <c:order val="1"/>
          <c:tx>
            <c:strRef>
              <c:f>'N2Handover '!$C$6</c:f>
              <c:strCache>
                <c:ptCount val="1"/>
                <c:pt idx="0">
                  <c:v>Prince Charles Hospital</c:v>
                </c:pt>
              </c:strCache>
            </c:strRef>
          </c:tx>
          <c:spPr>
            <a:solidFill>
              <a:schemeClr val="accent5">
                <a:lumMod val="75000"/>
              </a:schemeClr>
            </a:solidFill>
            <a:ln>
              <a:noFill/>
            </a:ln>
            <a:effectLst/>
          </c:spPr>
          <c:invertIfNegative val="0"/>
          <c:cat>
            <c:strRef>
              <c:f>'N2Handover '!$AI$3:$BL$3</c:f>
              <c:strCache>
                <c:ptCount val="30"/>
                <c:pt idx="0">
                  <c:v>Sunday</c:v>
                </c:pt>
                <c:pt idx="1">
                  <c:v>Monday</c:v>
                </c:pt>
                <c:pt idx="2">
                  <c:v>Tuesday</c:v>
                </c:pt>
                <c:pt idx="3">
                  <c:v>Wednesday</c:v>
                </c:pt>
                <c:pt idx="4">
                  <c:v>Thursday</c:v>
                </c:pt>
                <c:pt idx="5">
                  <c:v>Friday</c:v>
                </c:pt>
                <c:pt idx="6">
                  <c:v>Saturday</c:v>
                </c:pt>
                <c:pt idx="7">
                  <c:v>Sunday</c:v>
                </c:pt>
                <c:pt idx="8">
                  <c:v>Monday</c:v>
                </c:pt>
                <c:pt idx="9">
                  <c:v>Tuesday</c:v>
                </c:pt>
                <c:pt idx="10">
                  <c:v>Wednesday</c:v>
                </c:pt>
                <c:pt idx="11">
                  <c:v>Thursday</c:v>
                </c:pt>
                <c:pt idx="12">
                  <c:v>Friday</c:v>
                </c:pt>
                <c:pt idx="13">
                  <c:v>Saturday</c:v>
                </c:pt>
                <c:pt idx="14">
                  <c:v>Sunday</c:v>
                </c:pt>
                <c:pt idx="15">
                  <c:v>Monday</c:v>
                </c:pt>
                <c:pt idx="16">
                  <c:v>Tuesday</c:v>
                </c:pt>
                <c:pt idx="17">
                  <c:v>Wednesday</c:v>
                </c:pt>
                <c:pt idx="18">
                  <c:v>Thursday</c:v>
                </c:pt>
                <c:pt idx="19">
                  <c:v>Friday</c:v>
                </c:pt>
                <c:pt idx="20">
                  <c:v>Saturday</c:v>
                </c:pt>
                <c:pt idx="21">
                  <c:v>Sunday</c:v>
                </c:pt>
                <c:pt idx="22">
                  <c:v>Monday</c:v>
                </c:pt>
                <c:pt idx="23">
                  <c:v>Tuesday</c:v>
                </c:pt>
                <c:pt idx="24">
                  <c:v>Wednesday</c:v>
                </c:pt>
                <c:pt idx="25">
                  <c:v>Thursday</c:v>
                </c:pt>
                <c:pt idx="26">
                  <c:v>Friday</c:v>
                </c:pt>
                <c:pt idx="27">
                  <c:v>Saturday</c:v>
                </c:pt>
                <c:pt idx="28">
                  <c:v>Sunday</c:v>
                </c:pt>
                <c:pt idx="29">
                  <c:v>Monday</c:v>
                </c:pt>
              </c:strCache>
            </c:strRef>
          </c:cat>
          <c:val>
            <c:numRef>
              <c:f>'N2Handover '!$AI$6:$BL$6</c:f>
              <c:numCache>
                <c:formatCode>#,##0</c:formatCode>
                <c:ptCount val="30"/>
                <c:pt idx="0">
                  <c:v>1.0436113333333334</c:v>
                </c:pt>
                <c:pt idx="1">
                  <c:v>30.891111166666661</c:v>
                </c:pt>
                <c:pt idx="2">
                  <c:v>22.081110166666669</c:v>
                </c:pt>
                <c:pt idx="3">
                  <c:v>33.66750016666667</c:v>
                </c:pt>
                <c:pt idx="4">
                  <c:v>13.543888666666669</c:v>
                </c:pt>
                <c:pt idx="5">
                  <c:v>3.0511109999999997</c:v>
                </c:pt>
                <c:pt idx="6">
                  <c:v>10.277500166666668</c:v>
                </c:pt>
                <c:pt idx="7">
                  <c:v>10.918332333333332</c:v>
                </c:pt>
                <c:pt idx="8">
                  <c:v>8.5130556666666664</c:v>
                </c:pt>
                <c:pt idx="9">
                  <c:v>29.449444499999998</c:v>
                </c:pt>
                <c:pt idx="10">
                  <c:v>28.507777666666666</c:v>
                </c:pt>
                <c:pt idx="11">
                  <c:v>39.499722166666665</c:v>
                </c:pt>
                <c:pt idx="12">
                  <c:v>12.999166666666667</c:v>
                </c:pt>
                <c:pt idx="13">
                  <c:v>7.5319434999999997</c:v>
                </c:pt>
                <c:pt idx="14">
                  <c:v>16.970277833333334</c:v>
                </c:pt>
                <c:pt idx="15">
                  <c:v>3.8388890000000004</c:v>
                </c:pt>
                <c:pt idx="16">
                  <c:v>9.9319445000000002</c:v>
                </c:pt>
                <c:pt idx="17">
                  <c:v>30.332221333333337</c:v>
                </c:pt>
                <c:pt idx="18">
                  <c:v>28.768330333333331</c:v>
                </c:pt>
                <c:pt idx="19">
                  <c:v>4.755000166666667</c:v>
                </c:pt>
                <c:pt idx="20">
                  <c:v>7.4252764999999989</c:v>
                </c:pt>
                <c:pt idx="21">
                  <c:v>25.374999166666665</c:v>
                </c:pt>
                <c:pt idx="22">
                  <c:v>44.336665666666661</c:v>
                </c:pt>
                <c:pt idx="23">
                  <c:v>18.376664666666667</c:v>
                </c:pt>
                <c:pt idx="24">
                  <c:v>8.9916658333333341</c:v>
                </c:pt>
                <c:pt idx="25">
                  <c:v>2.3399989999999997</c:v>
                </c:pt>
                <c:pt idx="26">
                  <c:v>5.6872213333333335</c:v>
                </c:pt>
                <c:pt idx="27">
                  <c:v>2.938888833333333</c:v>
                </c:pt>
                <c:pt idx="28">
                  <c:v>18.958611166666667</c:v>
                </c:pt>
                <c:pt idx="29">
                  <c:v>11.532775833333332</c:v>
                </c:pt>
              </c:numCache>
            </c:numRef>
          </c:val>
          <c:extLst xmlns:c16r2="http://schemas.microsoft.com/office/drawing/2015/06/chart">
            <c:ext xmlns:c16="http://schemas.microsoft.com/office/drawing/2014/chart" uri="{C3380CC4-5D6E-409C-BE32-E72D297353CC}">
              <c16:uniqueId val="{00000000-7B4E-4A03-9B61-26BE0AB92F72}"/>
            </c:ext>
          </c:extLst>
        </c:ser>
        <c:ser>
          <c:idx val="3"/>
          <c:order val="2"/>
          <c:tx>
            <c:strRef>
              <c:f>'N2Handover '!$C$7</c:f>
              <c:strCache>
                <c:ptCount val="1"/>
                <c:pt idx="0">
                  <c:v>Princess of Wales Hospital</c:v>
                </c:pt>
              </c:strCache>
            </c:strRef>
          </c:tx>
          <c:spPr>
            <a:solidFill>
              <a:schemeClr val="accent4"/>
            </a:solidFill>
            <a:ln>
              <a:noFill/>
            </a:ln>
            <a:effectLst/>
          </c:spPr>
          <c:invertIfNegative val="0"/>
          <c:cat>
            <c:strRef>
              <c:f>'N2Handover '!$AI$3:$BL$3</c:f>
              <c:strCache>
                <c:ptCount val="30"/>
                <c:pt idx="0">
                  <c:v>Sunday</c:v>
                </c:pt>
                <c:pt idx="1">
                  <c:v>Monday</c:v>
                </c:pt>
                <c:pt idx="2">
                  <c:v>Tuesday</c:v>
                </c:pt>
                <c:pt idx="3">
                  <c:v>Wednesday</c:v>
                </c:pt>
                <c:pt idx="4">
                  <c:v>Thursday</c:v>
                </c:pt>
                <c:pt idx="5">
                  <c:v>Friday</c:v>
                </c:pt>
                <c:pt idx="6">
                  <c:v>Saturday</c:v>
                </c:pt>
                <c:pt idx="7">
                  <c:v>Sunday</c:v>
                </c:pt>
                <c:pt idx="8">
                  <c:v>Monday</c:v>
                </c:pt>
                <c:pt idx="9">
                  <c:v>Tuesday</c:v>
                </c:pt>
                <c:pt idx="10">
                  <c:v>Wednesday</c:v>
                </c:pt>
                <c:pt idx="11">
                  <c:v>Thursday</c:v>
                </c:pt>
                <c:pt idx="12">
                  <c:v>Friday</c:v>
                </c:pt>
                <c:pt idx="13">
                  <c:v>Saturday</c:v>
                </c:pt>
                <c:pt idx="14">
                  <c:v>Sunday</c:v>
                </c:pt>
                <c:pt idx="15">
                  <c:v>Monday</c:v>
                </c:pt>
                <c:pt idx="16">
                  <c:v>Tuesday</c:v>
                </c:pt>
                <c:pt idx="17">
                  <c:v>Wednesday</c:v>
                </c:pt>
                <c:pt idx="18">
                  <c:v>Thursday</c:v>
                </c:pt>
                <c:pt idx="19">
                  <c:v>Friday</c:v>
                </c:pt>
                <c:pt idx="20">
                  <c:v>Saturday</c:v>
                </c:pt>
                <c:pt idx="21">
                  <c:v>Sunday</c:v>
                </c:pt>
                <c:pt idx="22">
                  <c:v>Monday</c:v>
                </c:pt>
                <c:pt idx="23">
                  <c:v>Tuesday</c:v>
                </c:pt>
                <c:pt idx="24">
                  <c:v>Wednesday</c:v>
                </c:pt>
                <c:pt idx="25">
                  <c:v>Thursday</c:v>
                </c:pt>
                <c:pt idx="26">
                  <c:v>Friday</c:v>
                </c:pt>
                <c:pt idx="27">
                  <c:v>Saturday</c:v>
                </c:pt>
                <c:pt idx="28">
                  <c:v>Sunday</c:v>
                </c:pt>
                <c:pt idx="29">
                  <c:v>Monday</c:v>
                </c:pt>
              </c:strCache>
            </c:strRef>
          </c:cat>
          <c:val>
            <c:numRef>
              <c:f>'N2Handover '!$AI$7:$BL$7</c:f>
              <c:numCache>
                <c:formatCode>#,##0</c:formatCode>
                <c:ptCount val="30"/>
                <c:pt idx="0">
                  <c:v>28.620832333333336</c:v>
                </c:pt>
                <c:pt idx="1">
                  <c:v>43.466943333333333</c:v>
                </c:pt>
                <c:pt idx="2">
                  <c:v>25.128331666666668</c:v>
                </c:pt>
                <c:pt idx="3">
                  <c:v>1.7672221666666665</c:v>
                </c:pt>
                <c:pt idx="4">
                  <c:v>1.4072210000000001</c:v>
                </c:pt>
                <c:pt idx="5">
                  <c:v>2.8861109999999996</c:v>
                </c:pt>
                <c:pt idx="6">
                  <c:v>1.4258325000000001</c:v>
                </c:pt>
                <c:pt idx="7">
                  <c:v>1.2686108333333332</c:v>
                </c:pt>
                <c:pt idx="8">
                  <c:v>5.354166833333335</c:v>
                </c:pt>
                <c:pt idx="9">
                  <c:v>4.2472213333333331</c:v>
                </c:pt>
                <c:pt idx="10">
                  <c:v>29.166389000000002</c:v>
                </c:pt>
                <c:pt idx="11">
                  <c:v>19.53083333333333</c:v>
                </c:pt>
                <c:pt idx="12">
                  <c:v>4.5041658333333325</c:v>
                </c:pt>
                <c:pt idx="13">
                  <c:v>3.5041666666666664</c:v>
                </c:pt>
                <c:pt idx="14">
                  <c:v>3.4466666666666668</c:v>
                </c:pt>
                <c:pt idx="15">
                  <c:v>4.0072213333333329</c:v>
                </c:pt>
                <c:pt idx="16">
                  <c:v>10.748889</c:v>
                </c:pt>
                <c:pt idx="17">
                  <c:v>10.918053666666665</c:v>
                </c:pt>
                <c:pt idx="18">
                  <c:v>21.649166666666666</c:v>
                </c:pt>
                <c:pt idx="19">
                  <c:v>13.011110166666665</c:v>
                </c:pt>
                <c:pt idx="20">
                  <c:v>40.124166833333327</c:v>
                </c:pt>
                <c:pt idx="21">
                  <c:v>68.370831333333342</c:v>
                </c:pt>
                <c:pt idx="22">
                  <c:v>27.789721333333333</c:v>
                </c:pt>
                <c:pt idx="23">
                  <c:v>23.265553666666669</c:v>
                </c:pt>
                <c:pt idx="24">
                  <c:v>22.874165500000004</c:v>
                </c:pt>
                <c:pt idx="25">
                  <c:v>41.938332499999994</c:v>
                </c:pt>
                <c:pt idx="26">
                  <c:v>32.025000000000006</c:v>
                </c:pt>
                <c:pt idx="27">
                  <c:v>2.6119426666666667</c:v>
                </c:pt>
                <c:pt idx="28">
                  <c:v>1.9794445000000003</c:v>
                </c:pt>
                <c:pt idx="29">
                  <c:v>10.041111333333333</c:v>
                </c:pt>
              </c:numCache>
            </c:numRef>
          </c:val>
          <c:extLst xmlns:c16r2="http://schemas.microsoft.com/office/drawing/2015/06/chart">
            <c:ext xmlns:c16="http://schemas.microsoft.com/office/drawing/2014/chart" uri="{C3380CC4-5D6E-409C-BE32-E72D297353CC}">
              <c16:uniqueId val="{00000001-7B4E-4A03-9B61-26BE0AB92F72}"/>
            </c:ext>
          </c:extLst>
        </c:ser>
        <c:ser>
          <c:idx val="4"/>
          <c:order val="3"/>
          <c:tx>
            <c:strRef>
              <c:f>'N2Handover '!$C$8</c:f>
              <c:strCache>
                <c:ptCount val="1"/>
                <c:pt idx="0">
                  <c:v>Royal Glamorgan</c:v>
                </c:pt>
              </c:strCache>
            </c:strRef>
          </c:tx>
          <c:spPr>
            <a:solidFill>
              <a:srgbClr val="00B050"/>
            </a:solidFill>
            <a:ln>
              <a:noFill/>
            </a:ln>
            <a:effectLst/>
          </c:spPr>
          <c:invertIfNegative val="0"/>
          <c:cat>
            <c:strRef>
              <c:f>'N2Handover '!$AI$3:$BL$3</c:f>
              <c:strCache>
                <c:ptCount val="30"/>
                <c:pt idx="0">
                  <c:v>Sunday</c:v>
                </c:pt>
                <c:pt idx="1">
                  <c:v>Monday</c:v>
                </c:pt>
                <c:pt idx="2">
                  <c:v>Tuesday</c:v>
                </c:pt>
                <c:pt idx="3">
                  <c:v>Wednesday</c:v>
                </c:pt>
                <c:pt idx="4">
                  <c:v>Thursday</c:v>
                </c:pt>
                <c:pt idx="5">
                  <c:v>Friday</c:v>
                </c:pt>
                <c:pt idx="6">
                  <c:v>Saturday</c:v>
                </c:pt>
                <c:pt idx="7">
                  <c:v>Sunday</c:v>
                </c:pt>
                <c:pt idx="8">
                  <c:v>Monday</c:v>
                </c:pt>
                <c:pt idx="9">
                  <c:v>Tuesday</c:v>
                </c:pt>
                <c:pt idx="10">
                  <c:v>Wednesday</c:v>
                </c:pt>
                <c:pt idx="11">
                  <c:v>Thursday</c:v>
                </c:pt>
                <c:pt idx="12">
                  <c:v>Friday</c:v>
                </c:pt>
                <c:pt idx="13">
                  <c:v>Saturday</c:v>
                </c:pt>
                <c:pt idx="14">
                  <c:v>Sunday</c:v>
                </c:pt>
                <c:pt idx="15">
                  <c:v>Monday</c:v>
                </c:pt>
                <c:pt idx="16">
                  <c:v>Tuesday</c:v>
                </c:pt>
                <c:pt idx="17">
                  <c:v>Wednesday</c:v>
                </c:pt>
                <c:pt idx="18">
                  <c:v>Thursday</c:v>
                </c:pt>
                <c:pt idx="19">
                  <c:v>Friday</c:v>
                </c:pt>
                <c:pt idx="20">
                  <c:v>Saturday</c:v>
                </c:pt>
                <c:pt idx="21">
                  <c:v>Sunday</c:v>
                </c:pt>
                <c:pt idx="22">
                  <c:v>Monday</c:v>
                </c:pt>
                <c:pt idx="23">
                  <c:v>Tuesday</c:v>
                </c:pt>
                <c:pt idx="24">
                  <c:v>Wednesday</c:v>
                </c:pt>
                <c:pt idx="25">
                  <c:v>Thursday</c:v>
                </c:pt>
                <c:pt idx="26">
                  <c:v>Friday</c:v>
                </c:pt>
                <c:pt idx="27">
                  <c:v>Saturday</c:v>
                </c:pt>
                <c:pt idx="28">
                  <c:v>Sunday</c:v>
                </c:pt>
                <c:pt idx="29">
                  <c:v>Monday</c:v>
                </c:pt>
              </c:strCache>
            </c:strRef>
          </c:cat>
          <c:val>
            <c:numRef>
              <c:f>'N2Handover '!$AI$8:$BL$8</c:f>
              <c:numCache>
                <c:formatCode>#,##0</c:formatCode>
                <c:ptCount val="30"/>
                <c:pt idx="0">
                  <c:v>0.85527699999999984</c:v>
                </c:pt>
                <c:pt idx="1">
                  <c:v>4.8397211666666662</c:v>
                </c:pt>
                <c:pt idx="2">
                  <c:v>0.66860999999999993</c:v>
                </c:pt>
                <c:pt idx="3">
                  <c:v>0.79805566666666672</c:v>
                </c:pt>
                <c:pt idx="4">
                  <c:v>0.69277683333333329</c:v>
                </c:pt>
                <c:pt idx="5">
                  <c:v>0.31555466666666665</c:v>
                </c:pt>
                <c:pt idx="6">
                  <c:v>0.53833333333333333</c:v>
                </c:pt>
                <c:pt idx="7">
                  <c:v>1.0566666666666664</c:v>
                </c:pt>
                <c:pt idx="8">
                  <c:v>5.0036101666666664</c:v>
                </c:pt>
                <c:pt idx="9">
                  <c:v>4.2369446666666661</c:v>
                </c:pt>
                <c:pt idx="10">
                  <c:v>0.7605546666666666</c:v>
                </c:pt>
                <c:pt idx="11">
                  <c:v>2.9497221666666662</c:v>
                </c:pt>
                <c:pt idx="12">
                  <c:v>7.1199989999999991</c:v>
                </c:pt>
                <c:pt idx="13">
                  <c:v>36.062497999999998</c:v>
                </c:pt>
                <c:pt idx="14">
                  <c:v>7.5611101666666665</c:v>
                </c:pt>
                <c:pt idx="15">
                  <c:v>8.8891658333333314</c:v>
                </c:pt>
                <c:pt idx="16">
                  <c:v>4.8316666666666661</c:v>
                </c:pt>
                <c:pt idx="17">
                  <c:v>8.3505544999999994</c:v>
                </c:pt>
                <c:pt idx="18">
                  <c:v>0.55249999999999999</c:v>
                </c:pt>
                <c:pt idx="19">
                  <c:v>3.2933334999999997</c:v>
                </c:pt>
                <c:pt idx="20">
                  <c:v>1.3908331666666667</c:v>
                </c:pt>
                <c:pt idx="21">
                  <c:v>0.16833333333333333</c:v>
                </c:pt>
                <c:pt idx="22">
                  <c:v>1.4197213333333334</c:v>
                </c:pt>
                <c:pt idx="23">
                  <c:v>0.12083333333333333</c:v>
                </c:pt>
                <c:pt idx="24">
                  <c:v>0.55444333333333329</c:v>
                </c:pt>
                <c:pt idx="25">
                  <c:v>1.1061111666666665</c:v>
                </c:pt>
                <c:pt idx="26">
                  <c:v>1.1480554999999999</c:v>
                </c:pt>
                <c:pt idx="27">
                  <c:v>4.2680556666666671</c:v>
                </c:pt>
                <c:pt idx="28">
                  <c:v>6.0805545000000008</c:v>
                </c:pt>
                <c:pt idx="29">
                  <c:v>28.417497999999998</c:v>
                </c:pt>
              </c:numCache>
            </c:numRef>
          </c:val>
          <c:extLst xmlns:c16r2="http://schemas.microsoft.com/office/drawing/2015/06/chart">
            <c:ext xmlns:c16="http://schemas.microsoft.com/office/drawing/2014/chart" uri="{C3380CC4-5D6E-409C-BE32-E72D297353CC}">
              <c16:uniqueId val="{00000002-7B4E-4A03-9B61-26BE0AB92F72}"/>
            </c:ext>
          </c:extLst>
        </c:ser>
        <c:dLbls>
          <c:showLegendKey val="0"/>
          <c:showVal val="0"/>
          <c:showCatName val="0"/>
          <c:showSerName val="0"/>
          <c:showPercent val="0"/>
          <c:showBubbleSize val="0"/>
        </c:dLbls>
        <c:gapWidth val="100"/>
        <c:overlap val="100"/>
        <c:axId val="1683642576"/>
        <c:axId val="1683637680"/>
      </c:barChart>
      <c:lineChart>
        <c:grouping val="standard"/>
        <c:varyColors val="0"/>
        <c:ser>
          <c:idx val="0"/>
          <c:order val="0"/>
          <c:tx>
            <c:strRef>
              <c:f>'N2Handover '!$C$4</c:f>
              <c:strCache>
                <c:ptCount val="1"/>
                <c:pt idx="0">
                  <c:v>% of Notification to Handover within 15 minutes of arrival at hospital</c:v>
                </c:pt>
              </c:strCache>
            </c:strRef>
          </c:tx>
          <c:spPr>
            <a:ln w="28575" cap="rnd">
              <a:solidFill>
                <a:srgbClr val="C00000"/>
              </a:solidFill>
              <a:round/>
            </a:ln>
            <a:effectLst/>
          </c:spPr>
          <c:marker>
            <c:symbol val="none"/>
          </c:marker>
          <c:cat>
            <c:strRef>
              <c:f>'N2Handover '!$AI$3:$BL$3</c:f>
              <c:strCache>
                <c:ptCount val="30"/>
                <c:pt idx="0">
                  <c:v>Sunday</c:v>
                </c:pt>
                <c:pt idx="1">
                  <c:v>Monday</c:v>
                </c:pt>
                <c:pt idx="2">
                  <c:v>Tuesday</c:v>
                </c:pt>
                <c:pt idx="3">
                  <c:v>Wednesday</c:v>
                </c:pt>
                <c:pt idx="4">
                  <c:v>Thursday</c:v>
                </c:pt>
                <c:pt idx="5">
                  <c:v>Friday</c:v>
                </c:pt>
                <c:pt idx="6">
                  <c:v>Saturday</c:v>
                </c:pt>
                <c:pt idx="7">
                  <c:v>Sunday</c:v>
                </c:pt>
                <c:pt idx="8">
                  <c:v>Monday</c:v>
                </c:pt>
                <c:pt idx="9">
                  <c:v>Tuesday</c:v>
                </c:pt>
                <c:pt idx="10">
                  <c:v>Wednesday</c:v>
                </c:pt>
                <c:pt idx="11">
                  <c:v>Thursday</c:v>
                </c:pt>
                <c:pt idx="12">
                  <c:v>Friday</c:v>
                </c:pt>
                <c:pt idx="13">
                  <c:v>Saturday</c:v>
                </c:pt>
                <c:pt idx="14">
                  <c:v>Sunday</c:v>
                </c:pt>
                <c:pt idx="15">
                  <c:v>Monday</c:v>
                </c:pt>
                <c:pt idx="16">
                  <c:v>Tuesday</c:v>
                </c:pt>
                <c:pt idx="17">
                  <c:v>Wednesday</c:v>
                </c:pt>
                <c:pt idx="18">
                  <c:v>Thursday</c:v>
                </c:pt>
                <c:pt idx="19">
                  <c:v>Friday</c:v>
                </c:pt>
                <c:pt idx="20">
                  <c:v>Saturday</c:v>
                </c:pt>
                <c:pt idx="21">
                  <c:v>Sunday</c:v>
                </c:pt>
                <c:pt idx="22">
                  <c:v>Monday</c:v>
                </c:pt>
                <c:pt idx="23">
                  <c:v>Tuesday</c:v>
                </c:pt>
                <c:pt idx="24">
                  <c:v>Wednesday</c:v>
                </c:pt>
                <c:pt idx="25">
                  <c:v>Thursday</c:v>
                </c:pt>
                <c:pt idx="26">
                  <c:v>Friday</c:v>
                </c:pt>
                <c:pt idx="27">
                  <c:v>Saturday</c:v>
                </c:pt>
                <c:pt idx="28">
                  <c:v>Sunday</c:v>
                </c:pt>
                <c:pt idx="29">
                  <c:v>Monday</c:v>
                </c:pt>
              </c:strCache>
            </c:strRef>
          </c:cat>
          <c:val>
            <c:numRef>
              <c:f>'N2Handover '!$AI$4:$BL$4</c:f>
              <c:numCache>
                <c:formatCode>0.0%</c:formatCode>
                <c:ptCount val="30"/>
                <c:pt idx="0">
                  <c:v>0.61599999999999999</c:v>
                </c:pt>
                <c:pt idx="1">
                  <c:v>0.51600000000000001</c:v>
                </c:pt>
                <c:pt idx="2">
                  <c:v>0.48599999999999999</c:v>
                </c:pt>
                <c:pt idx="3">
                  <c:v>0.57999999999999996</c:v>
                </c:pt>
                <c:pt idx="4">
                  <c:v>0.64500000000000002</c:v>
                </c:pt>
                <c:pt idx="5">
                  <c:v>0.72699999999999998</c:v>
                </c:pt>
                <c:pt idx="6">
                  <c:v>0.57899999999999996</c:v>
                </c:pt>
                <c:pt idx="7">
                  <c:v>0.624</c:v>
                </c:pt>
                <c:pt idx="8">
                  <c:v>0.52400000000000002</c:v>
                </c:pt>
                <c:pt idx="9">
                  <c:v>0.436</c:v>
                </c:pt>
                <c:pt idx="10">
                  <c:v>0.52100000000000002</c:v>
                </c:pt>
                <c:pt idx="11">
                  <c:v>0.34599999999999997</c:v>
                </c:pt>
                <c:pt idx="12">
                  <c:v>0.44800000000000001</c:v>
                </c:pt>
                <c:pt idx="13">
                  <c:v>0.35599999999999998</c:v>
                </c:pt>
                <c:pt idx="14">
                  <c:v>0.48399999999999999</c:v>
                </c:pt>
                <c:pt idx="15">
                  <c:v>0.51900000000000002</c:v>
                </c:pt>
                <c:pt idx="16">
                  <c:v>0.314</c:v>
                </c:pt>
                <c:pt idx="17">
                  <c:v>0.34100000000000003</c:v>
                </c:pt>
                <c:pt idx="18">
                  <c:v>0.38800000000000001</c:v>
                </c:pt>
                <c:pt idx="19">
                  <c:v>0.48099999999999998</c:v>
                </c:pt>
                <c:pt idx="20">
                  <c:v>0.45500000000000002</c:v>
                </c:pt>
                <c:pt idx="21">
                  <c:v>0.54100000000000004</c:v>
                </c:pt>
                <c:pt idx="22">
                  <c:v>0.41199999999999998</c:v>
                </c:pt>
                <c:pt idx="23">
                  <c:v>0.48099999999999998</c:v>
                </c:pt>
                <c:pt idx="24">
                  <c:v>0.53700000000000003</c:v>
                </c:pt>
                <c:pt idx="25">
                  <c:v>0.46600000000000003</c:v>
                </c:pt>
                <c:pt idx="26">
                  <c:v>0.6</c:v>
                </c:pt>
                <c:pt idx="27">
                  <c:v>0.50600000000000001</c:v>
                </c:pt>
                <c:pt idx="28">
                  <c:v>0.57099999999999995</c:v>
                </c:pt>
                <c:pt idx="29">
                  <c:v>0.39100000000000001</c:v>
                </c:pt>
              </c:numCache>
            </c:numRef>
          </c:val>
          <c:smooth val="0"/>
          <c:extLst xmlns:c16r2="http://schemas.microsoft.com/office/drawing/2015/06/chart">
            <c:ext xmlns:c16="http://schemas.microsoft.com/office/drawing/2014/chart" uri="{C3380CC4-5D6E-409C-BE32-E72D297353CC}">
              <c16:uniqueId val="{00000000-404F-49CF-882D-0961E2DD2FED}"/>
            </c:ext>
          </c:extLst>
        </c:ser>
        <c:dLbls>
          <c:showLegendKey val="0"/>
          <c:showVal val="0"/>
          <c:showCatName val="0"/>
          <c:showSerName val="0"/>
          <c:showPercent val="0"/>
          <c:showBubbleSize val="0"/>
        </c:dLbls>
        <c:marker val="1"/>
        <c:smooth val="0"/>
        <c:axId val="1683643120"/>
        <c:axId val="1683641488"/>
      </c:lineChart>
      <c:catAx>
        <c:axId val="1683642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83637680"/>
        <c:crosses val="autoZero"/>
        <c:auto val="1"/>
        <c:lblAlgn val="ctr"/>
        <c:lblOffset val="100"/>
        <c:noMultiLvlLbl val="1"/>
      </c:catAx>
      <c:valAx>
        <c:axId val="16836376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3642576"/>
        <c:crosses val="autoZero"/>
        <c:crossBetween val="between"/>
      </c:valAx>
      <c:valAx>
        <c:axId val="1683641488"/>
        <c:scaling>
          <c:orientation val="minMax"/>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3643120"/>
        <c:crosses val="max"/>
        <c:crossBetween val="between"/>
      </c:valAx>
      <c:catAx>
        <c:axId val="1683643120"/>
        <c:scaling>
          <c:orientation val="minMax"/>
        </c:scaling>
        <c:delete val="1"/>
        <c:axPos val="b"/>
        <c:numFmt formatCode="General" sourceLinked="1"/>
        <c:majorTickMark val="out"/>
        <c:minorTickMark val="none"/>
        <c:tickLblPos val="nextTo"/>
        <c:crossAx val="1683641488"/>
        <c:crosses val="autoZero"/>
        <c:auto val="1"/>
        <c:lblAlgn val="ctr"/>
        <c:lblOffset val="100"/>
        <c:noMultiLvlLbl val="1"/>
      </c:catAx>
      <c:spPr>
        <a:noFill/>
        <a:ln>
          <a:noFill/>
        </a:ln>
        <a:effectLst/>
      </c:spPr>
    </c:plotArea>
    <c:legend>
      <c:legendPos val="b"/>
      <c:layout>
        <c:manualLayout>
          <c:xMode val="edge"/>
          <c:yMode val="edge"/>
          <c:x val="7.1580352066886567E-3"/>
          <c:y val="0.88671883946029784"/>
          <c:w val="0.98568392958662265"/>
          <c:h val="9.491147717084697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400" b="0" i="0" baseline="0" dirty="0">
                <a:effectLst/>
                <a:latin typeface="Arial" panose="020B0604020202020204" pitchFamily="34" charset="0"/>
                <a:cs typeface="Arial" panose="020B0604020202020204" pitchFamily="34" charset="0"/>
              </a:rPr>
              <a:t>Cwm Taf Morgannwg: Number of Patient Waits over 6 Hours by Priority Type Cumulative Position </a:t>
            </a:r>
            <a:endParaRPr lang="en-US" sz="1400" b="0" i="0" baseline="0" dirty="0" smtClean="0">
              <a:effectLst/>
              <a:latin typeface="Arial" panose="020B0604020202020204" pitchFamily="34" charset="0"/>
              <a:cs typeface="Arial" panose="020B0604020202020204" pitchFamily="34" charset="0"/>
            </a:endParaRPr>
          </a:p>
          <a:p>
            <a:pPr>
              <a:defRPr>
                <a:latin typeface="Arial" panose="020B0604020202020204" pitchFamily="34" charset="0"/>
                <a:cs typeface="Arial" panose="020B0604020202020204" pitchFamily="34" charset="0"/>
              </a:defRPr>
            </a:pPr>
            <a:r>
              <a:rPr lang="en-US" sz="1400" b="0" i="0" baseline="0" dirty="0" smtClean="0">
                <a:effectLst/>
                <a:latin typeface="Arial" panose="020B0604020202020204" pitchFamily="34" charset="0"/>
                <a:cs typeface="Arial" panose="020B0604020202020204" pitchFamily="34" charset="0"/>
              </a:rPr>
              <a:t>November </a:t>
            </a:r>
            <a:r>
              <a:rPr lang="en-US" sz="1400" b="0" i="0" baseline="0" dirty="0">
                <a:effectLst/>
                <a:latin typeface="Arial" panose="020B0604020202020204" pitchFamily="34" charset="0"/>
                <a:cs typeface="Arial" panose="020B0604020202020204" pitchFamily="34" charset="0"/>
              </a:rPr>
              <a:t>2020 </a:t>
            </a:r>
            <a:endParaRPr lang="en-GB" sz="1100" dirty="0">
              <a:effectLst/>
              <a:latin typeface="Arial" panose="020B0604020202020204" pitchFamily="34" charset="0"/>
              <a:cs typeface="Arial" panose="020B0604020202020204"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'LW Pivot &amp; Graph'!$C$14</c:f>
              <c:strCache>
                <c:ptCount val="1"/>
                <c:pt idx="0">
                  <c:v>AMBER1</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'LW Pivot &amp; Graph'!$D$13:$S$13</c:f>
              <c:strCache>
                <c:ptCount val="16"/>
                <c:pt idx="0">
                  <c:v>6</c:v>
                </c:pt>
                <c:pt idx="1">
                  <c:v>7</c:v>
                </c:pt>
                <c:pt idx="2">
                  <c:v>8</c:v>
                </c:pt>
                <c:pt idx="3">
                  <c:v>9</c:v>
                </c:pt>
                <c:pt idx="4">
                  <c:v>10</c:v>
                </c:pt>
                <c:pt idx="5">
                  <c:v>11</c:v>
                </c:pt>
                <c:pt idx="6">
                  <c:v>12</c:v>
                </c:pt>
                <c:pt idx="7">
                  <c:v>13</c:v>
                </c:pt>
                <c:pt idx="8">
                  <c:v>14</c:v>
                </c:pt>
                <c:pt idx="9">
                  <c:v>15</c:v>
                </c:pt>
                <c:pt idx="10">
                  <c:v>16</c:v>
                </c:pt>
                <c:pt idx="11">
                  <c:v>17</c:v>
                </c:pt>
                <c:pt idx="12">
                  <c:v>18</c:v>
                </c:pt>
                <c:pt idx="13">
                  <c:v>19</c:v>
                </c:pt>
                <c:pt idx="14">
                  <c:v>20</c:v>
                </c:pt>
                <c:pt idx="15">
                  <c:v>22</c:v>
                </c:pt>
              </c:strCache>
            </c:strRef>
          </c:cat>
          <c:val>
            <c:numRef>
              <c:f>'LW Pivot &amp; Graph'!$D$14:$S$14</c:f>
              <c:numCache>
                <c:formatCode>General</c:formatCode>
                <c:ptCount val="16"/>
                <c:pt idx="0">
                  <c:v>11</c:v>
                </c:pt>
                <c:pt idx="1">
                  <c:v>4</c:v>
                </c:pt>
                <c:pt idx="2">
                  <c:v>4</c:v>
                </c:pt>
                <c:pt idx="3">
                  <c:v>5</c:v>
                </c:pt>
                <c:pt idx="4">
                  <c:v>3</c:v>
                </c:pt>
                <c:pt idx="5">
                  <c:v>2</c:v>
                </c:pt>
                <c:pt idx="6">
                  <c:v>0</c:v>
                </c:pt>
                <c:pt idx="7">
                  <c:v>0</c:v>
                </c:pt>
                <c:pt idx="8">
                  <c:v>0</c:v>
                </c:pt>
                <c:pt idx="9">
                  <c:v>0</c:v>
                </c:pt>
                <c:pt idx="10">
                  <c:v>0</c:v>
                </c:pt>
                <c:pt idx="11">
                  <c:v>1</c:v>
                </c:pt>
                <c:pt idx="12">
                  <c:v>0</c:v>
                </c:pt>
                <c:pt idx="13">
                  <c:v>0</c:v>
                </c:pt>
                <c:pt idx="14">
                  <c:v>0</c:v>
                </c:pt>
                <c:pt idx="15">
                  <c:v>1</c:v>
                </c:pt>
              </c:numCache>
            </c:numRef>
          </c:val>
          <c:smooth val="0"/>
          <c:extLst xmlns:c16r2="http://schemas.microsoft.com/office/drawing/2015/06/chart">
            <c:ext xmlns:c16="http://schemas.microsoft.com/office/drawing/2014/chart" uri="{C3380CC4-5D6E-409C-BE32-E72D297353CC}">
              <c16:uniqueId val="{00000000-899E-406C-9725-E442C1ABD8BA}"/>
            </c:ext>
          </c:extLst>
        </c:ser>
        <c:ser>
          <c:idx val="1"/>
          <c:order val="1"/>
          <c:tx>
            <c:strRef>
              <c:f>'LW Pivot &amp; Graph'!$C$15</c:f>
              <c:strCache>
                <c:ptCount val="1"/>
                <c:pt idx="0">
                  <c:v>AMBER2</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strRef>
              <c:f>'LW Pivot &amp; Graph'!$D$13:$S$13</c:f>
              <c:strCache>
                <c:ptCount val="16"/>
                <c:pt idx="0">
                  <c:v>6</c:v>
                </c:pt>
                <c:pt idx="1">
                  <c:v>7</c:v>
                </c:pt>
                <c:pt idx="2">
                  <c:v>8</c:v>
                </c:pt>
                <c:pt idx="3">
                  <c:v>9</c:v>
                </c:pt>
                <c:pt idx="4">
                  <c:v>10</c:v>
                </c:pt>
                <c:pt idx="5">
                  <c:v>11</c:v>
                </c:pt>
                <c:pt idx="6">
                  <c:v>12</c:v>
                </c:pt>
                <c:pt idx="7">
                  <c:v>13</c:v>
                </c:pt>
                <c:pt idx="8">
                  <c:v>14</c:v>
                </c:pt>
                <c:pt idx="9">
                  <c:v>15</c:v>
                </c:pt>
                <c:pt idx="10">
                  <c:v>16</c:v>
                </c:pt>
                <c:pt idx="11">
                  <c:v>17</c:v>
                </c:pt>
                <c:pt idx="12">
                  <c:v>18</c:v>
                </c:pt>
                <c:pt idx="13">
                  <c:v>19</c:v>
                </c:pt>
                <c:pt idx="14">
                  <c:v>20</c:v>
                </c:pt>
                <c:pt idx="15">
                  <c:v>22</c:v>
                </c:pt>
              </c:strCache>
            </c:strRef>
          </c:cat>
          <c:val>
            <c:numRef>
              <c:f>'LW Pivot &amp; Graph'!$D$15:$S$15</c:f>
              <c:numCache>
                <c:formatCode>General</c:formatCode>
                <c:ptCount val="16"/>
                <c:pt idx="0">
                  <c:v>26</c:v>
                </c:pt>
                <c:pt idx="1">
                  <c:v>20</c:v>
                </c:pt>
                <c:pt idx="2">
                  <c:v>19</c:v>
                </c:pt>
                <c:pt idx="3">
                  <c:v>13</c:v>
                </c:pt>
                <c:pt idx="4">
                  <c:v>7</c:v>
                </c:pt>
                <c:pt idx="5">
                  <c:v>15</c:v>
                </c:pt>
                <c:pt idx="6">
                  <c:v>9</c:v>
                </c:pt>
                <c:pt idx="7">
                  <c:v>3</c:v>
                </c:pt>
                <c:pt idx="8">
                  <c:v>7</c:v>
                </c:pt>
                <c:pt idx="9">
                  <c:v>1</c:v>
                </c:pt>
                <c:pt idx="10">
                  <c:v>3</c:v>
                </c:pt>
                <c:pt idx="11">
                  <c:v>3</c:v>
                </c:pt>
                <c:pt idx="12">
                  <c:v>1</c:v>
                </c:pt>
                <c:pt idx="13">
                  <c:v>1</c:v>
                </c:pt>
                <c:pt idx="14">
                  <c:v>0</c:v>
                </c:pt>
                <c:pt idx="15">
                  <c:v>0</c:v>
                </c:pt>
              </c:numCache>
            </c:numRef>
          </c:val>
          <c:smooth val="0"/>
          <c:extLst xmlns:c16r2="http://schemas.microsoft.com/office/drawing/2015/06/chart">
            <c:ext xmlns:c16="http://schemas.microsoft.com/office/drawing/2014/chart" uri="{C3380CC4-5D6E-409C-BE32-E72D297353CC}">
              <c16:uniqueId val="{00000001-899E-406C-9725-E442C1ABD8BA}"/>
            </c:ext>
          </c:extLst>
        </c:ser>
        <c:ser>
          <c:idx val="2"/>
          <c:order val="2"/>
          <c:tx>
            <c:strRef>
              <c:f>'LW Pivot &amp; Graph'!$C$16</c:f>
              <c:strCache>
                <c:ptCount val="1"/>
                <c:pt idx="0">
                  <c:v>GREEN2</c:v>
                </c:pt>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strRef>
              <c:f>'LW Pivot &amp; Graph'!$D$13:$S$13</c:f>
              <c:strCache>
                <c:ptCount val="16"/>
                <c:pt idx="0">
                  <c:v>6</c:v>
                </c:pt>
                <c:pt idx="1">
                  <c:v>7</c:v>
                </c:pt>
                <c:pt idx="2">
                  <c:v>8</c:v>
                </c:pt>
                <c:pt idx="3">
                  <c:v>9</c:v>
                </c:pt>
                <c:pt idx="4">
                  <c:v>10</c:v>
                </c:pt>
                <c:pt idx="5">
                  <c:v>11</c:v>
                </c:pt>
                <c:pt idx="6">
                  <c:v>12</c:v>
                </c:pt>
                <c:pt idx="7">
                  <c:v>13</c:v>
                </c:pt>
                <c:pt idx="8">
                  <c:v>14</c:v>
                </c:pt>
                <c:pt idx="9">
                  <c:v>15</c:v>
                </c:pt>
                <c:pt idx="10">
                  <c:v>16</c:v>
                </c:pt>
                <c:pt idx="11">
                  <c:v>17</c:v>
                </c:pt>
                <c:pt idx="12">
                  <c:v>18</c:v>
                </c:pt>
                <c:pt idx="13">
                  <c:v>19</c:v>
                </c:pt>
                <c:pt idx="14">
                  <c:v>20</c:v>
                </c:pt>
                <c:pt idx="15">
                  <c:v>22</c:v>
                </c:pt>
              </c:strCache>
            </c:strRef>
          </c:cat>
          <c:val>
            <c:numRef>
              <c:f>'LW Pivot &amp; Graph'!$D$16:$S$16</c:f>
              <c:numCache>
                <c:formatCode>General</c:formatCode>
                <c:ptCount val="16"/>
                <c:pt idx="0">
                  <c:v>3</c:v>
                </c:pt>
                <c:pt idx="1">
                  <c:v>0</c:v>
                </c:pt>
                <c:pt idx="2">
                  <c:v>2</c:v>
                </c:pt>
                <c:pt idx="3">
                  <c:v>1</c:v>
                </c:pt>
                <c:pt idx="4">
                  <c:v>0</c:v>
                </c:pt>
                <c:pt idx="5">
                  <c:v>2</c:v>
                </c:pt>
                <c:pt idx="6">
                  <c:v>0</c:v>
                </c:pt>
                <c:pt idx="7">
                  <c:v>0</c:v>
                </c:pt>
                <c:pt idx="8">
                  <c:v>0</c:v>
                </c:pt>
                <c:pt idx="9">
                  <c:v>0</c:v>
                </c:pt>
                <c:pt idx="10">
                  <c:v>0</c:v>
                </c:pt>
                <c:pt idx="11">
                  <c:v>0</c:v>
                </c:pt>
                <c:pt idx="12">
                  <c:v>1</c:v>
                </c:pt>
                <c:pt idx="13">
                  <c:v>1</c:v>
                </c:pt>
                <c:pt idx="14">
                  <c:v>0</c:v>
                </c:pt>
                <c:pt idx="15">
                  <c:v>0</c:v>
                </c:pt>
              </c:numCache>
            </c:numRef>
          </c:val>
          <c:smooth val="0"/>
          <c:extLst xmlns:c16r2="http://schemas.microsoft.com/office/drawing/2015/06/chart">
            <c:ext xmlns:c16="http://schemas.microsoft.com/office/drawing/2014/chart" uri="{C3380CC4-5D6E-409C-BE32-E72D297353CC}">
              <c16:uniqueId val="{00000002-899E-406C-9725-E442C1ABD8BA}"/>
            </c:ext>
          </c:extLst>
        </c:ser>
        <c:ser>
          <c:idx val="3"/>
          <c:order val="3"/>
          <c:tx>
            <c:strRef>
              <c:f>'LW Pivot &amp; Graph'!$C$17</c:f>
              <c:strCache>
                <c:ptCount val="1"/>
                <c:pt idx="0">
                  <c:v>GREEN3</c:v>
                </c:pt>
              </c:strCache>
            </c:strRef>
          </c:tx>
          <c:spPr>
            <a:ln w="28575" cap="rnd">
              <a:solidFill>
                <a:schemeClr val="accent6">
                  <a:lumMod val="75000"/>
                </a:schemeClr>
              </a:solidFill>
              <a:round/>
            </a:ln>
            <a:effectLst/>
          </c:spPr>
          <c:marker>
            <c:symbol val="circle"/>
            <c:size val="5"/>
            <c:spPr>
              <a:solidFill>
                <a:schemeClr val="accent6">
                  <a:lumMod val="75000"/>
                </a:schemeClr>
              </a:solidFill>
              <a:ln w="9525">
                <a:solidFill>
                  <a:schemeClr val="accent6">
                    <a:lumMod val="75000"/>
                  </a:schemeClr>
                </a:solidFill>
              </a:ln>
              <a:effectLst/>
            </c:spPr>
          </c:marker>
          <c:cat>
            <c:strRef>
              <c:f>'LW Pivot &amp; Graph'!$D$13:$S$13</c:f>
              <c:strCache>
                <c:ptCount val="16"/>
                <c:pt idx="0">
                  <c:v>6</c:v>
                </c:pt>
                <c:pt idx="1">
                  <c:v>7</c:v>
                </c:pt>
                <c:pt idx="2">
                  <c:v>8</c:v>
                </c:pt>
                <c:pt idx="3">
                  <c:v>9</c:v>
                </c:pt>
                <c:pt idx="4">
                  <c:v>10</c:v>
                </c:pt>
                <c:pt idx="5">
                  <c:v>11</c:v>
                </c:pt>
                <c:pt idx="6">
                  <c:v>12</c:v>
                </c:pt>
                <c:pt idx="7">
                  <c:v>13</c:v>
                </c:pt>
                <c:pt idx="8">
                  <c:v>14</c:v>
                </c:pt>
                <c:pt idx="9">
                  <c:v>15</c:v>
                </c:pt>
                <c:pt idx="10">
                  <c:v>16</c:v>
                </c:pt>
                <c:pt idx="11">
                  <c:v>17</c:v>
                </c:pt>
                <c:pt idx="12">
                  <c:v>18</c:v>
                </c:pt>
                <c:pt idx="13">
                  <c:v>19</c:v>
                </c:pt>
                <c:pt idx="14">
                  <c:v>20</c:v>
                </c:pt>
                <c:pt idx="15">
                  <c:v>22</c:v>
                </c:pt>
              </c:strCache>
            </c:strRef>
          </c:cat>
          <c:val>
            <c:numRef>
              <c:f>'LW Pivot &amp; Graph'!$D$17:$S$17</c:f>
              <c:numCache>
                <c:formatCode>General</c:formatCode>
                <c:ptCount val="16"/>
                <c:pt idx="0">
                  <c:v>9</c:v>
                </c:pt>
                <c:pt idx="1">
                  <c:v>1</c:v>
                </c:pt>
                <c:pt idx="2">
                  <c:v>3</c:v>
                </c:pt>
                <c:pt idx="3">
                  <c:v>6</c:v>
                </c:pt>
                <c:pt idx="4">
                  <c:v>4</c:v>
                </c:pt>
                <c:pt idx="5">
                  <c:v>5</c:v>
                </c:pt>
                <c:pt idx="6">
                  <c:v>1</c:v>
                </c:pt>
                <c:pt idx="7">
                  <c:v>1</c:v>
                </c:pt>
                <c:pt idx="8">
                  <c:v>4</c:v>
                </c:pt>
                <c:pt idx="9">
                  <c:v>2</c:v>
                </c:pt>
                <c:pt idx="10">
                  <c:v>0</c:v>
                </c:pt>
                <c:pt idx="11">
                  <c:v>2</c:v>
                </c:pt>
                <c:pt idx="12">
                  <c:v>2</c:v>
                </c:pt>
                <c:pt idx="13">
                  <c:v>0</c:v>
                </c:pt>
                <c:pt idx="14">
                  <c:v>1</c:v>
                </c:pt>
                <c:pt idx="15">
                  <c:v>0</c:v>
                </c:pt>
              </c:numCache>
            </c:numRef>
          </c:val>
          <c:smooth val="0"/>
          <c:extLst xmlns:c16r2="http://schemas.microsoft.com/office/drawing/2015/06/chart">
            <c:ext xmlns:c16="http://schemas.microsoft.com/office/drawing/2014/chart" uri="{C3380CC4-5D6E-409C-BE32-E72D297353CC}">
              <c16:uniqueId val="{00000003-899E-406C-9725-E442C1ABD8BA}"/>
            </c:ext>
          </c:extLst>
        </c:ser>
        <c:dLbls>
          <c:showLegendKey val="0"/>
          <c:showVal val="0"/>
          <c:showCatName val="0"/>
          <c:showSerName val="0"/>
          <c:showPercent val="0"/>
          <c:showBubbleSize val="0"/>
        </c:dLbls>
        <c:marker val="1"/>
        <c:smooth val="0"/>
        <c:axId val="1683645840"/>
        <c:axId val="1683644208"/>
      </c:lineChart>
      <c:catAx>
        <c:axId val="1683645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3644208"/>
        <c:crosses val="autoZero"/>
        <c:auto val="1"/>
        <c:lblAlgn val="ctr"/>
        <c:lblOffset val="100"/>
        <c:noMultiLvlLbl val="0"/>
      </c:catAx>
      <c:valAx>
        <c:axId val="16836442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GB">
                    <a:latin typeface="Arial" panose="020B0604020202020204" pitchFamily="34" charset="0"/>
                    <a:cs typeface="Arial" panose="020B0604020202020204" pitchFamily="34" charset="0"/>
                  </a:rPr>
                  <a:t>Number of Patients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3645840"/>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GB" baseline="0">
                <a:latin typeface="Arial" panose="020B0604020202020204" pitchFamily="34" charset="0"/>
                <a:cs typeface="Arial" panose="020B0604020202020204" pitchFamily="34" charset="0"/>
              </a:rPr>
              <a:t>Hospital Admission Delays / Delayed Response Incidents </a:t>
            </a:r>
          </a:p>
          <a:p>
            <a:pPr>
              <a:defRPr>
                <a:latin typeface="Arial" panose="020B0604020202020204" pitchFamily="34" charset="0"/>
                <a:cs typeface="Arial" panose="020B0604020202020204" pitchFamily="34" charset="0"/>
              </a:defRPr>
            </a:pPr>
            <a:r>
              <a:rPr lang="en-GB">
                <a:latin typeface="Arial" panose="020B0604020202020204" pitchFamily="34" charset="0"/>
                <a:cs typeface="Arial" panose="020B0604020202020204" pitchFamily="34" charset="0"/>
              </a:rPr>
              <a:t>Cwm Taf Morgannwg</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Data!$A$47</c:f>
              <c:strCache>
                <c:ptCount val="1"/>
                <c:pt idx="0">
                  <c:v>Cwm Taf Morgannwg</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Data!$B$46:$E$46</c:f>
              <c:strCache>
                <c:ptCount val="4"/>
                <c:pt idx="0">
                  <c:v>Hospital Admission Delay - Covid</c:v>
                </c:pt>
                <c:pt idx="1">
                  <c:v>Hospital Admission Delay - non-Covid</c:v>
                </c:pt>
                <c:pt idx="2">
                  <c:v>No / lack of available resources to allocate</c:v>
                </c:pt>
                <c:pt idx="3">
                  <c:v>Delayed response in obtaining clinical assistance</c:v>
                </c:pt>
              </c:strCache>
            </c:strRef>
          </c:cat>
          <c:val>
            <c:numRef>
              <c:f>Data!$B$47:$E$47</c:f>
              <c:numCache>
                <c:formatCode>General</c:formatCode>
                <c:ptCount val="4"/>
                <c:pt idx="0">
                  <c:v>2</c:v>
                </c:pt>
                <c:pt idx="1">
                  <c:v>11</c:v>
                </c:pt>
                <c:pt idx="2">
                  <c:v>2</c:v>
                </c:pt>
                <c:pt idx="3">
                  <c:v>3</c:v>
                </c:pt>
              </c:numCache>
            </c:numRef>
          </c:val>
        </c:ser>
        <c:dLbls>
          <c:dLblPos val="outEnd"/>
          <c:showLegendKey val="0"/>
          <c:showVal val="1"/>
          <c:showCatName val="0"/>
          <c:showSerName val="0"/>
          <c:showPercent val="0"/>
          <c:showBubbleSize val="0"/>
        </c:dLbls>
        <c:gapWidth val="100"/>
        <c:overlap val="-24"/>
        <c:axId val="1683643664"/>
        <c:axId val="1683636592"/>
      </c:barChart>
      <c:catAx>
        <c:axId val="168364366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83636592"/>
        <c:crosses val="autoZero"/>
        <c:auto val="1"/>
        <c:lblAlgn val="ctr"/>
        <c:lblOffset val="100"/>
        <c:noMultiLvlLbl val="0"/>
      </c:catAx>
      <c:valAx>
        <c:axId val="1683636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3643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GB" baseline="0">
                <a:latin typeface="Arial" panose="020B0604020202020204" pitchFamily="34" charset="0"/>
                <a:cs typeface="Arial" panose="020B0604020202020204" pitchFamily="34" charset="0"/>
              </a:rPr>
              <a:t>Hospital Admission Delays / Delayed Response Incidents </a:t>
            </a:r>
          </a:p>
          <a:p>
            <a:pPr>
              <a:defRPr>
                <a:latin typeface="Arial" panose="020B0604020202020204" pitchFamily="34" charset="0"/>
                <a:cs typeface="Arial" panose="020B0604020202020204" pitchFamily="34" charset="0"/>
              </a:defRPr>
            </a:pPr>
            <a:r>
              <a:rPr lang="en-GB">
                <a:latin typeface="Arial" panose="020B0604020202020204" pitchFamily="34" charset="0"/>
                <a:cs typeface="Arial" panose="020B0604020202020204" pitchFamily="34" charset="0"/>
              </a:rPr>
              <a:t>Cwm Taf Morgannwg</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'Data (2)'!$A$47</c:f>
              <c:strCache>
                <c:ptCount val="1"/>
                <c:pt idx="0">
                  <c:v>Cwm Taf Morgannwg</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 (2)'!$B$46:$C$46</c:f>
              <c:strCache>
                <c:ptCount val="2"/>
                <c:pt idx="0">
                  <c:v>Non Patient/Staff Incident</c:v>
                </c:pt>
                <c:pt idx="1">
                  <c:v>Patient Safety/Clinical Incident</c:v>
                </c:pt>
              </c:strCache>
            </c:strRef>
          </c:cat>
          <c:val>
            <c:numRef>
              <c:f>'Data (2)'!$B$47:$C$47</c:f>
              <c:numCache>
                <c:formatCode>General</c:formatCode>
                <c:ptCount val="2"/>
                <c:pt idx="0">
                  <c:v>1</c:v>
                </c:pt>
                <c:pt idx="1">
                  <c:v>17</c:v>
                </c:pt>
              </c:numCache>
            </c:numRef>
          </c:val>
        </c:ser>
        <c:dLbls>
          <c:dLblPos val="outEnd"/>
          <c:showLegendKey val="0"/>
          <c:showVal val="1"/>
          <c:showCatName val="0"/>
          <c:showSerName val="0"/>
          <c:showPercent val="0"/>
          <c:showBubbleSize val="0"/>
        </c:dLbls>
        <c:gapWidth val="100"/>
        <c:overlap val="-24"/>
        <c:axId val="1683637136"/>
        <c:axId val="1683638224"/>
      </c:barChart>
      <c:catAx>
        <c:axId val="168363713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83638224"/>
        <c:crosses val="autoZero"/>
        <c:auto val="1"/>
        <c:lblAlgn val="ctr"/>
        <c:lblOffset val="100"/>
        <c:noMultiLvlLbl val="0"/>
      </c:catAx>
      <c:valAx>
        <c:axId val="1683638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3637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4.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8427" cy="511731"/>
          </a:xfrm>
          <a:prstGeom prst="rect">
            <a:avLst/>
          </a:prstGeom>
        </p:spPr>
        <p:txBody>
          <a:bodyPr vert="horz" lIns="94796" tIns="47398" rIns="94796" bIns="47398" rtlCol="0"/>
          <a:lstStyle>
            <a:lvl1pPr algn="l">
              <a:defRPr sz="1200"/>
            </a:lvl1pPr>
          </a:lstStyle>
          <a:p>
            <a:endParaRPr lang="en-GB" dirty="0"/>
          </a:p>
        </p:txBody>
      </p:sp>
      <p:sp>
        <p:nvSpPr>
          <p:cNvPr id="3" name="Date Placeholder 2"/>
          <p:cNvSpPr>
            <a:spLocks noGrp="1"/>
          </p:cNvSpPr>
          <p:nvPr>
            <p:ph type="dt" idx="1"/>
          </p:nvPr>
        </p:nvSpPr>
        <p:spPr>
          <a:xfrm>
            <a:off x="4023993" y="0"/>
            <a:ext cx="3078427" cy="511731"/>
          </a:xfrm>
          <a:prstGeom prst="rect">
            <a:avLst/>
          </a:prstGeom>
        </p:spPr>
        <p:txBody>
          <a:bodyPr vert="horz" lIns="94796" tIns="47398" rIns="94796" bIns="47398" rtlCol="0"/>
          <a:lstStyle>
            <a:lvl1pPr algn="r">
              <a:defRPr sz="1200"/>
            </a:lvl1pPr>
          </a:lstStyle>
          <a:p>
            <a:fld id="{E51722A6-99AA-4BFA-99D1-46A3CA05E37F}" type="datetimeFigureOut">
              <a:rPr lang="en-US" smtClean="0"/>
              <a:pPr/>
              <a:t>12/17/2020</a:t>
            </a:fld>
            <a:endParaRPr lang="en-GB" dirty="0"/>
          </a:p>
        </p:txBody>
      </p:sp>
      <p:sp>
        <p:nvSpPr>
          <p:cNvPr id="4" name="Slide Image Placeholder 3"/>
          <p:cNvSpPr>
            <a:spLocks noGrp="1" noRot="1" noChangeAspect="1"/>
          </p:cNvSpPr>
          <p:nvPr>
            <p:ph type="sldImg" idx="2"/>
          </p:nvPr>
        </p:nvSpPr>
        <p:spPr>
          <a:xfrm>
            <a:off x="993775" y="768350"/>
            <a:ext cx="5116513" cy="3836988"/>
          </a:xfrm>
          <a:prstGeom prst="rect">
            <a:avLst/>
          </a:prstGeom>
          <a:noFill/>
          <a:ln w="12700">
            <a:solidFill>
              <a:prstClr val="black"/>
            </a:solidFill>
          </a:ln>
        </p:spPr>
        <p:txBody>
          <a:bodyPr vert="horz" lIns="94796" tIns="47398" rIns="94796" bIns="47398" rtlCol="0" anchor="ctr"/>
          <a:lstStyle/>
          <a:p>
            <a:endParaRPr lang="en-GB" dirty="0"/>
          </a:p>
        </p:txBody>
      </p:sp>
      <p:sp>
        <p:nvSpPr>
          <p:cNvPr id="5" name="Notes Placeholder 4"/>
          <p:cNvSpPr>
            <a:spLocks noGrp="1"/>
          </p:cNvSpPr>
          <p:nvPr>
            <p:ph type="body" sz="quarter" idx="3"/>
          </p:nvPr>
        </p:nvSpPr>
        <p:spPr>
          <a:xfrm>
            <a:off x="710407" y="4861442"/>
            <a:ext cx="5683250" cy="4605576"/>
          </a:xfrm>
          <a:prstGeom prst="rect">
            <a:avLst/>
          </a:prstGeom>
        </p:spPr>
        <p:txBody>
          <a:bodyPr vert="horz" lIns="94796" tIns="47398" rIns="94796" bIns="4739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721106"/>
            <a:ext cx="3078427" cy="511731"/>
          </a:xfrm>
          <a:prstGeom prst="rect">
            <a:avLst/>
          </a:prstGeom>
        </p:spPr>
        <p:txBody>
          <a:bodyPr vert="horz" lIns="94796" tIns="47398" rIns="94796" bIns="47398" rtlCol="0" anchor="b"/>
          <a:lstStyle>
            <a:lvl1pPr algn="l">
              <a:defRPr sz="1200"/>
            </a:lvl1pPr>
          </a:lstStyle>
          <a:p>
            <a:endParaRPr lang="en-GB" dirty="0"/>
          </a:p>
        </p:txBody>
      </p:sp>
      <p:sp>
        <p:nvSpPr>
          <p:cNvPr id="7" name="Slide Number Placeholder 6"/>
          <p:cNvSpPr>
            <a:spLocks noGrp="1"/>
          </p:cNvSpPr>
          <p:nvPr>
            <p:ph type="sldNum" sz="quarter" idx="5"/>
          </p:nvPr>
        </p:nvSpPr>
        <p:spPr>
          <a:xfrm>
            <a:off x="4023993" y="9721106"/>
            <a:ext cx="3078427" cy="511731"/>
          </a:xfrm>
          <a:prstGeom prst="rect">
            <a:avLst/>
          </a:prstGeom>
        </p:spPr>
        <p:txBody>
          <a:bodyPr vert="horz" lIns="94796" tIns="47398" rIns="94796" bIns="47398" rtlCol="0" anchor="b"/>
          <a:lstStyle>
            <a:lvl1pPr algn="r">
              <a:defRPr sz="1200"/>
            </a:lvl1pPr>
          </a:lstStyle>
          <a:p>
            <a:fld id="{877E8F59-A4A7-4637-BCEC-9E97CF4E3CCA}" type="slidenum">
              <a:rPr lang="en-GB" smtClean="0"/>
              <a:pPr/>
              <a:t>‹#›</a:t>
            </a:fld>
            <a:endParaRPr lang="en-GB" dirty="0"/>
          </a:p>
        </p:txBody>
      </p:sp>
    </p:spTree>
    <p:extLst>
      <p:ext uri="{BB962C8B-B14F-4D97-AF65-F5344CB8AC3E}">
        <p14:creationId xmlns:p14="http://schemas.microsoft.com/office/powerpoint/2010/main" val="1424864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3143884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10</a:t>
            </a:fld>
            <a:endParaRPr lang="en-GB" dirty="0">
              <a:solidFill>
                <a:prstClr val="black"/>
              </a:solidFill>
            </a:endParaRPr>
          </a:p>
        </p:txBody>
      </p:sp>
    </p:spTree>
    <p:extLst>
      <p:ext uri="{BB962C8B-B14F-4D97-AF65-F5344CB8AC3E}">
        <p14:creationId xmlns:p14="http://schemas.microsoft.com/office/powerpoint/2010/main" val="2524656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11</a:t>
            </a:fld>
            <a:endParaRPr lang="en-GB" dirty="0">
              <a:solidFill>
                <a:prstClr val="black"/>
              </a:solidFill>
            </a:endParaRPr>
          </a:p>
        </p:txBody>
      </p:sp>
    </p:spTree>
    <p:extLst>
      <p:ext uri="{BB962C8B-B14F-4D97-AF65-F5344CB8AC3E}">
        <p14:creationId xmlns:p14="http://schemas.microsoft.com/office/powerpoint/2010/main" val="922321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12</a:t>
            </a:fld>
            <a:endParaRPr lang="en-GB" dirty="0">
              <a:solidFill>
                <a:prstClr val="black"/>
              </a:solidFill>
            </a:endParaRPr>
          </a:p>
        </p:txBody>
      </p:sp>
    </p:spTree>
    <p:extLst>
      <p:ext uri="{BB962C8B-B14F-4D97-AF65-F5344CB8AC3E}">
        <p14:creationId xmlns:p14="http://schemas.microsoft.com/office/powerpoint/2010/main" val="2163321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13</a:t>
            </a:fld>
            <a:endParaRPr lang="en-GB" dirty="0">
              <a:solidFill>
                <a:prstClr val="black"/>
              </a:solidFill>
            </a:endParaRPr>
          </a:p>
        </p:txBody>
      </p:sp>
    </p:spTree>
    <p:extLst>
      <p:ext uri="{BB962C8B-B14F-4D97-AF65-F5344CB8AC3E}">
        <p14:creationId xmlns:p14="http://schemas.microsoft.com/office/powerpoint/2010/main" val="4284539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14</a:t>
            </a:fld>
            <a:endParaRPr lang="en-GB" dirty="0">
              <a:solidFill>
                <a:prstClr val="black"/>
              </a:solidFill>
            </a:endParaRPr>
          </a:p>
        </p:txBody>
      </p:sp>
    </p:spTree>
    <p:extLst>
      <p:ext uri="{BB962C8B-B14F-4D97-AF65-F5344CB8AC3E}">
        <p14:creationId xmlns:p14="http://schemas.microsoft.com/office/powerpoint/2010/main" val="996055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15</a:t>
            </a:fld>
            <a:endParaRPr lang="en-GB" dirty="0">
              <a:solidFill>
                <a:prstClr val="black"/>
              </a:solidFill>
            </a:endParaRPr>
          </a:p>
        </p:txBody>
      </p:sp>
    </p:spTree>
    <p:extLst>
      <p:ext uri="{BB962C8B-B14F-4D97-AF65-F5344CB8AC3E}">
        <p14:creationId xmlns:p14="http://schemas.microsoft.com/office/powerpoint/2010/main" val="1520554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2</a:t>
            </a:fld>
            <a:endParaRPr lang="en-GB" dirty="0">
              <a:solidFill>
                <a:prstClr val="black"/>
              </a:solidFill>
            </a:endParaRPr>
          </a:p>
        </p:txBody>
      </p:sp>
    </p:spTree>
    <p:extLst>
      <p:ext uri="{BB962C8B-B14F-4D97-AF65-F5344CB8AC3E}">
        <p14:creationId xmlns:p14="http://schemas.microsoft.com/office/powerpoint/2010/main" val="4159497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3</a:t>
            </a:fld>
            <a:endParaRPr lang="en-GB" dirty="0">
              <a:solidFill>
                <a:prstClr val="black"/>
              </a:solidFill>
            </a:endParaRPr>
          </a:p>
        </p:txBody>
      </p:sp>
    </p:spTree>
    <p:extLst>
      <p:ext uri="{BB962C8B-B14F-4D97-AF65-F5344CB8AC3E}">
        <p14:creationId xmlns:p14="http://schemas.microsoft.com/office/powerpoint/2010/main" val="1400455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4</a:t>
            </a:fld>
            <a:endParaRPr lang="en-GB" dirty="0">
              <a:solidFill>
                <a:prstClr val="black"/>
              </a:solidFill>
            </a:endParaRPr>
          </a:p>
        </p:txBody>
      </p:sp>
    </p:spTree>
    <p:extLst>
      <p:ext uri="{BB962C8B-B14F-4D97-AF65-F5344CB8AC3E}">
        <p14:creationId xmlns:p14="http://schemas.microsoft.com/office/powerpoint/2010/main" val="3036042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5</a:t>
            </a:fld>
            <a:endParaRPr lang="en-GB" dirty="0">
              <a:solidFill>
                <a:prstClr val="black"/>
              </a:solidFill>
            </a:endParaRPr>
          </a:p>
        </p:txBody>
      </p:sp>
    </p:spTree>
    <p:extLst>
      <p:ext uri="{BB962C8B-B14F-4D97-AF65-F5344CB8AC3E}">
        <p14:creationId xmlns:p14="http://schemas.microsoft.com/office/powerpoint/2010/main" val="4185578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6</a:t>
            </a:fld>
            <a:endParaRPr lang="en-GB" dirty="0">
              <a:solidFill>
                <a:prstClr val="black"/>
              </a:solidFill>
            </a:endParaRPr>
          </a:p>
        </p:txBody>
      </p:sp>
    </p:spTree>
    <p:extLst>
      <p:ext uri="{BB962C8B-B14F-4D97-AF65-F5344CB8AC3E}">
        <p14:creationId xmlns:p14="http://schemas.microsoft.com/office/powerpoint/2010/main" val="1921500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7</a:t>
            </a:fld>
            <a:endParaRPr lang="en-GB" dirty="0">
              <a:solidFill>
                <a:prstClr val="black"/>
              </a:solidFill>
            </a:endParaRPr>
          </a:p>
        </p:txBody>
      </p:sp>
    </p:spTree>
    <p:extLst>
      <p:ext uri="{BB962C8B-B14F-4D97-AF65-F5344CB8AC3E}">
        <p14:creationId xmlns:p14="http://schemas.microsoft.com/office/powerpoint/2010/main" val="633420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8</a:t>
            </a:fld>
            <a:endParaRPr lang="en-GB" dirty="0">
              <a:solidFill>
                <a:prstClr val="black"/>
              </a:solidFill>
            </a:endParaRPr>
          </a:p>
        </p:txBody>
      </p:sp>
    </p:spTree>
    <p:extLst>
      <p:ext uri="{BB962C8B-B14F-4D97-AF65-F5344CB8AC3E}">
        <p14:creationId xmlns:p14="http://schemas.microsoft.com/office/powerpoint/2010/main" val="2197454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9</a:t>
            </a:fld>
            <a:endParaRPr lang="en-GB" dirty="0">
              <a:solidFill>
                <a:prstClr val="black"/>
              </a:solidFill>
            </a:endParaRPr>
          </a:p>
        </p:txBody>
      </p:sp>
    </p:spTree>
    <p:extLst>
      <p:ext uri="{BB962C8B-B14F-4D97-AF65-F5344CB8AC3E}">
        <p14:creationId xmlns:p14="http://schemas.microsoft.com/office/powerpoint/2010/main" val="3145503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75800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523998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674377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6324766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8785487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716712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953572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348287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9774587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7211819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842101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46668-78E6-435D-B303-9F9FC6C4647E}" type="datetimeFigureOut">
              <a:rPr lang="en-US" smtClean="0"/>
              <a:pPr/>
              <a:t>12/17/2020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46668-78E6-435D-B303-9F9FC6C4647E}" type="datetimeFigureOut">
              <a:rPr lang="en-US" smtClean="0"/>
              <a:pPr/>
              <a:t>12/17/2020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5A09D7-CE6A-4AFE-9174-0807AF79ADB3}"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D646668-78E6-435D-B303-9F9FC6C4647E}" type="datetimeFigureOut">
              <a:rPr lang="en-US" smtClean="0">
                <a:solidFill>
                  <a:prstClr val="black">
                    <a:tint val="75000"/>
                  </a:prstClr>
                </a:solidFill>
              </a:rPr>
              <a:pPr/>
              <a:t>12/17/2020</a:t>
            </a:fld>
            <a:endParaRPr lang="en-GB"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05A09D7-CE6A-4AFE-9174-0807AF79ADB3}"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3034298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tiff"/><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hyperlink" Target="https://www.bbc.co.uk/news/uk-wales-55007737" TargetMode="Externa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08080"/>
        </a:solid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857224" y="1000108"/>
            <a:ext cx="928694" cy="928694"/>
          </a:xfrm>
          <a:prstGeom prst="rect">
            <a:avLst/>
          </a:prstGeom>
          <a:noFill/>
          <a:ln w="9525">
            <a:noFill/>
            <a:miter lim="800000"/>
            <a:headEnd/>
            <a:tailEnd/>
          </a:ln>
          <a:effec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6825" y="51454"/>
            <a:ext cx="644713" cy="877216"/>
          </a:xfrm>
          <a:prstGeom prst="rect">
            <a:avLst/>
          </a:prstGeom>
        </p:spPr>
      </p:pic>
      <p:sp>
        <p:nvSpPr>
          <p:cNvPr id="11" name="Rectangle 10"/>
          <p:cNvSpPr/>
          <p:nvPr/>
        </p:nvSpPr>
        <p:spPr>
          <a:xfrm>
            <a:off x="426825" y="637080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www.ambulance.wales.nhs.uk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028" name="Picture 4"/>
          <p:cNvPicPr>
            <a:picLocks noChangeAspect="1" noChangeArrowheads="1"/>
          </p:cNvPicPr>
          <p:nvPr/>
        </p:nvPicPr>
        <p:blipFill>
          <a:blip r:embed="rId5" cstate="print"/>
          <a:srcRect/>
          <a:stretch>
            <a:fillRect/>
          </a:stretch>
        </p:blipFill>
        <p:spPr bwMode="auto">
          <a:xfrm>
            <a:off x="3076062" y="1000108"/>
            <a:ext cx="974085" cy="2071702"/>
          </a:xfrm>
          <a:prstGeom prst="rect">
            <a:avLst/>
          </a:prstGeom>
          <a:noFill/>
          <a:ln w="9525">
            <a:noFill/>
            <a:miter lim="800000"/>
            <a:headEnd/>
            <a:tailEnd/>
          </a:ln>
          <a:effectLst/>
        </p:spPr>
      </p:pic>
      <p:pic>
        <p:nvPicPr>
          <p:cNvPr id="1029" name="Picture 5"/>
          <p:cNvPicPr>
            <a:picLocks noChangeAspect="1" noChangeArrowheads="1"/>
          </p:cNvPicPr>
          <p:nvPr/>
        </p:nvPicPr>
        <p:blipFill>
          <a:blip r:embed="rId6" cstate="print"/>
          <a:srcRect/>
          <a:stretch>
            <a:fillRect/>
          </a:stretch>
        </p:blipFill>
        <p:spPr bwMode="auto">
          <a:xfrm>
            <a:off x="857224" y="3143248"/>
            <a:ext cx="2094861" cy="1000132"/>
          </a:xfrm>
          <a:prstGeom prst="rect">
            <a:avLst/>
          </a:prstGeom>
          <a:noFill/>
          <a:ln w="9525">
            <a:noFill/>
            <a:miter lim="800000"/>
            <a:headEnd/>
            <a:tailEnd/>
          </a:ln>
          <a:effectLst/>
        </p:spPr>
      </p:pic>
      <p:pic>
        <p:nvPicPr>
          <p:cNvPr id="1030" name="Picture 6"/>
          <p:cNvPicPr>
            <a:picLocks noChangeAspect="1" noChangeArrowheads="1"/>
          </p:cNvPicPr>
          <p:nvPr/>
        </p:nvPicPr>
        <p:blipFill>
          <a:blip r:embed="rId7" cstate="print"/>
          <a:srcRect/>
          <a:stretch>
            <a:fillRect/>
          </a:stretch>
        </p:blipFill>
        <p:spPr bwMode="auto">
          <a:xfrm>
            <a:off x="4214810" y="1000108"/>
            <a:ext cx="1000132" cy="1008590"/>
          </a:xfrm>
          <a:prstGeom prst="rect">
            <a:avLst/>
          </a:prstGeom>
          <a:noFill/>
          <a:ln w="9525">
            <a:noFill/>
            <a:miter lim="800000"/>
            <a:headEnd/>
            <a:tailEnd/>
          </a:ln>
          <a:effectLst/>
        </p:spPr>
      </p:pic>
      <p:pic>
        <p:nvPicPr>
          <p:cNvPr id="1031" name="Picture 7"/>
          <p:cNvPicPr>
            <a:picLocks noChangeAspect="1" noChangeArrowheads="1"/>
          </p:cNvPicPr>
          <p:nvPr/>
        </p:nvPicPr>
        <p:blipFill>
          <a:blip r:embed="rId8" cstate="print"/>
          <a:srcRect/>
          <a:stretch>
            <a:fillRect/>
          </a:stretch>
        </p:blipFill>
        <p:spPr bwMode="auto">
          <a:xfrm>
            <a:off x="4214810" y="2143116"/>
            <a:ext cx="2000264" cy="940612"/>
          </a:xfrm>
          <a:prstGeom prst="rect">
            <a:avLst/>
          </a:prstGeom>
          <a:noFill/>
          <a:ln w="9525">
            <a:noFill/>
            <a:miter lim="800000"/>
            <a:headEnd/>
            <a:tailEnd/>
          </a:ln>
          <a:effectLst/>
        </p:spPr>
      </p:pic>
      <p:pic>
        <p:nvPicPr>
          <p:cNvPr id="1032" name="Picture 8"/>
          <p:cNvPicPr>
            <a:picLocks noChangeAspect="1" noChangeArrowheads="1"/>
          </p:cNvPicPr>
          <p:nvPr/>
        </p:nvPicPr>
        <p:blipFill>
          <a:blip r:embed="rId9" cstate="print"/>
          <a:srcRect/>
          <a:stretch>
            <a:fillRect/>
          </a:stretch>
        </p:blipFill>
        <p:spPr bwMode="auto">
          <a:xfrm>
            <a:off x="6357950" y="989358"/>
            <a:ext cx="2000264" cy="1017823"/>
          </a:xfrm>
          <a:prstGeom prst="rect">
            <a:avLst/>
          </a:prstGeom>
          <a:noFill/>
          <a:ln w="9525">
            <a:noFill/>
            <a:miter lim="800000"/>
            <a:headEnd/>
            <a:tailEnd/>
          </a:ln>
          <a:effectLst/>
        </p:spPr>
      </p:pic>
      <p:pic>
        <p:nvPicPr>
          <p:cNvPr id="1033" name="Picture 9"/>
          <p:cNvPicPr>
            <a:picLocks noChangeAspect="1" noChangeArrowheads="1"/>
          </p:cNvPicPr>
          <p:nvPr/>
        </p:nvPicPr>
        <p:blipFill>
          <a:blip r:embed="rId10" cstate="print"/>
          <a:srcRect/>
          <a:stretch>
            <a:fillRect/>
          </a:stretch>
        </p:blipFill>
        <p:spPr bwMode="auto">
          <a:xfrm>
            <a:off x="6383120" y="2143118"/>
            <a:ext cx="903524" cy="2000262"/>
          </a:xfrm>
          <a:prstGeom prst="rect">
            <a:avLst/>
          </a:prstGeom>
          <a:noFill/>
          <a:ln w="9525">
            <a:noFill/>
            <a:miter lim="800000"/>
            <a:headEnd/>
            <a:tailEnd/>
          </a:ln>
          <a:effectLst/>
        </p:spPr>
      </p:pic>
      <p:pic>
        <p:nvPicPr>
          <p:cNvPr id="1034" name="Picture 10"/>
          <p:cNvPicPr>
            <a:picLocks noChangeAspect="1" noChangeArrowheads="1"/>
          </p:cNvPicPr>
          <p:nvPr/>
        </p:nvPicPr>
        <p:blipFill>
          <a:blip r:embed="rId11" cstate="print"/>
          <a:srcRect/>
          <a:stretch>
            <a:fillRect/>
          </a:stretch>
        </p:blipFill>
        <p:spPr bwMode="auto">
          <a:xfrm>
            <a:off x="5264646" y="3214686"/>
            <a:ext cx="950428" cy="928694"/>
          </a:xfrm>
          <a:prstGeom prst="rect">
            <a:avLst/>
          </a:prstGeom>
          <a:noFill/>
          <a:ln w="9525">
            <a:noFill/>
            <a:miter lim="800000"/>
            <a:headEnd/>
            <a:tailEnd/>
          </a:ln>
          <a:effectLst/>
        </p:spPr>
      </p:pic>
      <p:pic>
        <p:nvPicPr>
          <p:cNvPr id="1035" name="Picture 11"/>
          <p:cNvPicPr>
            <a:picLocks noChangeAspect="1" noChangeArrowheads="1"/>
          </p:cNvPicPr>
          <p:nvPr/>
        </p:nvPicPr>
        <p:blipFill>
          <a:blip r:embed="rId12" cstate="print"/>
          <a:srcRect/>
          <a:stretch>
            <a:fillRect/>
          </a:stretch>
        </p:blipFill>
        <p:spPr bwMode="auto">
          <a:xfrm>
            <a:off x="2000232" y="2071678"/>
            <a:ext cx="928694" cy="928694"/>
          </a:xfrm>
          <a:prstGeom prst="rect">
            <a:avLst/>
          </a:prstGeom>
          <a:noFill/>
          <a:ln w="9525">
            <a:noFill/>
            <a:miter lim="800000"/>
            <a:headEnd/>
            <a:tailEnd/>
          </a:ln>
          <a:effectLst/>
        </p:spPr>
      </p:pic>
      <p:sp>
        <p:nvSpPr>
          <p:cNvPr id="20" name="Rectangle 19"/>
          <p:cNvSpPr/>
          <p:nvPr/>
        </p:nvSpPr>
        <p:spPr>
          <a:xfrm>
            <a:off x="2000232" y="1000108"/>
            <a:ext cx="928694" cy="928694"/>
          </a:xfrm>
          <a:prstGeom prst="rect">
            <a:avLst/>
          </a:prstGeom>
          <a:solidFill>
            <a:srgbClr val="F8F2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1" name="Rectangle 20"/>
          <p:cNvSpPr/>
          <p:nvPr/>
        </p:nvSpPr>
        <p:spPr>
          <a:xfrm>
            <a:off x="5286380" y="1000108"/>
            <a:ext cx="928694" cy="1000132"/>
          </a:xfrm>
          <a:prstGeom prst="rect">
            <a:avLst/>
          </a:prstGeom>
          <a:solidFill>
            <a:srgbClr val="356F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2" name="Rectangle 21"/>
          <p:cNvSpPr/>
          <p:nvPr/>
        </p:nvSpPr>
        <p:spPr>
          <a:xfrm>
            <a:off x="4214810" y="3214686"/>
            <a:ext cx="928694" cy="928694"/>
          </a:xfrm>
          <a:prstGeom prst="rect">
            <a:avLst/>
          </a:prstGeom>
          <a:solidFill>
            <a:srgbClr val="F8F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3" name="Rectangle 22"/>
          <p:cNvSpPr/>
          <p:nvPr/>
        </p:nvSpPr>
        <p:spPr>
          <a:xfrm>
            <a:off x="3071802" y="3214686"/>
            <a:ext cx="1000132" cy="928694"/>
          </a:xfrm>
          <a:prstGeom prst="rect">
            <a:avLst/>
          </a:prstGeom>
          <a:solidFill>
            <a:srgbClr val="356F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4" name="Rectangle 23"/>
          <p:cNvSpPr/>
          <p:nvPr/>
        </p:nvSpPr>
        <p:spPr>
          <a:xfrm>
            <a:off x="857224" y="2071678"/>
            <a:ext cx="933797" cy="928694"/>
          </a:xfrm>
          <a:prstGeom prst="rect">
            <a:avLst/>
          </a:prstGeom>
          <a:solidFill>
            <a:srgbClr val="F8F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5" name="Rectangle 24"/>
          <p:cNvSpPr/>
          <p:nvPr/>
        </p:nvSpPr>
        <p:spPr>
          <a:xfrm>
            <a:off x="7429520" y="2143116"/>
            <a:ext cx="928694" cy="945180"/>
          </a:xfrm>
          <a:prstGeom prst="rect">
            <a:avLst/>
          </a:prstGeom>
          <a:solidFill>
            <a:srgbClr val="F8F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6" name="Rectangle 25"/>
          <p:cNvSpPr/>
          <p:nvPr/>
        </p:nvSpPr>
        <p:spPr>
          <a:xfrm>
            <a:off x="7429520" y="3214686"/>
            <a:ext cx="928694" cy="928694"/>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1026" name="Picture 2" descr="C:\Users\ra143592\AppData\Local\Microsoft\Windows\Temporary Internet Files\Content.Outlook\TW13V50X\_NHS_GIG__WAST_Banner_header_white (2).png"/>
          <p:cNvPicPr>
            <a:picLocks noChangeAspect="1" noChangeArrowheads="1"/>
          </p:cNvPicPr>
          <p:nvPr/>
        </p:nvPicPr>
        <p:blipFill>
          <a:blip r:embed="rId13" cstate="print"/>
          <a:srcRect/>
          <a:stretch>
            <a:fillRect/>
          </a:stretch>
        </p:blipFill>
        <p:spPr bwMode="auto">
          <a:xfrm>
            <a:off x="1142976" y="204301"/>
            <a:ext cx="3143240" cy="581493"/>
          </a:xfrm>
          <a:prstGeom prst="rect">
            <a:avLst/>
          </a:prstGeom>
          <a:noFill/>
        </p:spPr>
      </p:pic>
      <p:pic>
        <p:nvPicPr>
          <p:cNvPr id="27" name="Picture 26" descr="Facebook.png"/>
          <p:cNvPicPr>
            <a:picLocks noChangeAspect="1"/>
          </p:cNvPicPr>
          <p:nvPr/>
        </p:nvPicPr>
        <p:blipFill>
          <a:blip r:embed="rId14" cstate="print"/>
          <a:stretch>
            <a:fillRect/>
          </a:stretch>
        </p:blipFill>
        <p:spPr>
          <a:xfrm>
            <a:off x="3351284" y="6260119"/>
            <a:ext cx="428628" cy="428628"/>
          </a:xfrm>
          <a:prstGeom prst="rect">
            <a:avLst/>
          </a:prstGeom>
        </p:spPr>
      </p:pic>
      <p:pic>
        <p:nvPicPr>
          <p:cNvPr id="28" name="Picture 27" descr="Twitter.png"/>
          <p:cNvPicPr>
            <a:picLocks noChangeAspect="1"/>
          </p:cNvPicPr>
          <p:nvPr/>
        </p:nvPicPr>
        <p:blipFill>
          <a:blip r:embed="rId15" cstate="print"/>
          <a:stretch>
            <a:fillRect/>
          </a:stretch>
        </p:blipFill>
        <p:spPr>
          <a:xfrm>
            <a:off x="6231604" y="6286520"/>
            <a:ext cx="428628" cy="428628"/>
          </a:xfrm>
          <a:prstGeom prst="rect">
            <a:avLst/>
          </a:prstGeom>
        </p:spPr>
      </p:pic>
      <p:sp>
        <p:nvSpPr>
          <p:cNvPr id="29" name="TextBox 28"/>
          <p:cNvSpPr txBox="1"/>
          <p:nvPr/>
        </p:nvSpPr>
        <p:spPr>
          <a:xfrm>
            <a:off x="3828931" y="6305156"/>
            <a:ext cx="1967205" cy="338554"/>
          </a:xfrm>
          <a:prstGeom prst="rect">
            <a:avLst/>
          </a:prstGeom>
          <a:noFill/>
        </p:spPr>
        <p:txBody>
          <a:bodyPr wrap="none" rtlCol="0">
            <a:spAutoFit/>
          </a:bodyPr>
          <a:lstStyle/>
          <a:p>
            <a:r>
              <a:rPr lang="en-GB" sz="1600" dirty="0" smtClean="0">
                <a:solidFill>
                  <a:prstClr val="white"/>
                </a:solidFill>
                <a:latin typeface="Arial Narrow" pitchFamily="34" charset="0"/>
              </a:rPr>
              <a:t>welshambulanceservice</a:t>
            </a:r>
            <a:endParaRPr lang="en-GB" sz="1600" dirty="0">
              <a:solidFill>
                <a:prstClr val="white"/>
              </a:solidFill>
              <a:latin typeface="Arial Narrow" pitchFamily="34" charset="0"/>
            </a:endParaRPr>
          </a:p>
        </p:txBody>
      </p:sp>
      <p:sp>
        <p:nvSpPr>
          <p:cNvPr id="30" name="TextBox 29"/>
          <p:cNvSpPr txBox="1"/>
          <p:nvPr/>
        </p:nvSpPr>
        <p:spPr>
          <a:xfrm>
            <a:off x="6711489" y="6305156"/>
            <a:ext cx="1604927" cy="338554"/>
          </a:xfrm>
          <a:prstGeom prst="rect">
            <a:avLst/>
          </a:prstGeom>
          <a:noFill/>
        </p:spPr>
        <p:txBody>
          <a:bodyPr wrap="none" rtlCol="0">
            <a:spAutoFit/>
          </a:bodyPr>
          <a:lstStyle/>
          <a:p>
            <a:r>
              <a:rPr lang="en-GB" sz="1600" dirty="0" smtClean="0">
                <a:solidFill>
                  <a:prstClr val="white"/>
                </a:solidFill>
                <a:latin typeface="Arial Narrow" pitchFamily="34" charset="0"/>
              </a:rPr>
              <a:t>@welshambulance</a:t>
            </a:r>
            <a:endParaRPr lang="en-GB" sz="1600" dirty="0">
              <a:solidFill>
                <a:prstClr val="white"/>
              </a:solidFill>
              <a:latin typeface="Arial Narrow" pitchFamily="34" charset="0"/>
            </a:endParaRPr>
          </a:p>
        </p:txBody>
      </p:sp>
      <p:sp>
        <p:nvSpPr>
          <p:cNvPr id="31" name="Rectangle 30"/>
          <p:cNvSpPr/>
          <p:nvPr/>
        </p:nvSpPr>
        <p:spPr>
          <a:xfrm>
            <a:off x="0" y="4399838"/>
            <a:ext cx="9144000" cy="171451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smtClean="0">
                <a:solidFill>
                  <a:prstClr val="white"/>
                </a:solidFill>
                <a:latin typeface="Arial Narrow" panose="020B0606020202030204" pitchFamily="34" charset="0"/>
              </a:rPr>
              <a:t>Patient Safety &amp; Experience Highlight Report </a:t>
            </a:r>
          </a:p>
          <a:p>
            <a:pPr algn="ctr"/>
            <a:r>
              <a:rPr lang="en-GB" sz="3200" dirty="0" smtClean="0">
                <a:solidFill>
                  <a:prstClr val="white"/>
                </a:solidFill>
                <a:latin typeface="Arial Narrow" panose="020B0606020202030204" pitchFamily="34" charset="0"/>
              </a:rPr>
              <a:t>Cwm Taf Morgannwg University Health Board</a:t>
            </a:r>
          </a:p>
          <a:p>
            <a:pPr algn="ctr"/>
            <a:r>
              <a:rPr lang="en-GB" sz="3200" dirty="0" smtClean="0">
                <a:solidFill>
                  <a:prstClr val="white"/>
                </a:solidFill>
                <a:latin typeface="Arial Narrow" panose="020B0606020202030204" pitchFamily="34" charset="0"/>
              </a:rPr>
              <a:t>Reporting Period November 2020</a:t>
            </a:r>
            <a:endParaRPr lang="en-GB" sz="3200" dirty="0">
              <a:solidFill>
                <a:prstClr val="white"/>
              </a:solidFill>
              <a:latin typeface="Arial Narrow" panose="020B0606020202030204" pitchFamily="34" charset="0"/>
            </a:endParaRPr>
          </a:p>
        </p:txBody>
      </p:sp>
    </p:spTree>
    <p:extLst>
      <p:ext uri="{BB962C8B-B14F-4D97-AF65-F5344CB8AC3E}">
        <p14:creationId xmlns:p14="http://schemas.microsoft.com/office/powerpoint/2010/main" val="1694460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59194" y="16927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Resource Availability</a:t>
            </a:r>
            <a:endParaRPr lang="en-GB" sz="2800" b="1" dirty="0">
              <a:solidFill>
                <a:prstClr val="white"/>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5"/>
          <a:stretch>
            <a:fillRect/>
          </a:stretch>
        </p:blipFill>
        <p:spPr>
          <a:xfrm>
            <a:off x="0" y="914443"/>
            <a:ext cx="9144000" cy="5106845"/>
          </a:xfrm>
          <a:prstGeom prst="rect">
            <a:avLst/>
          </a:prstGeom>
        </p:spPr>
      </p:pic>
      <p:sp>
        <p:nvSpPr>
          <p:cNvPr id="4" name="TextBox 3"/>
          <p:cNvSpPr txBox="1"/>
          <p:nvPr/>
        </p:nvSpPr>
        <p:spPr>
          <a:xfrm>
            <a:off x="6084168" y="6021288"/>
            <a:ext cx="3059832" cy="276999"/>
          </a:xfrm>
          <a:prstGeom prst="rect">
            <a:avLst/>
          </a:prstGeom>
          <a:noFill/>
        </p:spPr>
        <p:txBody>
          <a:bodyPr wrap="square" rtlCol="0">
            <a:spAutoFit/>
          </a:bodyPr>
          <a:lstStyle/>
          <a:p>
            <a:pPr algn="r"/>
            <a:r>
              <a:rPr lang="en-GB" sz="1200" dirty="0" smtClean="0">
                <a:latin typeface="Arial" panose="020B0604020202020204" pitchFamily="34" charset="0"/>
                <a:cs typeface="Arial" panose="020B0604020202020204" pitchFamily="34" charset="0"/>
              </a:rPr>
              <a:t>*Data snapshot 26/11/2020</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76016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59194" y="16927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Resource Availability</a:t>
            </a:r>
            <a:endParaRPr lang="en-GB" sz="2800" b="1" dirty="0">
              <a:solidFill>
                <a:prstClr val="white"/>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5"/>
          <a:srcRect b="2043"/>
          <a:stretch/>
        </p:blipFill>
        <p:spPr>
          <a:xfrm>
            <a:off x="0" y="908720"/>
            <a:ext cx="9144000" cy="5112568"/>
          </a:xfrm>
          <a:prstGeom prst="rect">
            <a:avLst/>
          </a:prstGeom>
        </p:spPr>
      </p:pic>
      <p:sp>
        <p:nvSpPr>
          <p:cNvPr id="14" name="TextBox 13"/>
          <p:cNvSpPr txBox="1"/>
          <p:nvPr/>
        </p:nvSpPr>
        <p:spPr>
          <a:xfrm>
            <a:off x="6084168" y="6021288"/>
            <a:ext cx="3059832" cy="276999"/>
          </a:xfrm>
          <a:prstGeom prst="rect">
            <a:avLst/>
          </a:prstGeom>
          <a:noFill/>
        </p:spPr>
        <p:txBody>
          <a:bodyPr wrap="square" rtlCol="0">
            <a:spAutoFit/>
          </a:bodyPr>
          <a:lstStyle/>
          <a:p>
            <a:pPr algn="r"/>
            <a:r>
              <a:rPr lang="en-GB" sz="1200" dirty="0" smtClean="0">
                <a:latin typeface="Arial" panose="020B0604020202020204" pitchFamily="34" charset="0"/>
                <a:cs typeface="Arial" panose="020B0604020202020204" pitchFamily="34" charset="0"/>
              </a:rPr>
              <a:t>*Data snapshot 18/11/2020</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5102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77510"/>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895906" y="-48437"/>
            <a:ext cx="5011793" cy="954107"/>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Joint Investigation Framework – Appendix b</a:t>
            </a:r>
            <a:endParaRPr lang="en-GB" sz="2800" b="1" dirty="0">
              <a:solidFill>
                <a:prstClr val="white"/>
              </a:solidFill>
              <a:latin typeface="Arial" panose="020B0604020202020204" pitchFamily="34" charset="0"/>
              <a:cs typeface="Arial" panose="020B0604020202020204" pitchFamily="34" charset="0"/>
            </a:endParaRPr>
          </a:p>
        </p:txBody>
      </p:sp>
      <p:sp>
        <p:nvSpPr>
          <p:cNvPr id="2" name="TextBox 1"/>
          <p:cNvSpPr txBox="1"/>
          <p:nvPr/>
        </p:nvSpPr>
        <p:spPr>
          <a:xfrm>
            <a:off x="229501" y="1058451"/>
            <a:ext cx="8678198" cy="5447645"/>
          </a:xfrm>
          <a:prstGeom prst="rect">
            <a:avLst/>
          </a:prstGeom>
          <a:noFill/>
        </p:spPr>
        <p:txBody>
          <a:bodyPr wrap="square" rtlCol="0">
            <a:spAutoFit/>
          </a:bodyPr>
          <a:lstStyle/>
          <a:p>
            <a:pPr lvl="0"/>
            <a:r>
              <a:rPr lang="en-GB" b="1" dirty="0" smtClean="0">
                <a:latin typeface="Arial" panose="020B0604020202020204" pitchFamily="34" charset="0"/>
                <a:cs typeface="Arial" panose="020B0604020202020204" pitchFamily="34" charset="0"/>
              </a:rPr>
              <a:t>Joint Investigation Framework – Appendix b (Source</a:t>
            </a:r>
            <a:r>
              <a:rPr lang="en-GB" b="1" dirty="0">
                <a:latin typeface="Arial" panose="020B0604020202020204" pitchFamily="34" charset="0"/>
                <a:cs typeface="Arial" panose="020B0604020202020204" pitchFamily="34" charset="0"/>
              </a:rPr>
              <a:t>: </a:t>
            </a:r>
            <a:r>
              <a:rPr lang="en-GB" b="1" dirty="0" smtClean="0">
                <a:latin typeface="Arial" panose="020B0604020202020204" pitchFamily="34" charset="0"/>
                <a:cs typeface="Arial" panose="020B0604020202020204" pitchFamily="34" charset="0"/>
              </a:rPr>
              <a:t>SCIF</a:t>
            </a:r>
            <a:r>
              <a:rPr lang="en-GB" b="1" dirty="0">
                <a:latin typeface="Arial" panose="020B060402020202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a:p>
            <a:endParaRPr lang="en-GB" b="1" dirty="0" smtClean="0">
              <a:latin typeface="Arial" panose="020B0604020202020204" pitchFamily="34" charset="0"/>
              <a:cs typeface="Arial" panose="020B0604020202020204" pitchFamily="34" charset="0"/>
            </a:endParaRPr>
          </a:p>
          <a:p>
            <a:pPr algn="just"/>
            <a:r>
              <a:rPr lang="en-GB" sz="1600" dirty="0" smtClean="0">
                <a:latin typeface="Arial" panose="020B0604020202020204" pitchFamily="34" charset="0"/>
                <a:cs typeface="Arial" panose="020B0604020202020204" pitchFamily="34" charset="0"/>
              </a:rPr>
              <a:t>The Joint Investigation Framework includes all Health Boards and Trusts in Wales, and relates to patient safety incidents escalated by The Welsh Ambulance Services NHS Trust (WAST) that have been considered at the Serious Case Incident Forum (SCIF) and where the primary causal factor relates to or as a consequence of Health Board hospital handover delays.</a:t>
            </a:r>
          </a:p>
          <a:p>
            <a:endParaRPr lang="en-GB" sz="1600" dirty="0">
              <a:latin typeface="Arial" panose="020B0604020202020204" pitchFamily="34" charset="0"/>
              <a:cs typeface="Arial" panose="020B0604020202020204" pitchFamily="34" charset="0"/>
            </a:endParaRPr>
          </a:p>
          <a:p>
            <a:pPr algn="just"/>
            <a:r>
              <a:rPr lang="en-GB" sz="1600" dirty="0" smtClean="0">
                <a:latin typeface="Arial" panose="020B0604020202020204" pitchFamily="34" charset="0"/>
                <a:cs typeface="Arial" panose="020B0604020202020204" pitchFamily="34" charset="0"/>
              </a:rPr>
              <a:t>During November there were four incidents that were reviewed at the SCIF which met the criteria for the appendix b framework. </a:t>
            </a:r>
          </a:p>
          <a:p>
            <a:pPr algn="just"/>
            <a:endParaRPr lang="en-GB"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GB" sz="1400" dirty="0" smtClean="0">
                <a:latin typeface="Arial" panose="020B0604020202020204" pitchFamily="34" charset="0"/>
                <a:cs typeface="Arial" panose="020B0604020202020204" pitchFamily="34" charset="0"/>
              </a:rPr>
              <a:t>Delayed response (3.5hrs) to a 66 year old female who was reported as short of breath and feverish. ROLE implemented at scene. Hospital handover delays were a significant factor in our ability to respond sooner.</a:t>
            </a:r>
          </a:p>
          <a:p>
            <a:pPr marL="285750" indent="-285750" algn="just">
              <a:buFont typeface="Arial" panose="020B0604020202020204" pitchFamily="34" charset="0"/>
              <a:buChar char="•"/>
            </a:pPr>
            <a:r>
              <a:rPr lang="en-GB" sz="1400" dirty="0" smtClean="0">
                <a:latin typeface="Arial" panose="020B0604020202020204" pitchFamily="34" charset="0"/>
                <a:cs typeface="Arial" panose="020B0604020202020204" pitchFamily="34" charset="0"/>
              </a:rPr>
              <a:t>Delayed response (7.5hrs) to a 79 year old male reported to be Covid+, not eating or drinking, very weak with </a:t>
            </a:r>
            <a:r>
              <a:rPr lang="en-GB" sz="1400" dirty="0">
                <a:latin typeface="Arial" panose="020B0604020202020204" pitchFamily="34" charset="0"/>
                <a:cs typeface="Arial" panose="020B0604020202020204" pitchFamily="34" charset="0"/>
              </a:rPr>
              <a:t>rapid breathing. </a:t>
            </a:r>
            <a:r>
              <a:rPr lang="en-GB" sz="1400" dirty="0" smtClean="0">
                <a:latin typeface="Arial" panose="020B0604020202020204" pitchFamily="34" charset="0"/>
                <a:cs typeface="Arial" panose="020B0604020202020204" pitchFamily="34" charset="0"/>
              </a:rPr>
              <a:t>Gentleman had a DNR in place and end of life care plan commenced. </a:t>
            </a:r>
            <a:r>
              <a:rPr lang="en-GB" sz="1400" dirty="0">
                <a:latin typeface="Arial" panose="020B0604020202020204" pitchFamily="34" charset="0"/>
                <a:cs typeface="Arial" panose="020B0604020202020204" pitchFamily="34" charset="0"/>
              </a:rPr>
              <a:t>Hospital handover delays were a significant factor in our ability to respond sooner</a:t>
            </a:r>
            <a:r>
              <a:rPr lang="en-GB" sz="1400"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n-GB" sz="1400" dirty="0">
                <a:latin typeface="Arial" panose="020B0604020202020204" pitchFamily="34" charset="0"/>
                <a:cs typeface="Arial" panose="020B0604020202020204" pitchFamily="34" charset="0"/>
              </a:rPr>
              <a:t>Delayed response (4hrs) to an 89 year old female reported as having difficulty in breathing. Hospital handover delays were a significant factor in our ability to respond sooner.</a:t>
            </a:r>
          </a:p>
          <a:p>
            <a:pPr marL="285750" indent="-285750" algn="just">
              <a:buFont typeface="Arial" panose="020B0604020202020204" pitchFamily="34" charset="0"/>
              <a:buChar char="•"/>
            </a:pPr>
            <a:r>
              <a:rPr lang="en-GB" sz="1400" dirty="0">
                <a:latin typeface="Arial" panose="020B0604020202020204" pitchFamily="34" charset="0"/>
                <a:cs typeface="Arial" panose="020B0604020202020204" pitchFamily="34" charset="0"/>
              </a:rPr>
              <a:t>Delayed response (5hrs) to a 74 year old male reported as Covid+ and experiencing difficulty in breathing. ROLE implemented at scene. Hospital handover delays were a significant factor in our ability to respond sooner.</a:t>
            </a:r>
          </a:p>
          <a:p>
            <a:pPr algn="just"/>
            <a:endParaRPr lang="en-GB" sz="14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4869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50119"/>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880687" y="-48437"/>
            <a:ext cx="5011793" cy="954107"/>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Regulation 28 Prevention of Future Deaths</a:t>
            </a:r>
            <a:endParaRPr lang="en-GB" sz="2800" b="1" dirty="0">
              <a:solidFill>
                <a:prstClr val="white"/>
              </a:solidFill>
              <a:latin typeface="Arial" panose="020B0604020202020204" pitchFamily="34" charset="0"/>
              <a:cs typeface="Arial" panose="020B0604020202020204" pitchFamily="34" charset="0"/>
            </a:endParaRPr>
          </a:p>
        </p:txBody>
      </p:sp>
      <p:sp>
        <p:nvSpPr>
          <p:cNvPr id="2" name="TextBox 1"/>
          <p:cNvSpPr txBox="1"/>
          <p:nvPr/>
        </p:nvSpPr>
        <p:spPr>
          <a:xfrm>
            <a:off x="214282" y="1052736"/>
            <a:ext cx="8678198" cy="1200329"/>
          </a:xfrm>
          <a:prstGeom prst="rect">
            <a:avLst/>
          </a:prstGeom>
          <a:noFill/>
        </p:spPr>
        <p:txBody>
          <a:bodyPr wrap="square" rtlCol="0">
            <a:spAutoFit/>
          </a:bodyPr>
          <a:lstStyle/>
          <a:p>
            <a:pPr lvl="0"/>
            <a:r>
              <a:rPr lang="en-GB" b="1" dirty="0">
                <a:latin typeface="Arial" panose="020B0604020202020204" pitchFamily="34" charset="0"/>
                <a:cs typeface="Arial" panose="020B0604020202020204" pitchFamily="34" charset="0"/>
              </a:rPr>
              <a:t>Regulation 28 (Source: Coroner)</a:t>
            </a:r>
            <a:endParaRPr lang="en-GB" dirty="0">
              <a:latin typeface="Arial" panose="020B0604020202020204" pitchFamily="34" charset="0"/>
              <a:cs typeface="Arial" panose="020B0604020202020204" pitchFamily="34" charset="0"/>
            </a:endParaRPr>
          </a:p>
          <a:p>
            <a:endParaRPr lang="en-GB" b="1" dirty="0" smtClean="0">
              <a:latin typeface="Arial" panose="020B0604020202020204" pitchFamily="34" charset="0"/>
              <a:cs typeface="Arial" panose="020B0604020202020204" pitchFamily="34" charset="0"/>
            </a:endParaRPr>
          </a:p>
          <a:p>
            <a:pPr algn="just"/>
            <a:r>
              <a:rPr lang="en-GB" dirty="0" smtClean="0">
                <a:latin typeface="Arial" panose="020B0604020202020204" pitchFamily="34" charset="0"/>
                <a:cs typeface="Arial" panose="020B0604020202020204" pitchFamily="34" charset="0"/>
              </a:rPr>
              <a:t>During November the Trust has received no Regulation 28’s in relation to hospital handover delays within the Cwm Taf Morgannwg Health Board Area.</a:t>
            </a:r>
          </a:p>
        </p:txBody>
      </p:sp>
    </p:spTree>
    <p:extLst>
      <p:ext uri="{BB962C8B-B14F-4D97-AF65-F5344CB8AC3E}">
        <p14:creationId xmlns:p14="http://schemas.microsoft.com/office/powerpoint/2010/main" val="4040873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25633" y="14855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Patient Experience</a:t>
            </a:r>
            <a:endParaRPr lang="en-GB" sz="2800" b="1" dirty="0">
              <a:solidFill>
                <a:prstClr val="white"/>
              </a:solidFill>
              <a:latin typeface="Arial" panose="020B0604020202020204" pitchFamily="34" charset="0"/>
              <a:cs typeface="Arial" panose="020B0604020202020204" pitchFamily="34" charset="0"/>
            </a:endParaRPr>
          </a:p>
        </p:txBody>
      </p:sp>
      <p:sp>
        <p:nvSpPr>
          <p:cNvPr id="2" name="TextBox 1"/>
          <p:cNvSpPr txBox="1"/>
          <p:nvPr/>
        </p:nvSpPr>
        <p:spPr>
          <a:xfrm>
            <a:off x="259228" y="1052736"/>
            <a:ext cx="8678198" cy="1477328"/>
          </a:xfrm>
          <a:prstGeom prst="rect">
            <a:avLst/>
          </a:prstGeom>
          <a:noFill/>
        </p:spPr>
        <p:txBody>
          <a:bodyPr wrap="square" rtlCol="0">
            <a:spAutoFit/>
          </a:bodyPr>
          <a:lstStyle/>
          <a:p>
            <a:pPr lvl="0"/>
            <a:r>
              <a:rPr lang="en-GB" b="1" dirty="0">
                <a:latin typeface="Arial" panose="020B0604020202020204" pitchFamily="34" charset="0"/>
                <a:cs typeface="Arial" panose="020B0604020202020204" pitchFamily="34" charset="0"/>
              </a:rPr>
              <a:t>Patient </a:t>
            </a:r>
            <a:r>
              <a:rPr lang="en-GB" b="1" dirty="0" smtClean="0">
                <a:latin typeface="Arial" panose="020B0604020202020204" pitchFamily="34" charset="0"/>
                <a:cs typeface="Arial" panose="020B0604020202020204" pitchFamily="34" charset="0"/>
              </a:rPr>
              <a:t>Experience</a:t>
            </a:r>
          </a:p>
          <a:p>
            <a:pPr lvl="0"/>
            <a:endParaRPr lang="en-GB" b="1" dirty="0">
              <a:latin typeface="Arial" panose="020B0604020202020204" pitchFamily="34" charset="0"/>
              <a:cs typeface="Arial" panose="020B0604020202020204" pitchFamily="34" charset="0"/>
            </a:endParaRPr>
          </a:p>
          <a:p>
            <a:pPr lvl="0"/>
            <a:r>
              <a:rPr lang="en-GB" dirty="0" smtClean="0">
                <a:latin typeface="Arial" panose="020B0604020202020204" pitchFamily="34" charset="0"/>
                <a:cs typeface="Arial" panose="020B0604020202020204" pitchFamily="34" charset="0"/>
              </a:rPr>
              <a:t>Feedback from Patient Experience and Community Involvement Team;</a:t>
            </a:r>
          </a:p>
          <a:p>
            <a:pPr lvl="0"/>
            <a:endParaRPr lang="en-GB"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dirty="0" smtClean="0">
                <a:latin typeface="Arial" panose="020B0604020202020204" pitchFamily="34" charset="0"/>
                <a:cs typeface="Arial" panose="020B0604020202020204" pitchFamily="34" charset="0"/>
              </a:rPr>
              <a:t>No reported negative feedback reported during November</a:t>
            </a:r>
          </a:p>
        </p:txBody>
      </p:sp>
    </p:spTree>
    <p:extLst>
      <p:ext uri="{BB962C8B-B14F-4D97-AF65-F5344CB8AC3E}">
        <p14:creationId xmlns:p14="http://schemas.microsoft.com/office/powerpoint/2010/main" val="29206095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894751" y="16927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Adverse Media Attention</a:t>
            </a:r>
            <a:endParaRPr lang="en-GB" sz="2800" b="1" dirty="0">
              <a:solidFill>
                <a:prstClr val="white"/>
              </a:solidFill>
              <a:latin typeface="Arial" panose="020B0604020202020204" pitchFamily="34" charset="0"/>
              <a:cs typeface="Arial" panose="020B0604020202020204" pitchFamily="34" charset="0"/>
            </a:endParaRPr>
          </a:p>
        </p:txBody>
      </p:sp>
      <p:sp>
        <p:nvSpPr>
          <p:cNvPr id="2" name="TextBox 1"/>
          <p:cNvSpPr txBox="1"/>
          <p:nvPr/>
        </p:nvSpPr>
        <p:spPr>
          <a:xfrm>
            <a:off x="214282" y="1052736"/>
            <a:ext cx="8678198" cy="1477328"/>
          </a:xfrm>
          <a:prstGeom prst="rect">
            <a:avLst/>
          </a:prstGeom>
          <a:noFill/>
        </p:spPr>
        <p:txBody>
          <a:bodyPr wrap="square" rtlCol="0">
            <a:spAutoFit/>
          </a:bodyPr>
          <a:lstStyle/>
          <a:p>
            <a:pPr algn="just"/>
            <a:r>
              <a:rPr lang="en-GB" dirty="0">
                <a:latin typeface="Arial" panose="020B0604020202020204" pitchFamily="34" charset="0"/>
                <a:cs typeface="Arial" panose="020B0604020202020204" pitchFamily="34" charset="0"/>
              </a:rPr>
              <a:t>There has been </a:t>
            </a:r>
            <a:r>
              <a:rPr lang="en-GB" dirty="0" smtClean="0">
                <a:latin typeface="Arial" panose="020B0604020202020204" pitchFamily="34" charset="0"/>
                <a:cs typeface="Arial" panose="020B0604020202020204" pitchFamily="34" charset="0"/>
              </a:rPr>
              <a:t>one </a:t>
            </a:r>
            <a:r>
              <a:rPr lang="en-GB" dirty="0">
                <a:latin typeface="Arial" panose="020B0604020202020204" pitchFamily="34" charset="0"/>
                <a:cs typeface="Arial" panose="020B0604020202020204" pitchFamily="34" charset="0"/>
              </a:rPr>
              <a:t>negative media coverage about WAST in the CTMU Health Board area in </a:t>
            </a:r>
            <a:r>
              <a:rPr lang="en-GB" dirty="0" smtClean="0">
                <a:latin typeface="Arial" panose="020B0604020202020204" pitchFamily="34" charset="0"/>
                <a:cs typeface="Arial" panose="020B0604020202020204" pitchFamily="34" charset="0"/>
              </a:rPr>
              <a:t>November </a:t>
            </a:r>
            <a:r>
              <a:rPr lang="en-GB" dirty="0">
                <a:latin typeface="Arial" panose="020B0604020202020204" pitchFamily="34" charset="0"/>
                <a:cs typeface="Arial" panose="020B0604020202020204" pitchFamily="34" charset="0"/>
              </a:rPr>
              <a:t>2020. </a:t>
            </a:r>
            <a:endParaRPr lang="en-GB" dirty="0" smtClean="0">
              <a:latin typeface="Arial" panose="020B0604020202020204" pitchFamily="34" charset="0"/>
              <a:cs typeface="Arial" panose="020B0604020202020204" pitchFamily="34" charset="0"/>
            </a:endParaRPr>
          </a:p>
          <a:p>
            <a:pPr algn="just"/>
            <a:endParaRPr lang="en-GB" i="1" dirty="0">
              <a:latin typeface="Arial" panose="020B0604020202020204" pitchFamily="34" charset="0"/>
              <a:cs typeface="Arial" panose="020B0604020202020204" pitchFamily="34" charset="0"/>
            </a:endParaRPr>
          </a:p>
          <a:p>
            <a:pPr algn="just"/>
            <a:r>
              <a:rPr lang="en-GB" dirty="0"/>
              <a:t>BBC, MSN, 19 November – Ryan </a:t>
            </a:r>
            <a:r>
              <a:rPr lang="en-GB" dirty="0" err="1"/>
              <a:t>Bullimore</a:t>
            </a:r>
            <a:r>
              <a:rPr lang="en-GB" dirty="0"/>
              <a:t> inquest </a:t>
            </a:r>
            <a:r>
              <a:rPr lang="en-GB" u="sng" dirty="0">
                <a:hlinkClick r:id="rId5"/>
              </a:rPr>
              <a:t>Pontypool fatal mountain bike crash 999 call was 'not a priority' - BBC News</a:t>
            </a:r>
            <a:endParaRPr lang="en-GB"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3622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8658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59194" y="16927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Introduction</a:t>
            </a:r>
            <a:endParaRPr lang="en-GB" sz="2800" b="1" dirty="0">
              <a:solidFill>
                <a:prstClr val="white"/>
              </a:solidFill>
              <a:latin typeface="Arial" panose="020B0604020202020204" pitchFamily="34" charset="0"/>
              <a:cs typeface="Arial" panose="020B0604020202020204" pitchFamily="34" charset="0"/>
            </a:endParaRPr>
          </a:p>
        </p:txBody>
      </p:sp>
      <p:sp>
        <p:nvSpPr>
          <p:cNvPr id="2" name="Rectangle 1"/>
          <p:cNvSpPr/>
          <p:nvPr/>
        </p:nvSpPr>
        <p:spPr>
          <a:xfrm>
            <a:off x="395536" y="1036300"/>
            <a:ext cx="8496944" cy="3970318"/>
          </a:xfrm>
          <a:prstGeom prst="rect">
            <a:avLst/>
          </a:prstGeom>
        </p:spPr>
        <p:txBody>
          <a:bodyPr wrap="square">
            <a:spAutoFit/>
          </a:bodyPr>
          <a:lstStyle/>
          <a:p>
            <a:pPr algn="just"/>
            <a:r>
              <a:rPr lang="en-GB" dirty="0">
                <a:solidFill>
                  <a:prstClr val="black"/>
                </a:solidFill>
                <a:latin typeface="Arial" panose="020B0604020202020204" pitchFamily="34" charset="0"/>
                <a:cs typeface="Arial" panose="020B0604020202020204" pitchFamily="34" charset="0"/>
              </a:rPr>
              <a:t>This Patient Safety and Experience Highlight Report provides an ‘at a glance’ update on the current patient safety </a:t>
            </a:r>
            <a:r>
              <a:rPr lang="en-GB" dirty="0" smtClean="0">
                <a:solidFill>
                  <a:prstClr val="black"/>
                </a:solidFill>
                <a:latin typeface="Arial" panose="020B0604020202020204" pitchFamily="34" charset="0"/>
                <a:cs typeface="Arial" panose="020B0604020202020204" pitchFamily="34" charset="0"/>
              </a:rPr>
              <a:t>and experience landscape </a:t>
            </a:r>
            <a:r>
              <a:rPr lang="en-GB" dirty="0">
                <a:solidFill>
                  <a:prstClr val="black"/>
                </a:solidFill>
                <a:latin typeface="Arial" panose="020B0604020202020204" pitchFamily="34" charset="0"/>
                <a:cs typeface="Arial" panose="020B0604020202020204" pitchFamily="34" charset="0"/>
              </a:rPr>
              <a:t>within the Welsh Ambulance Services NHS Trust and </a:t>
            </a:r>
            <a:r>
              <a:rPr lang="en-GB" dirty="0" smtClean="0">
                <a:solidFill>
                  <a:prstClr val="black"/>
                </a:solidFill>
                <a:latin typeface="Arial" panose="020B0604020202020204" pitchFamily="34" charset="0"/>
                <a:cs typeface="Arial" panose="020B0604020202020204" pitchFamily="34" charset="0"/>
              </a:rPr>
              <a:t>Cwm Taf Morgannwg University </a:t>
            </a:r>
            <a:r>
              <a:rPr lang="en-GB" dirty="0">
                <a:solidFill>
                  <a:prstClr val="black"/>
                </a:solidFill>
                <a:latin typeface="Arial" panose="020B0604020202020204" pitchFamily="34" charset="0"/>
                <a:cs typeface="Arial" panose="020B0604020202020204" pitchFamily="34" charset="0"/>
              </a:rPr>
              <a:t>Health Board area. It specifically focusses upon the following key areas:</a:t>
            </a:r>
          </a:p>
          <a:p>
            <a:endParaRPr lang="en-GB" dirty="0">
              <a:solidFill>
                <a:prstClr val="black"/>
              </a:solidFill>
              <a:latin typeface="Arial" panose="020B0604020202020204" pitchFamily="34" charset="0"/>
              <a:cs typeface="Arial" panose="020B0604020202020204" pitchFamily="34" charset="0"/>
            </a:endParaRPr>
          </a:p>
          <a:p>
            <a:pPr marL="1200150" lvl="2" indent="-285750">
              <a:buFont typeface="Arial" panose="020B0604020202020204" pitchFamily="34" charset="0"/>
              <a:buChar char="•"/>
            </a:pPr>
            <a:r>
              <a:rPr lang="en-GB" dirty="0" smtClean="0">
                <a:solidFill>
                  <a:prstClr val="black"/>
                </a:solidFill>
                <a:latin typeface="Arial" panose="020B0604020202020204" pitchFamily="34" charset="0"/>
                <a:cs typeface="Arial" panose="020B0604020202020204" pitchFamily="34" charset="0"/>
              </a:rPr>
              <a:t>Summary</a:t>
            </a:r>
          </a:p>
          <a:p>
            <a:pPr marL="1200150" lvl="2" indent="-285750">
              <a:buFont typeface="Arial" panose="020B0604020202020204" pitchFamily="34" charset="0"/>
              <a:buChar char="•"/>
            </a:pPr>
            <a:r>
              <a:rPr lang="en-GB" dirty="0" smtClean="0">
                <a:solidFill>
                  <a:prstClr val="black"/>
                </a:solidFill>
                <a:latin typeface="Arial" panose="020B0604020202020204" pitchFamily="34" charset="0"/>
                <a:cs typeface="Arial" panose="020B0604020202020204" pitchFamily="34" charset="0"/>
              </a:rPr>
              <a:t>Secondary Care</a:t>
            </a:r>
          </a:p>
          <a:p>
            <a:pPr marL="1200150" lvl="2" indent="-285750">
              <a:buFont typeface="Arial" panose="020B0604020202020204" pitchFamily="34" charset="0"/>
              <a:buChar char="•"/>
            </a:pPr>
            <a:r>
              <a:rPr lang="en-GB" dirty="0">
                <a:solidFill>
                  <a:prstClr val="black"/>
                </a:solidFill>
                <a:latin typeface="Arial" panose="020B0604020202020204" pitchFamily="34" charset="0"/>
                <a:cs typeface="Arial" panose="020B0604020202020204" pitchFamily="34" charset="0"/>
              </a:rPr>
              <a:t>Delayed community responses</a:t>
            </a:r>
          </a:p>
          <a:p>
            <a:pPr marL="1200150" lvl="2" indent="-285750">
              <a:buFont typeface="Arial" panose="020B0604020202020204" pitchFamily="34" charset="0"/>
              <a:buChar char="•"/>
            </a:pPr>
            <a:r>
              <a:rPr lang="en-GB" dirty="0">
                <a:solidFill>
                  <a:prstClr val="black"/>
                </a:solidFill>
                <a:latin typeface="Arial" panose="020B0604020202020204" pitchFamily="34" charset="0"/>
                <a:cs typeface="Arial" panose="020B0604020202020204" pitchFamily="34" charset="0"/>
              </a:rPr>
              <a:t>Delayed response impact</a:t>
            </a:r>
          </a:p>
          <a:p>
            <a:pPr marL="1200150" lvl="2" indent="-285750">
              <a:buFont typeface="Arial" panose="020B0604020202020204" pitchFamily="34" charset="0"/>
              <a:buChar char="•"/>
            </a:pPr>
            <a:r>
              <a:rPr lang="en-GB" dirty="0" smtClean="0">
                <a:solidFill>
                  <a:prstClr val="black"/>
                </a:solidFill>
                <a:latin typeface="Arial" panose="020B0604020202020204" pitchFamily="34" charset="0"/>
                <a:cs typeface="Arial" panose="020B0604020202020204" pitchFamily="34" charset="0"/>
              </a:rPr>
              <a:t>Resource availability</a:t>
            </a:r>
          </a:p>
          <a:p>
            <a:pPr marL="1200150" lvl="2" indent="-285750">
              <a:buFont typeface="Arial" panose="020B0604020202020204" pitchFamily="34" charset="0"/>
              <a:buChar char="•"/>
            </a:pPr>
            <a:r>
              <a:rPr lang="en-GB" dirty="0" smtClean="0">
                <a:solidFill>
                  <a:prstClr val="black"/>
                </a:solidFill>
                <a:latin typeface="Arial" panose="020B0604020202020204" pitchFamily="34" charset="0"/>
                <a:cs typeface="Arial" panose="020B0604020202020204" pitchFamily="34" charset="0"/>
              </a:rPr>
              <a:t>Joint Investigation Framework – Appendix b </a:t>
            </a:r>
            <a:endParaRPr lang="en-GB" dirty="0">
              <a:solidFill>
                <a:prstClr val="black"/>
              </a:solidFill>
              <a:latin typeface="Arial" panose="020B0604020202020204" pitchFamily="34" charset="0"/>
              <a:cs typeface="Arial" panose="020B0604020202020204" pitchFamily="34" charset="0"/>
            </a:endParaRPr>
          </a:p>
          <a:p>
            <a:pPr marL="1200150" lvl="2" indent="-285750">
              <a:buFont typeface="Arial" panose="020B0604020202020204" pitchFamily="34" charset="0"/>
              <a:buChar char="•"/>
            </a:pPr>
            <a:r>
              <a:rPr lang="en-GB" dirty="0" smtClean="0">
                <a:solidFill>
                  <a:prstClr val="black"/>
                </a:solidFill>
                <a:latin typeface="Arial" panose="020B0604020202020204" pitchFamily="34" charset="0"/>
                <a:cs typeface="Arial" panose="020B0604020202020204" pitchFamily="34" charset="0"/>
              </a:rPr>
              <a:t>Regulation 28 and Prevention of Future Deaths</a:t>
            </a:r>
          </a:p>
          <a:p>
            <a:pPr marL="1200150" lvl="2" indent="-285750">
              <a:buFont typeface="Arial" panose="020B0604020202020204" pitchFamily="34" charset="0"/>
              <a:buChar char="•"/>
            </a:pPr>
            <a:r>
              <a:rPr lang="en-GB" dirty="0" smtClean="0">
                <a:solidFill>
                  <a:prstClr val="black"/>
                </a:solidFill>
                <a:latin typeface="Arial" panose="020B0604020202020204" pitchFamily="34" charset="0"/>
                <a:cs typeface="Arial" panose="020B0604020202020204" pitchFamily="34" charset="0"/>
              </a:rPr>
              <a:t>Adverse </a:t>
            </a:r>
            <a:r>
              <a:rPr lang="en-GB" dirty="0">
                <a:solidFill>
                  <a:prstClr val="black"/>
                </a:solidFill>
                <a:latin typeface="Arial" panose="020B0604020202020204" pitchFamily="34" charset="0"/>
                <a:cs typeface="Arial" panose="020B0604020202020204" pitchFamily="34" charset="0"/>
              </a:rPr>
              <a:t>media attention</a:t>
            </a:r>
          </a:p>
          <a:p>
            <a:pPr marL="1200150" lvl="2" indent="-285750">
              <a:buFont typeface="Arial" panose="020B0604020202020204" pitchFamily="34" charset="0"/>
              <a:buChar char="•"/>
            </a:pPr>
            <a:r>
              <a:rPr lang="en-GB" dirty="0" smtClean="0">
                <a:solidFill>
                  <a:prstClr val="black"/>
                </a:solidFill>
                <a:latin typeface="Arial" panose="020B0604020202020204" pitchFamily="34" charset="0"/>
                <a:cs typeface="Arial" panose="020B0604020202020204" pitchFamily="34" charset="0"/>
              </a:rPr>
              <a:t>Patient Experience</a:t>
            </a:r>
          </a:p>
        </p:txBody>
      </p:sp>
    </p:spTree>
    <p:extLst>
      <p:ext uri="{BB962C8B-B14F-4D97-AF65-F5344CB8AC3E}">
        <p14:creationId xmlns:p14="http://schemas.microsoft.com/office/powerpoint/2010/main" val="1822016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prstClr val="white"/>
              </a:solidFill>
            </a:endParaRPr>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59194" y="16927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Summary</a:t>
            </a:r>
            <a:endParaRPr lang="en-GB" sz="2800" b="1" dirty="0">
              <a:solidFill>
                <a:prstClr val="white"/>
              </a:solidFill>
              <a:latin typeface="Arial" panose="020B0604020202020204" pitchFamily="34" charset="0"/>
              <a:cs typeface="Arial" panose="020B0604020202020204" pitchFamily="34" charset="0"/>
            </a:endParaRPr>
          </a:p>
        </p:txBody>
      </p:sp>
      <p:sp>
        <p:nvSpPr>
          <p:cNvPr id="3" name="TextBox 2"/>
          <p:cNvSpPr txBox="1"/>
          <p:nvPr/>
        </p:nvSpPr>
        <p:spPr>
          <a:xfrm>
            <a:off x="323528" y="1124744"/>
            <a:ext cx="8424936" cy="5078313"/>
          </a:xfrm>
          <a:prstGeom prst="rect">
            <a:avLst/>
          </a:prstGeom>
          <a:noFill/>
        </p:spPr>
        <p:txBody>
          <a:bodyPr wrap="square" rtlCol="0">
            <a:spAutoFit/>
          </a:bodyPr>
          <a:lstStyle/>
          <a:p>
            <a:pPr algn="just"/>
            <a:r>
              <a:rPr lang="en-GB" dirty="0">
                <a:latin typeface="Arial" panose="020B0604020202020204" pitchFamily="34" charset="0"/>
                <a:cs typeface="Arial" panose="020B0604020202020204" pitchFamily="34" charset="0"/>
              </a:rPr>
              <a:t>We can see from the data presented in the following slides, that following </a:t>
            </a:r>
            <a:r>
              <a:rPr lang="en-GB" dirty="0" smtClean="0">
                <a:latin typeface="Arial" panose="020B0604020202020204" pitchFamily="34" charset="0"/>
                <a:cs typeface="Arial" panose="020B0604020202020204" pitchFamily="34" charset="0"/>
              </a:rPr>
              <a:t>2,500 </a:t>
            </a:r>
            <a:r>
              <a:rPr lang="en-GB" dirty="0">
                <a:latin typeface="Arial" panose="020B0604020202020204" pitchFamily="34" charset="0"/>
                <a:cs typeface="Arial" panose="020B0604020202020204" pitchFamily="34" charset="0"/>
              </a:rPr>
              <a:t>handover presentations at Emergency departments within Cwm Taf Morgannwg, </a:t>
            </a:r>
            <a:r>
              <a:rPr lang="en-GB" dirty="0" smtClean="0">
                <a:latin typeface="Arial" panose="020B0604020202020204" pitchFamily="34" charset="0"/>
                <a:cs typeface="Arial" panose="020B0604020202020204" pitchFamily="34" charset="0"/>
              </a:rPr>
              <a:t>1,254 </a:t>
            </a:r>
            <a:r>
              <a:rPr lang="en-GB" dirty="0">
                <a:latin typeface="Arial" panose="020B0604020202020204" pitchFamily="34" charset="0"/>
                <a:cs typeface="Arial" panose="020B0604020202020204" pitchFamily="34" charset="0"/>
              </a:rPr>
              <a:t>were outside of the 15 minute notification to handover target time</a:t>
            </a:r>
            <a:r>
              <a:rPr lang="en-GB" dirty="0" smtClean="0">
                <a:latin typeface="Arial" panose="020B0604020202020204" pitchFamily="34" charset="0"/>
                <a:cs typeface="Arial" panose="020B0604020202020204" pitchFamily="34" charset="0"/>
              </a:rPr>
              <a:t>.</a:t>
            </a:r>
          </a:p>
          <a:p>
            <a:endParaRPr lang="en-GB" dirty="0">
              <a:latin typeface="Arial" panose="020B0604020202020204" pitchFamily="34" charset="0"/>
              <a:cs typeface="Arial" panose="020B0604020202020204" pitchFamily="34" charset="0"/>
            </a:endParaRPr>
          </a:p>
          <a:p>
            <a:pPr algn="just"/>
            <a:r>
              <a:rPr lang="en-GB" dirty="0">
                <a:latin typeface="Arial" panose="020B0604020202020204" pitchFamily="34" charset="0"/>
                <a:cs typeface="Arial" panose="020B0604020202020204" pitchFamily="34" charset="0"/>
              </a:rPr>
              <a:t>In addition to this, </a:t>
            </a:r>
            <a:r>
              <a:rPr lang="en-GB" dirty="0" smtClean="0">
                <a:latin typeface="Arial" panose="020B0604020202020204" pitchFamily="34" charset="0"/>
                <a:cs typeface="Arial" panose="020B0604020202020204" pitchFamily="34" charset="0"/>
              </a:rPr>
              <a:t>460 </a:t>
            </a:r>
            <a:r>
              <a:rPr lang="en-GB" dirty="0">
                <a:latin typeface="Arial" panose="020B0604020202020204" pitchFamily="34" charset="0"/>
                <a:cs typeface="Arial" panose="020B0604020202020204" pitchFamily="34" charset="0"/>
              </a:rPr>
              <a:t>patients waited between 1 hour and 10 </a:t>
            </a:r>
            <a:r>
              <a:rPr lang="en-GB" dirty="0" smtClean="0">
                <a:latin typeface="Arial" panose="020B0604020202020204" pitchFamily="34" charset="0"/>
                <a:cs typeface="Arial" panose="020B0604020202020204" pitchFamily="34" charset="0"/>
              </a:rPr>
              <a:t>hours </a:t>
            </a:r>
            <a:r>
              <a:rPr lang="en-GB" dirty="0">
                <a:latin typeface="Arial" panose="020B0604020202020204" pitchFamily="34" charset="0"/>
                <a:cs typeface="Arial" panose="020B0604020202020204" pitchFamily="34" charset="0"/>
              </a:rPr>
              <a:t>to handover care to Emergency department staff. </a:t>
            </a:r>
            <a:r>
              <a:rPr lang="en-GB" dirty="0" smtClean="0">
                <a:latin typeface="Arial" panose="020B0604020202020204" pitchFamily="34" charset="0"/>
                <a:cs typeface="Arial" panose="020B0604020202020204" pitchFamily="34" charset="0"/>
              </a:rPr>
              <a:t>With an additional 6 </a:t>
            </a:r>
            <a:r>
              <a:rPr lang="en-GB" dirty="0">
                <a:latin typeface="Arial" panose="020B0604020202020204" pitchFamily="34" charset="0"/>
                <a:cs typeface="Arial" panose="020B0604020202020204" pitchFamily="34" charset="0"/>
              </a:rPr>
              <a:t>patients </a:t>
            </a:r>
            <a:r>
              <a:rPr lang="en-GB" dirty="0" smtClean="0">
                <a:latin typeface="Arial" panose="020B0604020202020204" pitchFamily="34" charset="0"/>
                <a:cs typeface="Arial" panose="020B0604020202020204" pitchFamily="34" charset="0"/>
              </a:rPr>
              <a:t>waiting in excess of 10 hours. </a:t>
            </a:r>
          </a:p>
          <a:p>
            <a:pPr algn="just"/>
            <a:endParaRPr lang="en-GB" dirty="0">
              <a:latin typeface="Arial" panose="020B0604020202020204" pitchFamily="34" charset="0"/>
              <a:cs typeface="Arial" panose="020B0604020202020204" pitchFamily="34" charset="0"/>
            </a:endParaRPr>
          </a:p>
          <a:p>
            <a:pPr algn="just"/>
            <a:r>
              <a:rPr lang="en-GB" dirty="0">
                <a:latin typeface="Arial" panose="020B0604020202020204" pitchFamily="34" charset="0"/>
                <a:cs typeface="Arial" panose="020B0604020202020204" pitchFamily="34" charset="0"/>
              </a:rPr>
              <a:t>During the month of </a:t>
            </a:r>
            <a:r>
              <a:rPr lang="en-GB" dirty="0" smtClean="0">
                <a:latin typeface="Arial" panose="020B0604020202020204" pitchFamily="34" charset="0"/>
                <a:cs typeface="Arial" panose="020B0604020202020204" pitchFamily="34" charset="0"/>
              </a:rPr>
              <a:t>November</a:t>
            </a: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257 </a:t>
            </a:r>
            <a:r>
              <a:rPr lang="en-GB" dirty="0">
                <a:latin typeface="Arial" panose="020B0604020202020204" pitchFamily="34" charset="0"/>
                <a:cs typeface="Arial" panose="020B0604020202020204" pitchFamily="34" charset="0"/>
              </a:rPr>
              <a:t>patients awaited a primary response in the community between 6 and </a:t>
            </a:r>
            <a:r>
              <a:rPr lang="en-GB" dirty="0" smtClean="0">
                <a:latin typeface="Arial" panose="020B0604020202020204" pitchFamily="34" charset="0"/>
                <a:cs typeface="Arial" panose="020B0604020202020204" pitchFamily="34" charset="0"/>
              </a:rPr>
              <a:t>21 </a:t>
            </a:r>
            <a:r>
              <a:rPr lang="en-GB" dirty="0">
                <a:latin typeface="Arial" panose="020B0604020202020204" pitchFamily="34" charset="0"/>
                <a:cs typeface="Arial" panose="020B0604020202020204" pitchFamily="34" charset="0"/>
              </a:rPr>
              <a:t>hours. From the data contained within slide 6, it can be seen that </a:t>
            </a:r>
            <a:r>
              <a:rPr lang="en-GB" dirty="0" smtClean="0">
                <a:latin typeface="Arial" panose="020B0604020202020204" pitchFamily="34" charset="0"/>
                <a:cs typeface="Arial" panose="020B0604020202020204" pitchFamily="34" charset="0"/>
              </a:rPr>
              <a:t>198 </a:t>
            </a:r>
            <a:r>
              <a:rPr lang="en-GB" dirty="0">
                <a:latin typeface="Arial" panose="020B0604020202020204" pitchFamily="34" charset="0"/>
                <a:cs typeface="Arial" panose="020B0604020202020204" pitchFamily="34" charset="0"/>
              </a:rPr>
              <a:t>of these patients were in the Amber </a:t>
            </a:r>
            <a:r>
              <a:rPr lang="en-GB" dirty="0" smtClean="0">
                <a:latin typeface="Arial" panose="020B0604020202020204" pitchFamily="34" charset="0"/>
                <a:cs typeface="Arial" panose="020B0604020202020204" pitchFamily="34" charset="0"/>
              </a:rPr>
              <a:t>1/2 </a:t>
            </a:r>
            <a:r>
              <a:rPr lang="en-GB" dirty="0">
                <a:latin typeface="Arial" panose="020B0604020202020204" pitchFamily="34" charset="0"/>
                <a:cs typeface="Arial" panose="020B0604020202020204" pitchFamily="34" charset="0"/>
              </a:rPr>
              <a:t>category. These categories include, chest pain, stroke, dyspnoea, overdose, abdominal pain, allergic reactions, unconsciousness (and fainting). Significantly, the chest pain and stroke patients (if confirmed +</a:t>
            </a:r>
            <a:r>
              <a:rPr lang="en-GB" dirty="0" err="1">
                <a:latin typeface="Arial" panose="020B0604020202020204" pitchFamily="34" charset="0"/>
                <a:cs typeface="Arial" panose="020B0604020202020204" pitchFamily="34" charset="0"/>
              </a:rPr>
              <a:t>ve</a:t>
            </a:r>
            <a:r>
              <a:rPr lang="en-GB" dirty="0">
                <a:latin typeface="Arial" panose="020B0604020202020204" pitchFamily="34" charset="0"/>
                <a:cs typeface="Arial" panose="020B0604020202020204" pitchFamily="34" charset="0"/>
              </a:rPr>
              <a:t>) would by definition have missed the opportunity for clinical intervention such as PPCI and </a:t>
            </a:r>
            <a:r>
              <a:rPr lang="en-GB" dirty="0" smtClean="0">
                <a:latin typeface="Arial" panose="020B0604020202020204" pitchFamily="34" charset="0"/>
                <a:cs typeface="Arial" panose="020B0604020202020204" pitchFamily="34" charset="0"/>
              </a:rPr>
              <a:t>Thrombolysis.</a:t>
            </a:r>
          </a:p>
          <a:p>
            <a:endParaRPr lang="en-GB" dirty="0">
              <a:latin typeface="Arial" panose="020B0604020202020204" pitchFamily="34" charset="0"/>
              <a:cs typeface="Arial" panose="020B0604020202020204" pitchFamily="34" charset="0"/>
            </a:endParaRPr>
          </a:p>
          <a:p>
            <a:pPr algn="just"/>
            <a:r>
              <a:rPr lang="en-GB" dirty="0" smtClean="0">
                <a:latin typeface="Arial" panose="020B0604020202020204" pitchFamily="34" charset="0"/>
                <a:cs typeface="Arial" panose="020B0604020202020204" pitchFamily="34" charset="0"/>
              </a:rPr>
              <a:t>60 </a:t>
            </a:r>
            <a:r>
              <a:rPr lang="en-GB" dirty="0">
                <a:latin typeface="Arial" panose="020B0604020202020204" pitchFamily="34" charset="0"/>
                <a:cs typeface="Arial" panose="020B0604020202020204" pitchFamily="34" charset="0"/>
              </a:rPr>
              <a:t>patients ( 5</a:t>
            </a:r>
            <a:r>
              <a:rPr lang="en-GB" dirty="0" smtClean="0">
                <a:latin typeface="Arial" panose="020B0604020202020204" pitchFamily="34" charset="0"/>
                <a:cs typeface="Arial" panose="020B0604020202020204" pitchFamily="34" charset="0"/>
              </a:rPr>
              <a:t> x Amber1, 40 x Amber2</a:t>
            </a: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4 x Green2</a:t>
            </a: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11 x Green3</a:t>
            </a:r>
            <a:r>
              <a:rPr lang="en-GB" dirty="0">
                <a:latin typeface="Arial" panose="020B0604020202020204" pitchFamily="34" charset="0"/>
                <a:cs typeface="Arial" panose="020B0604020202020204" pitchFamily="34" charset="0"/>
              </a:rPr>
              <a:t>) waited beyond 12 hours to </a:t>
            </a:r>
            <a:r>
              <a:rPr lang="en-GB" dirty="0" smtClean="0">
                <a:latin typeface="Arial" panose="020B0604020202020204" pitchFamily="34" charset="0"/>
                <a:cs typeface="Arial" panose="020B0604020202020204" pitchFamily="34" charset="0"/>
              </a:rPr>
              <a:t>21 </a:t>
            </a:r>
            <a:r>
              <a:rPr lang="en-GB" dirty="0">
                <a:latin typeface="Arial" panose="020B0604020202020204" pitchFamily="34" charset="0"/>
                <a:cs typeface="Arial" panose="020B0604020202020204" pitchFamily="34" charset="0"/>
              </a:rPr>
              <a:t>hours for a community response</a:t>
            </a:r>
            <a:r>
              <a:rPr lang="en-GB" dirty="0" smtClean="0">
                <a:latin typeface="Arial" panose="020B0604020202020204" pitchFamily="34" charset="0"/>
                <a:cs typeface="Arial" panose="020B0604020202020204" pitchFamily="34" charset="0"/>
              </a:rPr>
              <a:t>.</a:t>
            </a:r>
            <a:r>
              <a:rPr lang="en-GB"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8314656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59194" y="16927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Secondary Care</a:t>
            </a:r>
            <a:endParaRPr lang="en-GB" sz="2800" b="1" dirty="0">
              <a:solidFill>
                <a:prstClr val="white"/>
              </a:solidFill>
              <a:latin typeface="Arial" panose="020B0604020202020204" pitchFamily="34" charset="0"/>
              <a:cs typeface="Arial" panose="020B0604020202020204" pitchFamily="34" charset="0"/>
            </a:endParaRPr>
          </a:p>
        </p:txBody>
      </p:sp>
      <p:graphicFrame>
        <p:nvGraphicFramePr>
          <p:cNvPr id="15" name="Chart 14">
            <a:extLst>
              <a:ext uri="{FF2B5EF4-FFF2-40B4-BE49-F238E27FC236}">
                <a16:creationId xmlns:lc="http://schemas.openxmlformats.org/drawingml/2006/lockedCanvas" xmlns:a16="http://schemas.microsoft.com/office/drawing/2014/main" xmlns:xdr="http://schemas.openxmlformats.org/drawingml/2006/spreadsheetDrawing" xmlns="" id="{D86C4AF4-8627-4229-9CEA-46A6992E078B}"/>
              </a:ext>
            </a:extLst>
          </p:cNvPr>
          <p:cNvGraphicFramePr>
            <a:graphicFrameLocks/>
          </p:cNvGraphicFramePr>
          <p:nvPr>
            <p:extLst>
              <p:ext uri="{D42A27DB-BD31-4B8C-83A1-F6EECF244321}">
                <p14:modId xmlns:p14="http://schemas.microsoft.com/office/powerpoint/2010/main" val="4128493797"/>
              </p:ext>
            </p:extLst>
          </p:nvPr>
        </p:nvGraphicFramePr>
        <p:xfrm>
          <a:off x="0" y="857233"/>
          <a:ext cx="9143999" cy="54292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1762058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59194" y="16927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Secondary Care</a:t>
            </a:r>
            <a:endParaRPr lang="en-GB" sz="2800" b="1" dirty="0">
              <a:solidFill>
                <a:prstClr val="white"/>
              </a:solidFill>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nvGraphicFramePr>
        <p:xfrm>
          <a:off x="197049" y="1052736"/>
          <a:ext cx="8695433" cy="4968554"/>
        </p:xfrm>
        <a:graphic>
          <a:graphicData uri="http://schemas.openxmlformats.org/drawingml/2006/table">
            <a:tbl>
              <a:tblPr/>
              <a:tblGrid>
                <a:gridCol w="1145362"/>
                <a:gridCol w="513027"/>
                <a:gridCol w="513027"/>
                <a:gridCol w="513027"/>
                <a:gridCol w="513027"/>
                <a:gridCol w="513027"/>
                <a:gridCol w="513027"/>
                <a:gridCol w="513027"/>
                <a:gridCol w="513027"/>
                <a:gridCol w="546656"/>
                <a:gridCol w="513027"/>
                <a:gridCol w="513027"/>
                <a:gridCol w="513027"/>
                <a:gridCol w="680059"/>
                <a:gridCol w="680059"/>
              </a:tblGrid>
              <a:tr h="252304">
                <a:tc rowSpan="2">
                  <a:txBody>
                    <a:bodyPr/>
                    <a:lstStyle/>
                    <a:p>
                      <a:pPr algn="l" rtl="0" fontAlgn="ctr"/>
                      <a:r>
                        <a:rPr lang="en-GB" sz="900" b="0" i="0" u="none" strike="noStrike">
                          <a:solidFill>
                            <a:srgbClr val="FFFFFF"/>
                          </a:solidFill>
                          <a:effectLst/>
                          <a:latin typeface="Arial Narrow" panose="020B0606020202030204" pitchFamily="34" charset="0"/>
                        </a:rPr>
                        <a:t>Hospital Health Board</a:t>
                      </a:r>
                    </a:p>
                  </a:txBody>
                  <a:tcPr marL="8319" marR="8319" marT="8319" marB="0" anchor="ctr">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gridSpan="14">
                  <a:txBody>
                    <a:bodyPr/>
                    <a:lstStyle/>
                    <a:p>
                      <a:pPr algn="ctr" rtl="0" fontAlgn="ctr"/>
                      <a:r>
                        <a:rPr lang="en-US" sz="900" b="0" i="0" u="none" strike="noStrike">
                          <a:solidFill>
                            <a:srgbClr val="FFFFFF"/>
                          </a:solidFill>
                          <a:effectLst/>
                          <a:latin typeface="Arial Narrow" panose="020B0606020202030204" pitchFamily="34" charset="0"/>
                        </a:rPr>
                        <a:t>Notification to Handover - Delays by Time Band</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C535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504938">
                <a:tc vMerge="1">
                  <a:txBody>
                    <a:bodyPr/>
                    <a:lstStyle/>
                    <a:p>
                      <a:endParaRPr lang="en-GB"/>
                    </a:p>
                  </a:txBody>
                  <a:tcPr/>
                </a:tc>
                <a:tc>
                  <a:txBody>
                    <a:bodyPr/>
                    <a:lstStyle/>
                    <a:p>
                      <a:pPr algn="ctr" rtl="0" fontAlgn="ctr"/>
                      <a:r>
                        <a:rPr lang="en-GB" sz="900" b="0" i="0" u="none" strike="noStrike">
                          <a:solidFill>
                            <a:srgbClr val="FFFFFF"/>
                          </a:solidFill>
                          <a:effectLst/>
                          <a:latin typeface="Arial Narrow" panose="020B0606020202030204" pitchFamily="34" charset="0"/>
                        </a:rPr>
                        <a:t>&lt;15 mins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15-30 mins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30-60 mins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1-2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2-3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3-4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4-5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5-6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6-7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7-8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8-9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9-10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&gt;10 hrs</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c>
                  <a:txBody>
                    <a:bodyPr/>
                    <a:lstStyle/>
                    <a:p>
                      <a:pPr algn="ctr" rtl="0" fontAlgn="ctr"/>
                      <a:r>
                        <a:rPr lang="en-GB" sz="900" b="0" i="0" u="none" strike="noStrike">
                          <a:solidFill>
                            <a:srgbClr val="FFFFFF"/>
                          </a:solidFill>
                          <a:effectLst/>
                          <a:latin typeface="Arial Narrow" panose="020B0606020202030204" pitchFamily="34" charset="0"/>
                        </a:rPr>
                        <a:t>Grand Total</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C5351"/>
                    </a:solidFill>
                  </a:tcPr>
                </a:tc>
              </a:tr>
              <a:tr h="252304">
                <a:tc rowSpan="2">
                  <a:txBody>
                    <a:bodyPr/>
                    <a:lstStyle/>
                    <a:p>
                      <a:pPr algn="l" rtl="0" fontAlgn="ctr"/>
                      <a:r>
                        <a:rPr lang="en-GB" sz="900" b="1" i="0" u="none" strike="noStrike">
                          <a:solidFill>
                            <a:srgbClr val="000000"/>
                          </a:solidFill>
                          <a:effectLst/>
                          <a:latin typeface="Arial Narrow" panose="020B0606020202030204" pitchFamily="34" charset="0"/>
                        </a:rPr>
                        <a:t>All Health Boards</a:t>
                      </a:r>
                    </a:p>
                  </a:txBody>
                  <a:tcPr marL="8319" marR="8319" marT="8319" marB="0" anchor="ctr">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900" b="1" i="0" u="none" strike="noStrike">
                          <a:solidFill>
                            <a:srgbClr val="000000"/>
                          </a:solidFill>
                          <a:effectLst/>
                          <a:latin typeface="Arial Narrow" panose="020B0606020202030204" pitchFamily="34" charset="0"/>
                        </a:rPr>
                        <a:t>5,559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4,001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2,583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1,654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750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417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224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122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72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44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27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a:txBody>
                    <a:bodyPr/>
                    <a:lstStyle/>
                    <a:p>
                      <a:pPr algn="ctr" rtl="0" fontAlgn="ctr"/>
                      <a:r>
                        <a:rPr lang="en-GB" sz="900" b="1" i="0" u="none" strike="noStrike">
                          <a:solidFill>
                            <a:srgbClr val="000000"/>
                          </a:solidFill>
                          <a:effectLst/>
                          <a:latin typeface="Arial Narrow" panose="020B0606020202030204" pitchFamily="34" charset="0"/>
                        </a:rPr>
                        <a:t>11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DCDC"/>
                    </a:solidFill>
                  </a:tcPr>
                </a:tc>
                <a:tc rowSpan="2">
                  <a:txBody>
                    <a:bodyPr/>
                    <a:lstStyle/>
                    <a:p>
                      <a:pPr algn="ctr" rtl="0" fontAlgn="ctr"/>
                      <a:r>
                        <a:rPr lang="en-GB" sz="900" b="1" i="0" u="none" strike="noStrike">
                          <a:solidFill>
                            <a:srgbClr val="000000"/>
                          </a:solidFill>
                          <a:effectLst/>
                          <a:latin typeface="Arial Narrow" panose="020B0606020202030204" pitchFamily="34" charset="0"/>
                        </a:rPr>
                        <a:t>15,471</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0C4DE"/>
                    </a:solidFill>
                  </a:tcPr>
                </a:tc>
              </a:tr>
              <a:tr h="274110">
                <a:tc vMerge="1">
                  <a:txBody>
                    <a:bodyPr/>
                    <a:lstStyle/>
                    <a:p>
                      <a:endParaRPr lang="en-GB"/>
                    </a:p>
                  </a:txBody>
                  <a:tcPr/>
                </a:tc>
                <a:tc>
                  <a:txBody>
                    <a:bodyPr/>
                    <a:lstStyle/>
                    <a:p>
                      <a:pPr algn="ctr" rtl="0" fontAlgn="ctr"/>
                      <a:r>
                        <a:rPr lang="en-GB" sz="800" b="1" i="1" u="none" strike="noStrike">
                          <a:solidFill>
                            <a:srgbClr val="000000"/>
                          </a:solidFill>
                          <a:effectLst/>
                          <a:latin typeface="Arial Narrow" panose="020B0606020202030204" pitchFamily="34" charset="0"/>
                        </a:rPr>
                        <a:t>35.9%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1" i="1" u="none" strike="noStrike">
                          <a:solidFill>
                            <a:srgbClr val="000000"/>
                          </a:solidFill>
                          <a:effectLst/>
                          <a:latin typeface="Arial Narrow" panose="020B0606020202030204" pitchFamily="34" charset="0"/>
                        </a:rPr>
                        <a:t>25.9%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1" i="1" u="none" strike="noStrike">
                          <a:solidFill>
                            <a:srgbClr val="000000"/>
                          </a:solidFill>
                          <a:effectLst/>
                          <a:latin typeface="Arial Narrow" panose="020B0606020202030204" pitchFamily="34" charset="0"/>
                        </a:rPr>
                        <a:t>16.7%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FF85"/>
                    </a:solidFill>
                  </a:tcPr>
                </a:tc>
                <a:tc>
                  <a:txBody>
                    <a:bodyPr/>
                    <a:lstStyle/>
                    <a:p>
                      <a:pPr algn="ctr" rtl="0" fontAlgn="ctr"/>
                      <a:r>
                        <a:rPr lang="en-GB" sz="800" b="1" i="1" u="none" strike="noStrike">
                          <a:solidFill>
                            <a:srgbClr val="000000"/>
                          </a:solidFill>
                          <a:effectLst/>
                          <a:latin typeface="Arial Narrow" panose="020B0606020202030204" pitchFamily="34" charset="0"/>
                        </a:rPr>
                        <a:t>10.7%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rtl="0" fontAlgn="ctr"/>
                      <a:r>
                        <a:rPr lang="en-GB" sz="800" b="1" i="1" u="none" strike="noStrike">
                          <a:solidFill>
                            <a:srgbClr val="000000"/>
                          </a:solidFill>
                          <a:effectLst/>
                          <a:latin typeface="Arial Narrow" panose="020B0606020202030204" pitchFamily="34" charset="0"/>
                        </a:rPr>
                        <a:t>4.8%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800" b="1" i="1" u="none" strike="noStrike">
                          <a:solidFill>
                            <a:srgbClr val="000000"/>
                          </a:solidFill>
                          <a:effectLst/>
                          <a:latin typeface="Arial Narrow" panose="020B0606020202030204" pitchFamily="34" charset="0"/>
                        </a:rPr>
                        <a:t>2.7%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GB" sz="800" b="1" i="1" u="none" strike="noStrike">
                          <a:solidFill>
                            <a:srgbClr val="000000"/>
                          </a:solidFill>
                          <a:effectLst/>
                          <a:latin typeface="Arial Narrow" panose="020B0606020202030204" pitchFamily="34" charset="0"/>
                        </a:rPr>
                        <a:t>1.4%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43F"/>
                    </a:solidFill>
                  </a:tcPr>
                </a:tc>
                <a:tc>
                  <a:txBody>
                    <a:bodyPr/>
                    <a:lstStyle/>
                    <a:p>
                      <a:pPr algn="ctr" rtl="0" fontAlgn="ctr"/>
                      <a:r>
                        <a:rPr lang="en-GB" sz="800" b="1" i="1" u="none" strike="noStrike">
                          <a:solidFill>
                            <a:srgbClr val="000000"/>
                          </a:solidFill>
                          <a:effectLst/>
                          <a:latin typeface="Arial Narrow" panose="020B0606020202030204" pitchFamily="34" charset="0"/>
                        </a:rPr>
                        <a:t>0.8%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800" b="1" i="1" u="none" strike="noStrike">
                          <a:solidFill>
                            <a:srgbClr val="000000"/>
                          </a:solidFill>
                          <a:effectLst/>
                          <a:latin typeface="Arial Narrow" panose="020B0606020202030204" pitchFamily="34" charset="0"/>
                        </a:rPr>
                        <a:t>0.5%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1" i="1" u="none" strike="noStrike">
                          <a:solidFill>
                            <a:srgbClr val="000000"/>
                          </a:solidFill>
                          <a:effectLst/>
                          <a:latin typeface="Arial Narrow" panose="020B0606020202030204" pitchFamily="34" charset="0"/>
                        </a:rPr>
                        <a:t>0.3%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1" i="1" u="none" strike="noStrike">
                          <a:solidFill>
                            <a:srgbClr val="000000"/>
                          </a:solidFill>
                          <a:effectLst/>
                          <a:latin typeface="Arial Narrow" panose="020B0606020202030204" pitchFamily="34" charset="0"/>
                        </a:rPr>
                        <a:t>0.2%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1"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1" i="1" u="none" strike="noStrike">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vMerge="1">
                  <a:txBody>
                    <a:bodyPr/>
                    <a:lstStyle/>
                    <a:p>
                      <a:endParaRPr lang="en-GB"/>
                    </a:p>
                  </a:txBody>
                  <a:tcPr/>
                </a:tc>
              </a:tr>
              <a:tr h="252304">
                <a:tc rowSpan="2">
                  <a:txBody>
                    <a:bodyPr/>
                    <a:lstStyle/>
                    <a:p>
                      <a:pPr algn="l" rtl="0" fontAlgn="ctr"/>
                      <a:r>
                        <a:rPr lang="en-GB" sz="900" b="0" i="0" u="none" strike="noStrike">
                          <a:solidFill>
                            <a:srgbClr val="000000"/>
                          </a:solidFill>
                          <a:effectLst/>
                          <a:latin typeface="Arial Narrow" panose="020B0606020202030204" pitchFamily="34" charset="0"/>
                        </a:rPr>
                        <a:t>Aneurin Bevan</a:t>
                      </a:r>
                    </a:p>
                  </a:txBody>
                  <a:tcPr marL="8319" marR="8319" marT="8319" marB="0" anchor="ctr">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900" b="0" i="0" u="none" strike="noStrike">
                          <a:solidFill>
                            <a:srgbClr val="000000"/>
                          </a:solidFill>
                          <a:effectLst/>
                          <a:latin typeface="Arial Narrow" panose="020B0606020202030204" pitchFamily="34" charset="0"/>
                        </a:rPr>
                        <a:t>339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414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492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315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148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85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64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36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rowSpan="2">
                  <a:txBody>
                    <a:bodyPr/>
                    <a:lstStyle/>
                    <a:p>
                      <a:pPr algn="ctr" rtl="0" fontAlgn="ctr"/>
                      <a:r>
                        <a:rPr lang="en-GB" sz="900" b="0" i="0" u="none" strike="noStrike">
                          <a:solidFill>
                            <a:srgbClr val="000000"/>
                          </a:solidFill>
                          <a:effectLst/>
                          <a:latin typeface="Arial Narrow" panose="020B0606020202030204" pitchFamily="34" charset="0"/>
                        </a:rPr>
                        <a:t>1,940</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0C4DE"/>
                    </a:solidFill>
                  </a:tcPr>
                </a:tc>
              </a:tr>
              <a:tr h="274110">
                <a:tc vMerge="1">
                  <a:txBody>
                    <a:bodyPr/>
                    <a:lstStyle/>
                    <a:p>
                      <a:endParaRPr lang="en-GB"/>
                    </a:p>
                  </a:txBody>
                  <a:tcPr/>
                </a:tc>
                <a:tc>
                  <a:txBody>
                    <a:bodyPr/>
                    <a:lstStyle/>
                    <a:p>
                      <a:pPr algn="ctr" rtl="0" fontAlgn="ctr"/>
                      <a:r>
                        <a:rPr lang="en-GB" sz="800" b="0" i="1" u="none" strike="noStrike">
                          <a:solidFill>
                            <a:srgbClr val="000000"/>
                          </a:solidFill>
                          <a:effectLst/>
                          <a:latin typeface="Arial Narrow" panose="020B0606020202030204" pitchFamily="34" charset="0"/>
                        </a:rPr>
                        <a:t>17.5%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21.3%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25.4%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FF85"/>
                    </a:solidFill>
                  </a:tcPr>
                </a:tc>
                <a:tc>
                  <a:txBody>
                    <a:bodyPr/>
                    <a:lstStyle/>
                    <a:p>
                      <a:pPr algn="ctr" rtl="0" fontAlgn="ctr"/>
                      <a:r>
                        <a:rPr lang="en-GB" sz="800" b="0" i="1" u="none" strike="noStrike">
                          <a:solidFill>
                            <a:srgbClr val="000000"/>
                          </a:solidFill>
                          <a:effectLst/>
                          <a:latin typeface="Arial Narrow" panose="020B0606020202030204" pitchFamily="34" charset="0"/>
                        </a:rPr>
                        <a:t>16.2%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rtl="0" fontAlgn="ctr"/>
                      <a:r>
                        <a:rPr lang="en-GB" sz="800" b="0" i="1" u="none" strike="noStrike">
                          <a:solidFill>
                            <a:srgbClr val="000000"/>
                          </a:solidFill>
                          <a:effectLst/>
                          <a:latin typeface="Arial Narrow" panose="020B0606020202030204" pitchFamily="34" charset="0"/>
                        </a:rPr>
                        <a:t>7.6%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800" b="0" i="1" u="none" strike="noStrike">
                          <a:solidFill>
                            <a:srgbClr val="000000"/>
                          </a:solidFill>
                          <a:effectLst/>
                          <a:latin typeface="Arial Narrow" panose="020B0606020202030204" pitchFamily="34" charset="0"/>
                        </a:rPr>
                        <a:t>4.4%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GB" sz="800" b="0" i="1" u="none" strike="noStrike">
                          <a:solidFill>
                            <a:srgbClr val="000000"/>
                          </a:solidFill>
                          <a:effectLst/>
                          <a:latin typeface="Arial Narrow" panose="020B0606020202030204" pitchFamily="34" charset="0"/>
                        </a:rPr>
                        <a:t>3.3%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43F"/>
                    </a:solidFill>
                  </a:tcPr>
                </a:tc>
                <a:tc>
                  <a:txBody>
                    <a:bodyPr/>
                    <a:lstStyle/>
                    <a:p>
                      <a:pPr algn="ctr" rtl="0" fontAlgn="ctr"/>
                      <a:r>
                        <a:rPr lang="en-GB" sz="800" b="0" i="1" u="none" strike="noStrike">
                          <a:solidFill>
                            <a:srgbClr val="000000"/>
                          </a:solidFill>
                          <a:effectLst/>
                          <a:latin typeface="Arial Narrow" panose="020B0606020202030204" pitchFamily="34" charset="0"/>
                        </a:rPr>
                        <a:t>1.9%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800" b="0" i="1" u="none" strike="noStrike">
                          <a:solidFill>
                            <a:srgbClr val="000000"/>
                          </a:solidFill>
                          <a:effectLst/>
                          <a:latin typeface="Arial Narrow" panose="020B0606020202030204" pitchFamily="34" charset="0"/>
                        </a:rPr>
                        <a:t>1.1%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vMerge="1">
                  <a:txBody>
                    <a:bodyPr/>
                    <a:lstStyle/>
                    <a:p>
                      <a:endParaRPr lang="en-GB"/>
                    </a:p>
                  </a:txBody>
                  <a:tcPr/>
                </a:tc>
              </a:tr>
              <a:tr h="252304">
                <a:tc rowSpan="2">
                  <a:txBody>
                    <a:bodyPr/>
                    <a:lstStyle/>
                    <a:p>
                      <a:pPr algn="l" rtl="0" fontAlgn="ctr"/>
                      <a:r>
                        <a:rPr lang="en-GB" sz="900" b="0" i="0" u="none" strike="noStrike">
                          <a:solidFill>
                            <a:srgbClr val="000000"/>
                          </a:solidFill>
                          <a:effectLst/>
                          <a:latin typeface="Arial Narrow" panose="020B0606020202030204" pitchFamily="34" charset="0"/>
                        </a:rPr>
                        <a:t>Betsi Cadwaladr</a:t>
                      </a:r>
                    </a:p>
                  </a:txBody>
                  <a:tcPr marL="8319" marR="8319" marT="8319" marB="0" anchor="ctr">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900" b="0" i="0" u="none" strike="noStrike">
                          <a:solidFill>
                            <a:srgbClr val="000000"/>
                          </a:solidFill>
                          <a:effectLst/>
                          <a:latin typeface="Arial Narrow" panose="020B0606020202030204" pitchFamily="34" charset="0"/>
                        </a:rPr>
                        <a:t>1,243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1,254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708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477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247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120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58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rowSpan="2">
                  <a:txBody>
                    <a:bodyPr/>
                    <a:lstStyle/>
                    <a:p>
                      <a:pPr algn="ctr" rtl="0" fontAlgn="ctr"/>
                      <a:r>
                        <a:rPr lang="en-GB" sz="900" b="0" i="0" u="none" strike="noStrike">
                          <a:solidFill>
                            <a:srgbClr val="000000"/>
                          </a:solidFill>
                          <a:effectLst/>
                          <a:latin typeface="Arial Narrow" panose="020B0606020202030204" pitchFamily="34" charset="0"/>
                        </a:rPr>
                        <a:t>4,129</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0C4DE"/>
                    </a:solidFill>
                  </a:tcPr>
                </a:tc>
              </a:tr>
              <a:tr h="274110">
                <a:tc vMerge="1">
                  <a:txBody>
                    <a:bodyPr/>
                    <a:lstStyle/>
                    <a:p>
                      <a:endParaRPr lang="en-GB"/>
                    </a:p>
                  </a:txBody>
                  <a:tcPr/>
                </a:tc>
                <a:tc>
                  <a:txBody>
                    <a:bodyPr/>
                    <a:lstStyle/>
                    <a:p>
                      <a:pPr algn="ctr" rtl="0" fontAlgn="ctr"/>
                      <a:r>
                        <a:rPr lang="en-GB" sz="800" b="0" i="1" u="none" strike="noStrike">
                          <a:solidFill>
                            <a:srgbClr val="000000"/>
                          </a:solidFill>
                          <a:effectLst/>
                          <a:latin typeface="Arial Narrow" panose="020B0606020202030204" pitchFamily="34" charset="0"/>
                        </a:rPr>
                        <a:t>30.1%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30.4%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17.1%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FF85"/>
                    </a:solidFill>
                  </a:tcPr>
                </a:tc>
                <a:tc>
                  <a:txBody>
                    <a:bodyPr/>
                    <a:lstStyle/>
                    <a:p>
                      <a:pPr algn="ctr" rtl="0" fontAlgn="ctr"/>
                      <a:r>
                        <a:rPr lang="en-GB" sz="800" b="0" i="1" u="none" strike="noStrike">
                          <a:solidFill>
                            <a:srgbClr val="000000"/>
                          </a:solidFill>
                          <a:effectLst/>
                          <a:latin typeface="Arial Narrow" panose="020B0606020202030204" pitchFamily="34" charset="0"/>
                        </a:rPr>
                        <a:t>11.6%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rtl="0" fontAlgn="ctr"/>
                      <a:r>
                        <a:rPr lang="en-GB" sz="800" b="0" i="1" u="none" strike="noStrike">
                          <a:solidFill>
                            <a:srgbClr val="000000"/>
                          </a:solidFill>
                          <a:effectLst/>
                          <a:latin typeface="Arial Narrow" panose="020B0606020202030204" pitchFamily="34" charset="0"/>
                        </a:rPr>
                        <a:t>6.0%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800" b="0" i="1" u="none" strike="noStrike">
                          <a:solidFill>
                            <a:srgbClr val="000000"/>
                          </a:solidFill>
                          <a:effectLst/>
                          <a:latin typeface="Arial Narrow" panose="020B0606020202030204" pitchFamily="34" charset="0"/>
                        </a:rPr>
                        <a:t>2.9%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GB" sz="800" b="0" i="1" u="none" strike="noStrike">
                          <a:solidFill>
                            <a:srgbClr val="000000"/>
                          </a:solidFill>
                          <a:effectLst/>
                          <a:latin typeface="Arial Narrow" panose="020B0606020202030204" pitchFamily="34" charset="0"/>
                        </a:rPr>
                        <a:t>1.4%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43F"/>
                    </a:solidFill>
                  </a:tcPr>
                </a:tc>
                <a:tc>
                  <a:txBody>
                    <a:bodyPr/>
                    <a:lstStyle/>
                    <a:p>
                      <a:pPr algn="ctr" rtl="0" fontAlgn="ctr"/>
                      <a:r>
                        <a:rPr lang="en-GB" sz="800" b="0" i="1" u="none" strike="noStrike">
                          <a:solidFill>
                            <a:srgbClr val="000000"/>
                          </a:solidFill>
                          <a:effectLst/>
                          <a:latin typeface="Arial Narrow" panose="020B0606020202030204" pitchFamily="34" charset="0"/>
                        </a:rPr>
                        <a:t>0.4%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800" b="0" i="1" u="none" strike="noStrike">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vMerge="1">
                  <a:txBody>
                    <a:bodyPr/>
                    <a:lstStyle/>
                    <a:p>
                      <a:endParaRPr lang="en-GB"/>
                    </a:p>
                  </a:txBody>
                  <a:tcPr/>
                </a:tc>
              </a:tr>
              <a:tr h="252304">
                <a:tc rowSpan="2">
                  <a:txBody>
                    <a:bodyPr/>
                    <a:lstStyle/>
                    <a:p>
                      <a:pPr algn="l" rtl="0" fontAlgn="ctr"/>
                      <a:r>
                        <a:rPr lang="en-GB" sz="900" b="0" i="0" u="none" strike="noStrike">
                          <a:solidFill>
                            <a:srgbClr val="000000"/>
                          </a:solidFill>
                          <a:effectLst/>
                          <a:latin typeface="Arial Narrow" panose="020B0606020202030204" pitchFamily="34" charset="0"/>
                        </a:rPr>
                        <a:t>Cardiff And Vale</a:t>
                      </a:r>
                    </a:p>
                  </a:txBody>
                  <a:tcPr marL="8319" marR="8319" marT="8319" marB="0" anchor="ctr">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900" b="0" i="0" u="none" strike="noStrike">
                          <a:solidFill>
                            <a:srgbClr val="000000"/>
                          </a:solidFill>
                          <a:effectLst/>
                          <a:latin typeface="Arial Narrow" panose="020B0606020202030204" pitchFamily="34" charset="0"/>
                        </a:rPr>
                        <a:t>539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616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449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241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50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rowSpan="2">
                  <a:txBody>
                    <a:bodyPr/>
                    <a:lstStyle/>
                    <a:p>
                      <a:pPr algn="ctr" rtl="0" fontAlgn="ctr"/>
                      <a:r>
                        <a:rPr lang="en-GB" sz="900" b="0" i="0" u="none" strike="noStrike">
                          <a:solidFill>
                            <a:srgbClr val="000000"/>
                          </a:solidFill>
                          <a:effectLst/>
                          <a:latin typeface="Arial Narrow" panose="020B0606020202030204" pitchFamily="34" charset="0"/>
                        </a:rPr>
                        <a:t>1,907</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0C4DE"/>
                    </a:solidFill>
                  </a:tcPr>
                </a:tc>
              </a:tr>
              <a:tr h="274110">
                <a:tc vMerge="1">
                  <a:txBody>
                    <a:bodyPr/>
                    <a:lstStyle/>
                    <a:p>
                      <a:endParaRPr lang="en-GB"/>
                    </a:p>
                  </a:txBody>
                  <a:tcPr/>
                </a:tc>
                <a:tc>
                  <a:txBody>
                    <a:bodyPr/>
                    <a:lstStyle/>
                    <a:p>
                      <a:pPr algn="ctr" rtl="0" fontAlgn="ctr"/>
                      <a:r>
                        <a:rPr lang="en-GB" sz="800" b="0" i="1" u="none" strike="noStrike">
                          <a:solidFill>
                            <a:srgbClr val="000000"/>
                          </a:solidFill>
                          <a:effectLst/>
                          <a:latin typeface="Arial Narrow" panose="020B0606020202030204" pitchFamily="34" charset="0"/>
                        </a:rPr>
                        <a:t>28.3%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32.3%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23.5%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FF85"/>
                    </a:solidFill>
                  </a:tcPr>
                </a:tc>
                <a:tc>
                  <a:txBody>
                    <a:bodyPr/>
                    <a:lstStyle/>
                    <a:p>
                      <a:pPr algn="ctr" rtl="0" fontAlgn="ctr"/>
                      <a:r>
                        <a:rPr lang="en-GB" sz="800" b="0" i="1" u="none" strike="noStrike">
                          <a:solidFill>
                            <a:srgbClr val="000000"/>
                          </a:solidFill>
                          <a:effectLst/>
                          <a:latin typeface="Arial Narrow" panose="020B0606020202030204" pitchFamily="34" charset="0"/>
                        </a:rPr>
                        <a:t>12.6%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rtl="0" fontAlgn="ctr"/>
                      <a:r>
                        <a:rPr lang="en-GB" sz="800" b="0" i="1" u="none" strike="noStrike">
                          <a:solidFill>
                            <a:srgbClr val="000000"/>
                          </a:solidFill>
                          <a:effectLst/>
                          <a:latin typeface="Arial Narrow" panose="020B0606020202030204" pitchFamily="34" charset="0"/>
                        </a:rPr>
                        <a:t>2.6%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800" b="0" i="1" u="none" strike="noStrike">
                          <a:solidFill>
                            <a:srgbClr val="000000"/>
                          </a:solidFill>
                          <a:effectLst/>
                          <a:latin typeface="Arial Narrow" panose="020B0606020202030204" pitchFamily="34" charset="0"/>
                        </a:rPr>
                        <a:t>0.5%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GB" sz="800" b="0" i="1" u="none" strike="noStrike">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43F"/>
                    </a:solidFill>
                  </a:tcPr>
                </a:tc>
                <a:tc>
                  <a:txBody>
                    <a:bodyPr/>
                    <a:lstStyle/>
                    <a:p>
                      <a:pPr algn="ctr" rtl="0" fontAlgn="ctr"/>
                      <a:r>
                        <a:rPr lang="en-GB" sz="800" b="0" i="1" u="none" strike="noStrike">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vMerge="1">
                  <a:txBody>
                    <a:bodyPr/>
                    <a:lstStyle/>
                    <a:p>
                      <a:endParaRPr lang="en-GB"/>
                    </a:p>
                  </a:txBody>
                  <a:tcPr/>
                </a:tc>
              </a:tr>
              <a:tr h="252304">
                <a:tc rowSpan="2">
                  <a:txBody>
                    <a:bodyPr/>
                    <a:lstStyle/>
                    <a:p>
                      <a:pPr algn="l" rtl="0" fontAlgn="ctr"/>
                      <a:r>
                        <a:rPr lang="en-GB" sz="900" b="0" i="0" u="none" strike="noStrike">
                          <a:solidFill>
                            <a:srgbClr val="000000"/>
                          </a:solidFill>
                          <a:effectLst/>
                          <a:latin typeface="Arial Narrow" panose="020B0606020202030204" pitchFamily="34" charset="0"/>
                        </a:rPr>
                        <a:t>Cwm Taf Morgannwg</a:t>
                      </a:r>
                    </a:p>
                  </a:txBody>
                  <a:tcPr marL="8319" marR="8319" marT="8319" marB="0" anchor="ctr">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900" b="0" i="0" u="none" strike="noStrike">
                          <a:solidFill>
                            <a:srgbClr val="000000"/>
                          </a:solidFill>
                          <a:effectLst/>
                          <a:latin typeface="Arial Narrow" panose="020B0606020202030204" pitchFamily="34" charset="0"/>
                        </a:rPr>
                        <a:t>1,246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509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279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182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90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75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31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rowSpan="2">
                  <a:txBody>
                    <a:bodyPr/>
                    <a:lstStyle/>
                    <a:p>
                      <a:pPr algn="ctr" rtl="0" fontAlgn="ctr"/>
                      <a:r>
                        <a:rPr lang="en-GB" sz="900" b="0" i="0" u="none" strike="noStrike">
                          <a:solidFill>
                            <a:srgbClr val="000000"/>
                          </a:solidFill>
                          <a:effectLst/>
                          <a:latin typeface="Arial Narrow" panose="020B0606020202030204" pitchFamily="34" charset="0"/>
                        </a:rPr>
                        <a:t>2,500</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0C4DE"/>
                    </a:solidFill>
                  </a:tcPr>
                </a:tc>
              </a:tr>
              <a:tr h="274110">
                <a:tc vMerge="1">
                  <a:txBody>
                    <a:bodyPr/>
                    <a:lstStyle/>
                    <a:p>
                      <a:endParaRPr lang="en-GB"/>
                    </a:p>
                  </a:txBody>
                  <a:tcPr/>
                </a:tc>
                <a:tc>
                  <a:txBody>
                    <a:bodyPr/>
                    <a:lstStyle/>
                    <a:p>
                      <a:pPr algn="ctr" rtl="0" fontAlgn="ctr"/>
                      <a:r>
                        <a:rPr lang="en-GB" sz="800" b="0" i="1" u="none" strike="noStrike">
                          <a:solidFill>
                            <a:srgbClr val="000000"/>
                          </a:solidFill>
                          <a:effectLst/>
                          <a:latin typeface="Arial Narrow" panose="020B0606020202030204" pitchFamily="34" charset="0"/>
                        </a:rPr>
                        <a:t>49.8%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20.4%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11.2%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FF85"/>
                    </a:solidFill>
                  </a:tcPr>
                </a:tc>
                <a:tc>
                  <a:txBody>
                    <a:bodyPr/>
                    <a:lstStyle/>
                    <a:p>
                      <a:pPr algn="ctr" rtl="0" fontAlgn="ctr"/>
                      <a:r>
                        <a:rPr lang="en-GB" sz="800" b="0" i="1" u="none" strike="noStrike">
                          <a:solidFill>
                            <a:srgbClr val="000000"/>
                          </a:solidFill>
                          <a:effectLst/>
                          <a:latin typeface="Arial Narrow" panose="020B0606020202030204" pitchFamily="34" charset="0"/>
                        </a:rPr>
                        <a:t>7.3%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rtl="0" fontAlgn="ctr"/>
                      <a:r>
                        <a:rPr lang="en-GB" sz="800" b="0" i="1" u="none" strike="noStrike">
                          <a:solidFill>
                            <a:srgbClr val="000000"/>
                          </a:solidFill>
                          <a:effectLst/>
                          <a:latin typeface="Arial Narrow" panose="020B0606020202030204" pitchFamily="34" charset="0"/>
                        </a:rPr>
                        <a:t>3.6%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800" b="0" i="1" u="none" strike="noStrike">
                          <a:solidFill>
                            <a:srgbClr val="000000"/>
                          </a:solidFill>
                          <a:effectLst/>
                          <a:latin typeface="Arial Narrow" panose="020B0606020202030204" pitchFamily="34" charset="0"/>
                        </a:rPr>
                        <a:t>3.0%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GB" sz="800" b="0" i="1" u="none" strike="noStrike">
                          <a:solidFill>
                            <a:srgbClr val="000000"/>
                          </a:solidFill>
                          <a:effectLst/>
                          <a:latin typeface="Arial Narrow" panose="020B0606020202030204" pitchFamily="34" charset="0"/>
                        </a:rPr>
                        <a:t>1.2%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43F"/>
                    </a:solidFill>
                  </a:tcPr>
                </a:tc>
                <a:tc>
                  <a:txBody>
                    <a:bodyPr/>
                    <a:lstStyle/>
                    <a:p>
                      <a:pPr algn="ctr" rtl="0" fontAlgn="ctr"/>
                      <a:r>
                        <a:rPr lang="en-GB" sz="800" b="0" i="1" u="none" strike="noStrike">
                          <a:solidFill>
                            <a:srgbClr val="000000"/>
                          </a:solidFill>
                          <a:effectLst/>
                          <a:latin typeface="Arial Narrow" panose="020B0606020202030204" pitchFamily="34" charset="0"/>
                        </a:rPr>
                        <a:t>1.1%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800" b="0" i="1" u="none" strike="noStrike">
                          <a:solidFill>
                            <a:srgbClr val="000000"/>
                          </a:solidFill>
                          <a:effectLst/>
                          <a:latin typeface="Arial Narrow" panose="020B0606020202030204" pitchFamily="34" charset="0"/>
                        </a:rPr>
                        <a:t>1.1%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vMerge="1">
                  <a:txBody>
                    <a:bodyPr/>
                    <a:lstStyle/>
                    <a:p>
                      <a:endParaRPr lang="en-GB"/>
                    </a:p>
                  </a:txBody>
                  <a:tcPr/>
                </a:tc>
              </a:tr>
              <a:tr h="252304">
                <a:tc rowSpan="2">
                  <a:txBody>
                    <a:bodyPr/>
                    <a:lstStyle/>
                    <a:p>
                      <a:pPr algn="l" rtl="0" fontAlgn="ctr"/>
                      <a:r>
                        <a:rPr lang="en-GB" sz="900" b="0" i="0" u="none" strike="noStrike">
                          <a:solidFill>
                            <a:srgbClr val="000000"/>
                          </a:solidFill>
                          <a:effectLst/>
                          <a:latin typeface="Arial Narrow" panose="020B0606020202030204" pitchFamily="34" charset="0"/>
                        </a:rPr>
                        <a:t>Hywel Dda</a:t>
                      </a:r>
                    </a:p>
                  </a:txBody>
                  <a:tcPr marL="8319" marR="8319" marT="8319" marB="0" anchor="ctr">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900" b="0" i="0" u="none" strike="noStrike">
                          <a:solidFill>
                            <a:srgbClr val="000000"/>
                          </a:solidFill>
                          <a:effectLst/>
                          <a:latin typeface="Arial Narrow" panose="020B0606020202030204" pitchFamily="34" charset="0"/>
                        </a:rPr>
                        <a:t>1,227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587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256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192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90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47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rowSpan="2">
                  <a:txBody>
                    <a:bodyPr/>
                    <a:lstStyle/>
                    <a:p>
                      <a:pPr algn="ctr" rtl="0" fontAlgn="ctr"/>
                      <a:r>
                        <a:rPr lang="en-GB" sz="900" b="0" i="0" u="none" strike="noStrike">
                          <a:solidFill>
                            <a:srgbClr val="000000"/>
                          </a:solidFill>
                          <a:effectLst/>
                          <a:latin typeface="Arial Narrow" panose="020B0606020202030204" pitchFamily="34" charset="0"/>
                        </a:rPr>
                        <a:t>2,444</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0C4DE"/>
                    </a:solidFill>
                  </a:tcPr>
                </a:tc>
              </a:tr>
              <a:tr h="274110">
                <a:tc vMerge="1">
                  <a:txBody>
                    <a:bodyPr/>
                    <a:lstStyle/>
                    <a:p>
                      <a:endParaRPr lang="en-GB"/>
                    </a:p>
                  </a:txBody>
                  <a:tcPr/>
                </a:tc>
                <a:tc>
                  <a:txBody>
                    <a:bodyPr/>
                    <a:lstStyle/>
                    <a:p>
                      <a:pPr algn="ctr" rtl="0" fontAlgn="ctr"/>
                      <a:r>
                        <a:rPr lang="en-GB" sz="800" b="0" i="1" u="none" strike="noStrike">
                          <a:solidFill>
                            <a:srgbClr val="000000"/>
                          </a:solidFill>
                          <a:effectLst/>
                          <a:latin typeface="Arial Narrow" panose="020B0606020202030204" pitchFamily="34" charset="0"/>
                        </a:rPr>
                        <a:t>50.2%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24.0%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10.5%</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FF85"/>
                    </a:solidFill>
                  </a:tcPr>
                </a:tc>
                <a:tc>
                  <a:txBody>
                    <a:bodyPr/>
                    <a:lstStyle/>
                    <a:p>
                      <a:pPr algn="ctr" rtl="0" fontAlgn="ctr"/>
                      <a:r>
                        <a:rPr lang="en-GB" sz="800" b="0" i="1" u="none" strike="noStrike">
                          <a:solidFill>
                            <a:srgbClr val="000000"/>
                          </a:solidFill>
                          <a:effectLst/>
                          <a:latin typeface="Arial Narrow" panose="020B0606020202030204" pitchFamily="34" charset="0"/>
                        </a:rPr>
                        <a:t>7.9%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rtl="0" fontAlgn="ctr"/>
                      <a:r>
                        <a:rPr lang="en-GB" sz="800" b="0" i="1" u="none" strike="noStrike">
                          <a:solidFill>
                            <a:srgbClr val="000000"/>
                          </a:solidFill>
                          <a:effectLst/>
                          <a:latin typeface="Arial Narrow" panose="020B0606020202030204" pitchFamily="34" charset="0"/>
                        </a:rPr>
                        <a:t>3.7%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800" b="0" i="1" u="none" strike="noStrike">
                          <a:solidFill>
                            <a:srgbClr val="000000"/>
                          </a:solidFill>
                          <a:effectLst/>
                          <a:latin typeface="Arial Narrow" panose="020B0606020202030204" pitchFamily="34" charset="0"/>
                        </a:rPr>
                        <a:t>1.9%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GB" sz="800" b="0" i="1" u="none" strike="noStrike">
                          <a:solidFill>
                            <a:srgbClr val="000000"/>
                          </a:solidFill>
                          <a:effectLst/>
                          <a:latin typeface="Arial Narrow" panose="020B0606020202030204" pitchFamily="34" charset="0"/>
                        </a:rPr>
                        <a:t>1.1%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43F"/>
                    </a:solidFill>
                  </a:tcPr>
                </a:tc>
                <a:tc>
                  <a:txBody>
                    <a:bodyPr/>
                    <a:lstStyle/>
                    <a:p>
                      <a:pPr algn="ctr" rtl="0" fontAlgn="ctr"/>
                      <a:r>
                        <a:rPr lang="en-GB" sz="800" b="0" i="1" u="none" strike="noStrike">
                          <a:solidFill>
                            <a:srgbClr val="000000"/>
                          </a:solidFill>
                          <a:effectLst/>
                          <a:latin typeface="Arial Narrow" panose="020B0606020202030204" pitchFamily="34" charset="0"/>
                        </a:rPr>
                        <a:t>0.3%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800" b="0" i="1" u="none" strike="noStrike">
                          <a:solidFill>
                            <a:srgbClr val="000000"/>
                          </a:solidFill>
                          <a:effectLst/>
                          <a:latin typeface="Arial Narrow" panose="020B0606020202030204" pitchFamily="34" charset="0"/>
                        </a:rPr>
                        <a:t>0.2%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vMerge="1">
                  <a:txBody>
                    <a:bodyPr/>
                    <a:lstStyle/>
                    <a:p>
                      <a:endParaRPr lang="en-GB"/>
                    </a:p>
                  </a:txBody>
                  <a:tcPr/>
                </a:tc>
              </a:tr>
              <a:tr h="252304">
                <a:tc rowSpan="2">
                  <a:txBody>
                    <a:bodyPr/>
                    <a:lstStyle/>
                    <a:p>
                      <a:pPr algn="l" rtl="0" fontAlgn="ctr"/>
                      <a:r>
                        <a:rPr lang="en-GB" sz="900" b="0" i="0" u="none" strike="noStrike">
                          <a:solidFill>
                            <a:srgbClr val="000000"/>
                          </a:solidFill>
                          <a:effectLst/>
                          <a:latin typeface="Arial Narrow" panose="020B0606020202030204" pitchFamily="34" charset="0"/>
                        </a:rPr>
                        <a:t>Out of Area</a:t>
                      </a:r>
                    </a:p>
                  </a:txBody>
                  <a:tcPr marL="8319" marR="8319" marT="8319" marB="0" anchor="ctr">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900" b="0" i="0" u="none" strike="noStrike">
                          <a:solidFill>
                            <a:srgbClr val="000000"/>
                          </a:solidFill>
                          <a:effectLst/>
                          <a:latin typeface="Arial Narrow" panose="020B0606020202030204" pitchFamily="34" charset="0"/>
                        </a:rPr>
                        <a:t>303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308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140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44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rowSpan="2">
                  <a:txBody>
                    <a:bodyPr/>
                    <a:lstStyle/>
                    <a:p>
                      <a:pPr algn="ctr" rtl="0" fontAlgn="ctr"/>
                      <a:r>
                        <a:rPr lang="en-GB" sz="900" b="0" i="0" u="none" strike="noStrike">
                          <a:solidFill>
                            <a:srgbClr val="000000"/>
                          </a:solidFill>
                          <a:effectLst/>
                          <a:latin typeface="Arial Narrow" panose="020B0606020202030204" pitchFamily="34" charset="0"/>
                        </a:rPr>
                        <a:t>813</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0C4DE"/>
                    </a:solidFill>
                  </a:tcPr>
                </a:tc>
              </a:tr>
              <a:tr h="274110">
                <a:tc vMerge="1">
                  <a:txBody>
                    <a:bodyPr/>
                    <a:lstStyle/>
                    <a:p>
                      <a:endParaRPr lang="en-GB"/>
                    </a:p>
                  </a:txBody>
                  <a:tcPr/>
                </a:tc>
                <a:tc>
                  <a:txBody>
                    <a:bodyPr/>
                    <a:lstStyle/>
                    <a:p>
                      <a:pPr algn="ctr" rtl="0" fontAlgn="ctr"/>
                      <a:r>
                        <a:rPr lang="en-GB" sz="800" b="0" i="1" u="none" strike="noStrike">
                          <a:solidFill>
                            <a:srgbClr val="000000"/>
                          </a:solidFill>
                          <a:effectLst/>
                          <a:latin typeface="Arial Narrow" panose="020B0606020202030204" pitchFamily="34" charset="0"/>
                        </a:rPr>
                        <a:t>37.3%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37.9%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17.2%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FF85"/>
                    </a:solidFill>
                  </a:tcPr>
                </a:tc>
                <a:tc>
                  <a:txBody>
                    <a:bodyPr/>
                    <a:lstStyle/>
                    <a:p>
                      <a:pPr algn="ctr" rtl="0" fontAlgn="ctr"/>
                      <a:r>
                        <a:rPr lang="en-GB" sz="800" b="0" i="1" u="none" strike="noStrike">
                          <a:solidFill>
                            <a:srgbClr val="000000"/>
                          </a:solidFill>
                          <a:effectLst/>
                          <a:latin typeface="Arial Narrow" panose="020B0606020202030204" pitchFamily="34" charset="0"/>
                        </a:rPr>
                        <a:t>5.4%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rtl="0" fontAlgn="ctr"/>
                      <a:r>
                        <a:rPr lang="en-GB" sz="800" b="0" i="1" u="none" strike="noStrike">
                          <a:solidFill>
                            <a:srgbClr val="000000"/>
                          </a:solidFill>
                          <a:effectLst/>
                          <a:latin typeface="Arial Narrow" panose="020B0606020202030204" pitchFamily="34" charset="0"/>
                        </a:rPr>
                        <a:t>2.0%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800" b="0" i="1" u="none" strike="noStrike">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GB" sz="800" b="0" i="1" u="none" strike="noStrike">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43F"/>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800" b="0" i="1" u="none" strike="noStrike">
                          <a:solidFill>
                            <a:srgbClr val="000000"/>
                          </a:solidFill>
                          <a:effectLst/>
                          <a:latin typeface="Arial Narrow" panose="020B0606020202030204" pitchFamily="34" charset="0"/>
                        </a:rPr>
                        <a:t>0.0%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vMerge="1">
                  <a:txBody>
                    <a:bodyPr/>
                    <a:lstStyle/>
                    <a:p>
                      <a:endParaRPr lang="en-GB"/>
                    </a:p>
                  </a:txBody>
                  <a:tcPr/>
                </a:tc>
              </a:tr>
              <a:tr h="252304">
                <a:tc rowSpan="2">
                  <a:txBody>
                    <a:bodyPr/>
                    <a:lstStyle/>
                    <a:p>
                      <a:pPr algn="l" rtl="0" fontAlgn="ctr"/>
                      <a:r>
                        <a:rPr lang="en-GB" sz="900" b="0" i="0" u="none" strike="noStrike">
                          <a:solidFill>
                            <a:srgbClr val="000000"/>
                          </a:solidFill>
                          <a:effectLst/>
                          <a:latin typeface="Arial Narrow" panose="020B0606020202030204" pitchFamily="34" charset="0"/>
                        </a:rPr>
                        <a:t>Swansea Bay</a:t>
                      </a:r>
                    </a:p>
                  </a:txBody>
                  <a:tcPr marL="8319" marR="8319" marT="8319" marB="0" anchor="ctr">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3D3"/>
                    </a:solidFill>
                  </a:tcPr>
                </a:tc>
                <a:tc>
                  <a:txBody>
                    <a:bodyPr/>
                    <a:lstStyle/>
                    <a:p>
                      <a:pPr algn="ctr" rtl="0" fontAlgn="ctr"/>
                      <a:r>
                        <a:rPr lang="en-GB" sz="900" b="0" i="0" u="none" strike="noStrike">
                          <a:solidFill>
                            <a:srgbClr val="000000"/>
                          </a:solidFill>
                          <a:effectLst/>
                          <a:latin typeface="Arial Narrow" panose="020B0606020202030204" pitchFamily="34" charset="0"/>
                        </a:rPr>
                        <a:t>662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313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259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203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109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80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42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32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10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a:txBody>
                    <a:bodyPr/>
                    <a:lstStyle/>
                    <a:p>
                      <a:pPr algn="ctr" rtl="0" fontAlgn="ctr"/>
                      <a:r>
                        <a:rPr lang="en-GB" sz="900" b="0" i="0" u="none" strike="noStrike">
                          <a:solidFill>
                            <a:srgbClr val="000000"/>
                          </a:solidFill>
                          <a:effectLst/>
                          <a:latin typeface="Arial Narrow" panose="020B0606020202030204" pitchFamily="34" charset="0"/>
                        </a:rPr>
                        <a:t>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5"/>
                    </a:solidFill>
                  </a:tcPr>
                </a:tc>
                <a:tc rowSpan="2">
                  <a:txBody>
                    <a:bodyPr/>
                    <a:lstStyle/>
                    <a:p>
                      <a:pPr algn="ctr" rtl="0" fontAlgn="ctr"/>
                      <a:r>
                        <a:rPr lang="en-GB" sz="900" b="0" i="0" u="none" strike="noStrike">
                          <a:solidFill>
                            <a:srgbClr val="000000"/>
                          </a:solidFill>
                          <a:effectLst/>
                          <a:latin typeface="Arial Narrow" panose="020B0606020202030204" pitchFamily="34" charset="0"/>
                        </a:rPr>
                        <a:t>1,738</a:t>
                      </a:r>
                    </a:p>
                  </a:txBody>
                  <a:tcPr marL="8319" marR="8319" marT="8319" marB="0" anchor="ctr">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0C4DE"/>
                    </a:solidFill>
                  </a:tcPr>
                </a:tc>
              </a:tr>
              <a:tr h="274110">
                <a:tc vMerge="1">
                  <a:txBody>
                    <a:bodyPr/>
                    <a:lstStyle/>
                    <a:p>
                      <a:endParaRPr lang="en-GB"/>
                    </a:p>
                  </a:txBody>
                  <a:tcPr/>
                </a:tc>
                <a:tc>
                  <a:txBody>
                    <a:bodyPr/>
                    <a:lstStyle/>
                    <a:p>
                      <a:pPr algn="ctr" rtl="0" fontAlgn="ctr"/>
                      <a:r>
                        <a:rPr lang="en-GB" sz="800" b="0" i="1" u="none" strike="noStrike">
                          <a:solidFill>
                            <a:srgbClr val="000000"/>
                          </a:solidFill>
                          <a:effectLst/>
                          <a:latin typeface="Arial Narrow" panose="020B0606020202030204" pitchFamily="34" charset="0"/>
                        </a:rPr>
                        <a:t>38.1%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18.0%</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GB" sz="800" b="0" i="1" u="none" strike="noStrike">
                          <a:solidFill>
                            <a:srgbClr val="000000"/>
                          </a:solidFill>
                          <a:effectLst/>
                          <a:latin typeface="Arial Narrow" panose="020B0606020202030204" pitchFamily="34" charset="0"/>
                        </a:rPr>
                        <a:t>14.9%</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FF85"/>
                    </a:solidFill>
                  </a:tcPr>
                </a:tc>
                <a:tc>
                  <a:txBody>
                    <a:bodyPr/>
                    <a:lstStyle/>
                    <a:p>
                      <a:pPr algn="ctr" rtl="0" fontAlgn="ctr"/>
                      <a:r>
                        <a:rPr lang="en-GB" sz="800" b="0" i="1" u="none" strike="noStrike">
                          <a:solidFill>
                            <a:srgbClr val="000000"/>
                          </a:solidFill>
                          <a:effectLst/>
                          <a:latin typeface="Arial Narrow" panose="020B0606020202030204" pitchFamily="34" charset="0"/>
                        </a:rPr>
                        <a:t>11.7%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rtl="0" fontAlgn="ctr"/>
                      <a:r>
                        <a:rPr lang="en-GB" sz="800" b="0" i="1" u="none" strike="noStrike">
                          <a:solidFill>
                            <a:srgbClr val="000000"/>
                          </a:solidFill>
                          <a:effectLst/>
                          <a:latin typeface="Arial Narrow" panose="020B0606020202030204" pitchFamily="34" charset="0"/>
                        </a:rPr>
                        <a:t>6.3%</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800" b="0" i="1" u="none" strike="noStrike">
                          <a:solidFill>
                            <a:srgbClr val="000000"/>
                          </a:solidFill>
                          <a:effectLst/>
                          <a:latin typeface="Arial Narrow" panose="020B0606020202030204" pitchFamily="34" charset="0"/>
                        </a:rPr>
                        <a:t>4.6%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GB" sz="800" b="0" i="1" u="none" strike="noStrike">
                          <a:solidFill>
                            <a:srgbClr val="000000"/>
                          </a:solidFill>
                          <a:effectLst/>
                          <a:latin typeface="Arial Narrow" panose="020B0606020202030204" pitchFamily="34" charset="0"/>
                        </a:rPr>
                        <a:t>2.4%</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43F"/>
                    </a:solidFill>
                  </a:tcPr>
                </a:tc>
                <a:tc>
                  <a:txBody>
                    <a:bodyPr/>
                    <a:lstStyle/>
                    <a:p>
                      <a:pPr algn="ctr" rtl="0" fontAlgn="ctr"/>
                      <a:r>
                        <a:rPr lang="en-GB" sz="800" b="0" i="1" u="none" strike="noStrike">
                          <a:solidFill>
                            <a:srgbClr val="000000"/>
                          </a:solidFill>
                          <a:effectLst/>
                          <a:latin typeface="Arial Narrow" panose="020B0606020202030204" pitchFamily="34" charset="0"/>
                        </a:rPr>
                        <a:t>1.8%</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800" b="0" i="1" u="none" strike="noStrike">
                          <a:solidFill>
                            <a:srgbClr val="000000"/>
                          </a:solidFill>
                          <a:effectLst/>
                          <a:latin typeface="Arial Narrow" panose="020B0606020202030204" pitchFamily="34" charset="0"/>
                        </a:rPr>
                        <a:t>0.7%</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0.6%</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a:solidFill>
                            <a:srgbClr val="000000"/>
                          </a:solidFill>
                          <a:effectLst/>
                          <a:latin typeface="Arial Narrow" panose="020B0606020202030204" pitchFamily="34" charset="0"/>
                        </a:rPr>
                        <a:t>0.2%</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rtl="0" fontAlgn="ctr"/>
                      <a:r>
                        <a:rPr lang="en-GB" sz="800" b="0" i="1" u="none" strike="noStrike" dirty="0">
                          <a:solidFill>
                            <a:srgbClr val="000000"/>
                          </a:solidFill>
                          <a:effectLst/>
                          <a:latin typeface="Arial Narrow" panose="020B0606020202030204" pitchFamily="34" charset="0"/>
                        </a:rPr>
                        <a:t>0.1%</a:t>
                      </a:r>
                    </a:p>
                  </a:txBody>
                  <a:tcPr marL="8319" marR="8319" marT="83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vMerge="1">
                  <a:txBody>
                    <a:bodyPr/>
                    <a:lstStyle/>
                    <a:p>
                      <a:endParaRPr lang="en-GB"/>
                    </a:p>
                  </a:txBody>
                  <a:tcPr/>
                </a:tc>
              </a:tr>
            </a:tbl>
          </a:graphicData>
        </a:graphic>
      </p:graphicFrame>
    </p:spTree>
    <p:extLst>
      <p:ext uri="{BB962C8B-B14F-4D97-AF65-F5344CB8AC3E}">
        <p14:creationId xmlns:p14="http://schemas.microsoft.com/office/powerpoint/2010/main" val="14229279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59194" y="-30243"/>
            <a:ext cx="5011793" cy="954107"/>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Delayed Community Responses</a:t>
            </a:r>
            <a:endParaRPr lang="en-GB" sz="2800" b="1" dirty="0">
              <a:solidFill>
                <a:prstClr val="white"/>
              </a:solidFill>
              <a:latin typeface="Arial" panose="020B0604020202020204" pitchFamily="34" charset="0"/>
              <a:cs typeface="Arial" panose="020B0604020202020204" pitchFamily="34" charset="0"/>
            </a:endParaRPr>
          </a:p>
        </p:txBody>
      </p:sp>
      <p:graphicFrame>
        <p:nvGraphicFramePr>
          <p:cNvPr id="11" name="Chart 10">
            <a:extLst>
              <a:ext uri="{FF2B5EF4-FFF2-40B4-BE49-F238E27FC236}">
                <a16:creationId xmlns="" xmlns:xdr="http://schemas.openxmlformats.org/drawingml/2006/spreadsheetDrawing" xmlns:a16="http://schemas.microsoft.com/office/drawing/2014/main" xmlns:lc="http://schemas.openxmlformats.org/drawingml/2006/lockedCanvas" id="{03EB5C8F-AF45-4357-9C46-939AE86E4A39}"/>
              </a:ext>
            </a:extLst>
          </p:cNvPr>
          <p:cNvGraphicFramePr>
            <a:graphicFrameLocks/>
          </p:cNvGraphicFramePr>
          <p:nvPr>
            <p:extLst>
              <p:ext uri="{D42A27DB-BD31-4B8C-83A1-F6EECF244321}">
                <p14:modId xmlns:p14="http://schemas.microsoft.com/office/powerpoint/2010/main" val="1068211098"/>
              </p:ext>
            </p:extLst>
          </p:nvPr>
        </p:nvGraphicFramePr>
        <p:xfrm>
          <a:off x="503548" y="857233"/>
          <a:ext cx="8136904" cy="537353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5543966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59194" y="-30243"/>
            <a:ext cx="5011793" cy="954107"/>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Delayed Community Responses</a:t>
            </a:r>
            <a:endParaRPr lang="en-GB" sz="2800" b="1" dirty="0">
              <a:solidFill>
                <a:prstClr val="white"/>
              </a:solidFill>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621875001"/>
              </p:ext>
            </p:extLst>
          </p:nvPr>
        </p:nvGraphicFramePr>
        <p:xfrm>
          <a:off x="1979712" y="877131"/>
          <a:ext cx="4752525" cy="5342769"/>
        </p:xfrm>
        <a:graphic>
          <a:graphicData uri="http://schemas.openxmlformats.org/drawingml/2006/table">
            <a:tbl>
              <a:tblPr/>
              <a:tblGrid>
                <a:gridCol w="665568"/>
                <a:gridCol w="200472"/>
                <a:gridCol w="200472"/>
                <a:gridCol w="200472"/>
                <a:gridCol w="200472"/>
                <a:gridCol w="200472"/>
                <a:gridCol w="200472"/>
                <a:gridCol w="200472"/>
                <a:gridCol w="200472"/>
                <a:gridCol w="200472"/>
                <a:gridCol w="200472"/>
                <a:gridCol w="200472"/>
                <a:gridCol w="200472"/>
                <a:gridCol w="203145"/>
                <a:gridCol w="203145"/>
                <a:gridCol w="203145"/>
                <a:gridCol w="203145"/>
                <a:gridCol w="203145"/>
                <a:gridCol w="665568"/>
              </a:tblGrid>
              <a:tr h="161413">
                <a:tc gridSpan="13">
                  <a:txBody>
                    <a:bodyPr/>
                    <a:lstStyle/>
                    <a:p>
                      <a:pPr algn="l" fontAlgn="b"/>
                      <a:r>
                        <a:rPr lang="en-US" sz="800" b="1" i="0" u="none" strike="noStrike" dirty="0">
                          <a:solidFill>
                            <a:srgbClr val="FFFFFF"/>
                          </a:solidFill>
                          <a:effectLst/>
                          <a:latin typeface="Arial" panose="020B0604020202020204" pitchFamily="34" charset="0"/>
                          <a:cs typeface="Arial" panose="020B0604020202020204" pitchFamily="34" charset="0"/>
                        </a:rPr>
                        <a:t>Patient Waits in Hours over 6 Hours - Cwm Taf Morgannwg</a:t>
                      </a:r>
                    </a:p>
                  </a:txBody>
                  <a:tcPr marL="6837" marR="6837" marT="6837" marB="0" anchor="b">
                    <a:lnL w="12700" cap="flat" cmpd="sng" algn="ctr">
                      <a:solidFill>
                        <a:srgbClr val="356F40"/>
                      </a:solidFill>
                      <a:prstDash val="solid"/>
                      <a:round/>
                      <a:headEnd type="none" w="med" len="med"/>
                      <a:tailEnd type="none" w="med" len="med"/>
                    </a:lnL>
                    <a:lnR>
                      <a:noFill/>
                    </a:lnR>
                    <a:lnT w="12700" cap="flat" cmpd="sng" algn="ctr">
                      <a:solidFill>
                        <a:srgbClr val="356F40"/>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80808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b"/>
                      <a:r>
                        <a:rPr lang="en-GB" sz="800" b="1" i="0" u="none" strike="noStrike">
                          <a:solidFill>
                            <a:srgbClr val="FFFFFF"/>
                          </a:solidFill>
                          <a:effectLst/>
                          <a:latin typeface="Calibri" panose="020F0502020204030204" pitchFamily="34" charset="0"/>
                        </a:rPr>
                        <a:t> </a:t>
                      </a:r>
                    </a:p>
                  </a:txBody>
                  <a:tcPr marL="6837" marR="6837" marT="6837" marB="0" anchor="b">
                    <a:lnL>
                      <a:noFill/>
                    </a:lnL>
                    <a:lnR>
                      <a:noFill/>
                    </a:lnR>
                    <a:lnT w="12700" cap="flat" cmpd="sng" algn="ctr">
                      <a:solidFill>
                        <a:srgbClr val="356F40"/>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808080"/>
                    </a:solidFill>
                  </a:tcPr>
                </a:tc>
                <a:tc>
                  <a:txBody>
                    <a:bodyPr/>
                    <a:lstStyle/>
                    <a:p>
                      <a:pPr algn="ctr" fontAlgn="b"/>
                      <a:r>
                        <a:rPr lang="en-GB" sz="800" b="1" i="0" u="none" strike="noStrike">
                          <a:solidFill>
                            <a:srgbClr val="FFFFFF"/>
                          </a:solidFill>
                          <a:effectLst/>
                          <a:latin typeface="Calibri" panose="020F0502020204030204" pitchFamily="34" charset="0"/>
                        </a:rPr>
                        <a:t> </a:t>
                      </a:r>
                    </a:p>
                  </a:txBody>
                  <a:tcPr marL="6837" marR="6837" marT="6837" marB="0" anchor="b">
                    <a:lnL>
                      <a:noFill/>
                    </a:lnL>
                    <a:lnR>
                      <a:noFill/>
                    </a:lnR>
                    <a:lnT w="12700" cap="flat" cmpd="sng" algn="ctr">
                      <a:solidFill>
                        <a:srgbClr val="356F40"/>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808080"/>
                    </a:solidFill>
                  </a:tcPr>
                </a:tc>
                <a:tc>
                  <a:txBody>
                    <a:bodyPr/>
                    <a:lstStyle/>
                    <a:p>
                      <a:pPr algn="ctr" fontAlgn="b"/>
                      <a:r>
                        <a:rPr lang="en-GB" sz="800" b="1" i="0" u="none" strike="noStrike">
                          <a:solidFill>
                            <a:srgbClr val="FFFFFF"/>
                          </a:solidFill>
                          <a:effectLst/>
                          <a:latin typeface="Calibri" panose="020F0502020204030204" pitchFamily="34" charset="0"/>
                        </a:rPr>
                        <a:t> </a:t>
                      </a:r>
                    </a:p>
                  </a:txBody>
                  <a:tcPr marL="6837" marR="6837" marT="6837" marB="0" anchor="b">
                    <a:lnL>
                      <a:noFill/>
                    </a:lnL>
                    <a:lnR>
                      <a:noFill/>
                    </a:lnR>
                    <a:lnT w="12700" cap="flat" cmpd="sng" algn="ctr">
                      <a:solidFill>
                        <a:srgbClr val="356F40"/>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808080"/>
                    </a:solidFill>
                  </a:tcPr>
                </a:tc>
                <a:tc>
                  <a:txBody>
                    <a:bodyPr/>
                    <a:lstStyle/>
                    <a:p>
                      <a:pPr algn="ctr" fontAlgn="b"/>
                      <a:r>
                        <a:rPr lang="en-GB" sz="800" b="1" i="0" u="none" strike="noStrike">
                          <a:solidFill>
                            <a:srgbClr val="FFFFFF"/>
                          </a:solidFill>
                          <a:effectLst/>
                          <a:latin typeface="Calibri" panose="020F0502020204030204" pitchFamily="34" charset="0"/>
                        </a:rPr>
                        <a:t> </a:t>
                      </a:r>
                    </a:p>
                  </a:txBody>
                  <a:tcPr marL="6837" marR="6837" marT="6837" marB="0" anchor="b">
                    <a:lnL>
                      <a:noFill/>
                    </a:lnL>
                    <a:lnR>
                      <a:noFill/>
                    </a:lnR>
                    <a:lnT w="12700" cap="flat" cmpd="sng" algn="ctr">
                      <a:solidFill>
                        <a:srgbClr val="356F40"/>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808080"/>
                    </a:solidFill>
                  </a:tcPr>
                </a:tc>
                <a:tc>
                  <a:txBody>
                    <a:bodyPr/>
                    <a:lstStyle/>
                    <a:p>
                      <a:pPr algn="ctr" fontAlgn="b"/>
                      <a:r>
                        <a:rPr lang="en-GB" sz="800" b="1" i="0" u="none" strike="noStrike">
                          <a:solidFill>
                            <a:srgbClr val="FFFFFF"/>
                          </a:solidFill>
                          <a:effectLst/>
                          <a:latin typeface="Calibri" panose="020F0502020204030204" pitchFamily="34" charset="0"/>
                        </a:rPr>
                        <a:t> </a:t>
                      </a:r>
                    </a:p>
                  </a:txBody>
                  <a:tcPr marL="6837" marR="6837" marT="6837" marB="0" anchor="b">
                    <a:lnL>
                      <a:noFill/>
                    </a:lnL>
                    <a:lnR>
                      <a:noFill/>
                    </a:lnR>
                    <a:lnT w="12700" cap="flat" cmpd="sng" algn="ctr">
                      <a:solidFill>
                        <a:srgbClr val="356F40"/>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808080"/>
                    </a:solidFill>
                  </a:tcPr>
                </a:tc>
                <a:tc>
                  <a:txBody>
                    <a:bodyPr/>
                    <a:lstStyle/>
                    <a:p>
                      <a:pPr algn="ctr" fontAlgn="b"/>
                      <a:r>
                        <a:rPr lang="en-GB" sz="800" b="1" i="0" u="none" strike="noStrike">
                          <a:solidFill>
                            <a:srgbClr val="FFFFFF"/>
                          </a:solidFill>
                          <a:effectLst/>
                          <a:latin typeface="Calibri" panose="020F0502020204030204" pitchFamily="34" charset="0"/>
                        </a:rPr>
                        <a:t> </a:t>
                      </a:r>
                    </a:p>
                  </a:txBody>
                  <a:tcPr marL="6837" marR="6837" marT="6837" marB="0" anchor="b">
                    <a:lnL>
                      <a:noFill/>
                    </a:lnL>
                    <a:lnR w="12700" cap="flat" cmpd="sng" algn="ctr">
                      <a:solidFill>
                        <a:srgbClr val="356F40"/>
                      </a:solidFill>
                      <a:prstDash val="solid"/>
                      <a:round/>
                      <a:headEnd type="none" w="med" len="med"/>
                      <a:tailEnd type="none" w="med" len="med"/>
                    </a:lnR>
                    <a:lnT w="12700" cap="flat" cmpd="sng" algn="ctr">
                      <a:solidFill>
                        <a:srgbClr val="356F40"/>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808080"/>
                    </a:solidFill>
                  </a:tcPr>
                </a:tc>
              </a:tr>
              <a:tr h="161413">
                <a:tc>
                  <a:txBody>
                    <a:bodyPr/>
                    <a:lstStyle/>
                    <a:p>
                      <a:pPr algn="l" fontAlgn="b"/>
                      <a:r>
                        <a:rPr lang="en-GB" sz="800" b="1" i="0" u="none" strike="noStrike">
                          <a:solidFill>
                            <a:srgbClr val="FFFFFF"/>
                          </a:solidFill>
                          <a:effectLst/>
                          <a:latin typeface="Calibri" panose="020F0502020204030204" pitchFamily="34" charset="0"/>
                        </a:rPr>
                        <a:t>Date</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l" fontAlgn="b"/>
                      <a:r>
                        <a:rPr lang="en-GB" sz="800" b="1" i="0" u="none" strike="noStrike">
                          <a:solidFill>
                            <a:srgbClr val="FFFFFF"/>
                          </a:solidFill>
                          <a:effectLst/>
                          <a:latin typeface="Calibri" panose="020F0502020204030204" pitchFamily="34" charset="0"/>
                        </a:rPr>
                        <a:t>6</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l" fontAlgn="b"/>
                      <a:r>
                        <a:rPr lang="en-GB" sz="800" b="1" i="0" u="none" strike="noStrike">
                          <a:solidFill>
                            <a:srgbClr val="FFFFFF"/>
                          </a:solidFill>
                          <a:effectLst/>
                          <a:latin typeface="Calibri" panose="020F0502020204030204" pitchFamily="34" charset="0"/>
                        </a:rPr>
                        <a:t>7</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l" fontAlgn="b"/>
                      <a:r>
                        <a:rPr lang="en-GB" sz="800" b="1" i="0" u="none" strike="noStrike">
                          <a:solidFill>
                            <a:srgbClr val="FFFFFF"/>
                          </a:solidFill>
                          <a:effectLst/>
                          <a:latin typeface="Calibri" panose="020F0502020204030204" pitchFamily="34" charset="0"/>
                        </a:rPr>
                        <a:t>8</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l" fontAlgn="b"/>
                      <a:r>
                        <a:rPr lang="en-GB" sz="800" b="1" i="0" u="none" strike="noStrike">
                          <a:solidFill>
                            <a:srgbClr val="FFFFFF"/>
                          </a:solidFill>
                          <a:effectLst/>
                          <a:latin typeface="Calibri" panose="020F0502020204030204" pitchFamily="34" charset="0"/>
                        </a:rPr>
                        <a:t>9</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l" fontAlgn="b"/>
                      <a:r>
                        <a:rPr lang="en-GB" sz="800" b="1" i="0" u="none" strike="noStrike">
                          <a:solidFill>
                            <a:srgbClr val="FFFFFF"/>
                          </a:solidFill>
                          <a:effectLst/>
                          <a:latin typeface="Calibri" panose="020F0502020204030204" pitchFamily="34" charset="0"/>
                        </a:rPr>
                        <a:t>10</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l" fontAlgn="b"/>
                      <a:r>
                        <a:rPr lang="en-GB" sz="800" b="1" i="0" u="none" strike="noStrike">
                          <a:solidFill>
                            <a:srgbClr val="FFFFFF"/>
                          </a:solidFill>
                          <a:effectLst/>
                          <a:latin typeface="Calibri" panose="020F0502020204030204" pitchFamily="34" charset="0"/>
                        </a:rPr>
                        <a:t>11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12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13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14</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15</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16</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17</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18</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19</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20</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21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r" fontAlgn="b"/>
                      <a:r>
                        <a:rPr lang="en-GB" sz="800" b="1" i="0" u="none" strike="noStrike">
                          <a:solidFill>
                            <a:srgbClr val="FFFFFF"/>
                          </a:solidFill>
                          <a:effectLst/>
                          <a:latin typeface="Calibri" panose="020F0502020204030204" pitchFamily="34" charset="0"/>
                        </a:rPr>
                        <a:t>22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c>
                  <a:txBody>
                    <a:bodyPr/>
                    <a:lstStyle/>
                    <a:p>
                      <a:pPr algn="l" fontAlgn="b"/>
                      <a:r>
                        <a:rPr lang="en-GB" sz="800" b="1" i="0" u="none" strike="noStrike">
                          <a:solidFill>
                            <a:srgbClr val="FFFFFF"/>
                          </a:solidFill>
                          <a:effectLst/>
                          <a:latin typeface="Calibri" panose="020F0502020204030204" pitchFamily="34" charset="0"/>
                        </a:rPr>
                        <a:t>Grand Total</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406F35"/>
                    </a:solidFill>
                  </a:tcPr>
                </a:tc>
              </a:tr>
              <a:tr h="161413">
                <a:tc>
                  <a:txBody>
                    <a:bodyPr/>
                    <a:lstStyle/>
                    <a:p>
                      <a:pPr algn="r" fontAlgn="b"/>
                      <a:r>
                        <a:rPr lang="en-GB" sz="800" b="0" i="0" u="none" strike="noStrike">
                          <a:solidFill>
                            <a:srgbClr val="000000"/>
                          </a:solidFill>
                          <a:effectLst/>
                          <a:latin typeface="Calibri" panose="020F0502020204030204" pitchFamily="34" charset="0"/>
                        </a:rPr>
                        <a:t>01/11/2020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4</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02/11/2020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8</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03/11/2020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10</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04/11/2020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5</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05/11/2020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06/11/2020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07/11/2020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6</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08/11/2020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09/11/2020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5</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10/11/2020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8</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11/11/2020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8</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12/11/2020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13/11/2020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7</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18</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14/11/2020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16</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15/11/2020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4</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9</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16/11/2020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13</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17/11/2020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8</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18/11/2020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19/11/2020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12</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20/11/2020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21/11/2020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4</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15</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22/11/2020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4</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8</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23/11/2020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12</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24/11/2020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8</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25/11/2020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10</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26/11/2020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9</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27/11/2020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15</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28/11/2020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8</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1413">
                <a:tc>
                  <a:txBody>
                    <a:bodyPr/>
                    <a:lstStyle/>
                    <a:p>
                      <a:pPr algn="r" fontAlgn="b"/>
                      <a:r>
                        <a:rPr lang="en-GB" sz="800" b="0" i="0" u="none" strike="noStrike">
                          <a:solidFill>
                            <a:srgbClr val="000000"/>
                          </a:solidFill>
                          <a:effectLst/>
                          <a:latin typeface="Calibri" panose="020F0502020204030204" pitchFamily="34" charset="0"/>
                        </a:rPr>
                        <a:t>29/11/2020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10</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FFCC"/>
                    </a:solidFill>
                  </a:tcPr>
                </a:tc>
              </a:tr>
              <a:tr h="169483">
                <a:tc>
                  <a:txBody>
                    <a:bodyPr/>
                    <a:lstStyle/>
                    <a:p>
                      <a:pPr algn="r" fontAlgn="b"/>
                      <a:r>
                        <a:rPr lang="en-GB" sz="800" b="0" i="0" u="none" strike="noStrike">
                          <a:solidFill>
                            <a:srgbClr val="000000"/>
                          </a:solidFill>
                          <a:effectLst/>
                          <a:latin typeface="Calibri" panose="020F0502020204030204" pitchFamily="34" charset="0"/>
                        </a:rPr>
                        <a:t>30/11/2020</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F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4</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2</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 </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2CC"/>
                    </a:solidFill>
                  </a:tcPr>
                </a:tc>
                <a:tc>
                  <a:txBody>
                    <a:bodyPr/>
                    <a:lstStyle/>
                    <a:p>
                      <a:pPr algn="r" fontAlgn="b"/>
                      <a:r>
                        <a:rPr lang="en-GB" sz="800" b="0" i="0" u="none" strike="noStrike">
                          <a:solidFill>
                            <a:srgbClr val="000000"/>
                          </a:solidFill>
                          <a:effectLst/>
                          <a:latin typeface="Calibri" panose="020F0502020204030204" pitchFamily="34" charset="0"/>
                        </a:rPr>
                        <a:t>17</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6350" cap="flat" cmpd="sng" algn="ctr">
                      <a:solidFill>
                        <a:srgbClr val="A6A6A6"/>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FFFFCC"/>
                    </a:solidFill>
                  </a:tcPr>
                </a:tc>
              </a:tr>
              <a:tr h="169483">
                <a:tc>
                  <a:txBody>
                    <a:bodyPr/>
                    <a:lstStyle/>
                    <a:p>
                      <a:pPr algn="l" fontAlgn="b"/>
                      <a:r>
                        <a:rPr lang="en-GB" sz="800" b="1" i="0" u="none" strike="noStrike">
                          <a:solidFill>
                            <a:srgbClr val="000000"/>
                          </a:solidFill>
                          <a:effectLst/>
                          <a:latin typeface="Calibri" panose="020F0502020204030204" pitchFamily="34" charset="0"/>
                        </a:rPr>
                        <a:t>Grand Total </a:t>
                      </a:r>
                    </a:p>
                  </a:txBody>
                  <a:tcPr marL="6837" marR="6837" marT="6837" marB="0" anchor="b">
                    <a:lnL w="12700" cap="flat" cmpd="sng" algn="ctr">
                      <a:solidFill>
                        <a:srgbClr val="356F40"/>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49</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55</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27</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29</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20</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17</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14</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9</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8</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5</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9</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5</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3</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4</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a:solidFill>
                            <a:srgbClr val="000000"/>
                          </a:solidFill>
                          <a:effectLst/>
                          <a:latin typeface="Calibri" panose="020F0502020204030204" pitchFamily="34" charset="0"/>
                        </a:rPr>
                        <a:t>1</a:t>
                      </a:r>
                    </a:p>
                  </a:txBody>
                  <a:tcPr marL="6837" marR="6837" marT="6837"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c>
                  <a:txBody>
                    <a:bodyPr/>
                    <a:lstStyle/>
                    <a:p>
                      <a:pPr algn="r" fontAlgn="b"/>
                      <a:r>
                        <a:rPr lang="en-GB" sz="800" b="1" i="0" u="none" strike="noStrike" dirty="0">
                          <a:solidFill>
                            <a:srgbClr val="000000"/>
                          </a:solidFill>
                          <a:effectLst/>
                          <a:latin typeface="Calibri" panose="020F0502020204030204" pitchFamily="34" charset="0"/>
                        </a:rPr>
                        <a:t>257</a:t>
                      </a:r>
                    </a:p>
                  </a:txBody>
                  <a:tcPr marL="6837" marR="6837" marT="6837" marB="0" anchor="b">
                    <a:lnL w="6350" cap="flat" cmpd="sng" algn="ctr">
                      <a:solidFill>
                        <a:srgbClr val="A6A6A6"/>
                      </a:solidFill>
                      <a:prstDash val="solid"/>
                      <a:round/>
                      <a:headEnd type="none" w="med" len="med"/>
                      <a:tailEnd type="none" w="med" len="med"/>
                    </a:lnL>
                    <a:lnR w="12700" cap="flat" cmpd="sng" algn="ctr">
                      <a:solidFill>
                        <a:srgbClr val="356F40"/>
                      </a:solidFill>
                      <a:prstDash val="solid"/>
                      <a:round/>
                      <a:headEnd type="none" w="med" len="med"/>
                      <a:tailEnd type="none" w="med" len="med"/>
                    </a:lnR>
                    <a:lnT w="12700" cap="flat" cmpd="sng" algn="ctr">
                      <a:solidFill>
                        <a:srgbClr val="356F40"/>
                      </a:solidFill>
                      <a:prstDash val="solid"/>
                      <a:round/>
                      <a:headEnd type="none" w="med" len="med"/>
                      <a:tailEnd type="none" w="med" len="med"/>
                    </a:lnT>
                    <a:lnB w="12700" cap="flat" cmpd="sng" algn="ctr">
                      <a:solidFill>
                        <a:srgbClr val="356F40"/>
                      </a:solidFill>
                      <a:prstDash val="solid"/>
                      <a:round/>
                      <a:headEnd type="none" w="med" len="med"/>
                      <a:tailEnd type="none" w="med" len="med"/>
                    </a:lnB>
                    <a:solidFill>
                      <a:srgbClr val="C6E0B4"/>
                    </a:solidFill>
                  </a:tcPr>
                </a:tc>
              </a:tr>
            </a:tbl>
          </a:graphicData>
        </a:graphic>
      </p:graphicFrame>
    </p:spTree>
    <p:extLst>
      <p:ext uri="{BB962C8B-B14F-4D97-AF65-F5344CB8AC3E}">
        <p14:creationId xmlns:p14="http://schemas.microsoft.com/office/powerpoint/2010/main" val="41511509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25633" y="14855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Delayed Response Impact </a:t>
            </a:r>
            <a:endParaRPr lang="en-GB" sz="2800" b="1" dirty="0">
              <a:solidFill>
                <a:prstClr val="white"/>
              </a:solidFill>
              <a:latin typeface="Arial" panose="020B0604020202020204" pitchFamily="34" charset="0"/>
              <a:cs typeface="Arial" panose="020B0604020202020204" pitchFamily="34" charset="0"/>
            </a:endParaRPr>
          </a:p>
        </p:txBody>
      </p:sp>
      <p:graphicFrame>
        <p:nvGraphicFramePr>
          <p:cNvPr id="11" name="Chart 10"/>
          <p:cNvGraphicFramePr>
            <a:graphicFrameLocks/>
          </p:cNvGraphicFramePr>
          <p:nvPr>
            <p:extLst>
              <p:ext uri="{D42A27DB-BD31-4B8C-83A1-F6EECF244321}">
                <p14:modId xmlns:p14="http://schemas.microsoft.com/office/powerpoint/2010/main" val="107986159"/>
              </p:ext>
            </p:extLst>
          </p:nvPr>
        </p:nvGraphicFramePr>
        <p:xfrm>
          <a:off x="107504" y="975892"/>
          <a:ext cx="8928992" cy="523918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6875578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925633" y="148558"/>
            <a:ext cx="5011793" cy="523220"/>
          </a:xfrm>
          <a:prstGeom prst="rect">
            <a:avLst/>
          </a:prstGeom>
          <a:noFill/>
        </p:spPr>
        <p:txBody>
          <a:bodyPr wrap="square" rtlCol="0">
            <a:spAutoFit/>
          </a:bodyPr>
          <a:lstStyle/>
          <a:p>
            <a:pPr algn="ctr"/>
            <a:r>
              <a:rPr lang="en-GB" sz="2800" b="1" dirty="0" smtClean="0">
                <a:solidFill>
                  <a:prstClr val="white"/>
                </a:solidFill>
                <a:latin typeface="Arial" panose="020B0604020202020204" pitchFamily="34" charset="0"/>
                <a:cs typeface="Arial" panose="020B0604020202020204" pitchFamily="34" charset="0"/>
              </a:rPr>
              <a:t>Delayed Response Impact </a:t>
            </a:r>
            <a:endParaRPr lang="en-GB" sz="2800" b="1" dirty="0">
              <a:solidFill>
                <a:prstClr val="white"/>
              </a:solidFill>
              <a:latin typeface="Arial" panose="020B0604020202020204" pitchFamily="34" charset="0"/>
              <a:cs typeface="Arial" panose="020B0604020202020204" pitchFamily="34" charset="0"/>
            </a:endParaRPr>
          </a:p>
        </p:txBody>
      </p:sp>
      <p:graphicFrame>
        <p:nvGraphicFramePr>
          <p:cNvPr id="11" name="Chart 10"/>
          <p:cNvGraphicFramePr>
            <a:graphicFrameLocks/>
          </p:cNvGraphicFramePr>
          <p:nvPr>
            <p:extLst>
              <p:ext uri="{D42A27DB-BD31-4B8C-83A1-F6EECF244321}">
                <p14:modId xmlns:p14="http://schemas.microsoft.com/office/powerpoint/2010/main" val="3124194428"/>
              </p:ext>
            </p:extLst>
          </p:nvPr>
        </p:nvGraphicFramePr>
        <p:xfrm>
          <a:off x="107504" y="975892"/>
          <a:ext cx="8928992" cy="517774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5169592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26040</TotalTime>
  <Words>1457</Words>
  <Application>Microsoft Office PowerPoint</Application>
  <PresentationFormat>On-screen Show (4:3)</PresentationFormat>
  <Paragraphs>955</Paragraphs>
  <Slides>15</Slides>
  <Notes>15</Notes>
  <HiddenSlides>0</HiddenSlides>
  <MMClips>0</MMClips>
  <ScaleCrop>false</ScaleCrop>
  <HeadingPairs>
    <vt:vector size="8" baseType="variant">
      <vt:variant>
        <vt:lpstr>Fonts Used</vt:lpstr>
      </vt:variant>
      <vt:variant>
        <vt:i4>5</vt:i4>
      </vt:variant>
      <vt:variant>
        <vt:lpstr>Theme</vt:lpstr>
      </vt:variant>
      <vt:variant>
        <vt:i4>2</vt:i4>
      </vt:variant>
      <vt:variant>
        <vt:lpstr>Slide Titles</vt:lpstr>
      </vt:variant>
      <vt:variant>
        <vt:i4>15</vt:i4>
      </vt:variant>
      <vt:variant>
        <vt:lpstr>Custom Shows</vt:lpstr>
      </vt:variant>
      <vt:variant>
        <vt:i4>11</vt:i4>
      </vt:variant>
    </vt:vector>
  </HeadingPairs>
  <TitlesOfParts>
    <vt:vector size="33" baseType="lpstr">
      <vt:lpstr>Arial</vt:lpstr>
      <vt:lpstr>Arial Narrow</vt:lpstr>
      <vt:lpstr>Calibri</vt:lpstr>
      <vt:lpstr>Calibri Light</vt:lpstr>
      <vt:lpstr>Verdana</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Custom Show 1</vt:lpstr>
      <vt:lpstr>Custom Show 2</vt:lpstr>
      <vt:lpstr>Custom Show 3</vt:lpstr>
      <vt:lpstr>Custom Show 4</vt:lpstr>
      <vt:lpstr>Custom Show 5</vt:lpstr>
      <vt:lpstr>Custom Show 6</vt:lpstr>
      <vt:lpstr>Custom Show 7</vt:lpstr>
      <vt:lpstr>Custom Show 8</vt:lpstr>
      <vt:lpstr>Custom Show 9</vt:lpstr>
      <vt:lpstr>Custom Show 10</vt:lpstr>
      <vt:lpstr>Custom Show 11</vt:lpstr>
    </vt:vector>
  </TitlesOfParts>
  <Company>Welsh Ambulance Services NHS Trust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Rachel Watling</dc:creator>
  <cp:lastModifiedBy>Claire Roche (Welsh Ambulance Service NHS Trust - 020)</cp:lastModifiedBy>
  <cp:revision>508</cp:revision>
  <cp:lastPrinted>2018-11-16T16:24:42Z</cp:lastPrinted>
  <dcterms:created xsi:type="dcterms:W3CDTF">2017-07-06T08:22:41Z</dcterms:created>
  <dcterms:modified xsi:type="dcterms:W3CDTF">2020-12-17T14:19:32Z</dcterms:modified>
</cp:coreProperties>
</file>