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59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pn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4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4000" y="2132857"/>
            <a:ext cx="10178197" cy="2084543"/>
          </a:xfrm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364772" y="635962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1" y="6051880"/>
            <a:ext cx="1665949" cy="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31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628000"/>
            <a:ext cx="5232000" cy="3564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628000"/>
            <a:ext cx="5232000" cy="3564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7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1367999"/>
            <a:ext cx="10704000" cy="4788000"/>
          </a:xfrm>
        </p:spPr>
        <p:txBody>
          <a:bodyPr lIns="0" tIns="0" rIns="0" bIns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9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308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0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4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913" y="2124388"/>
            <a:ext cx="10704000" cy="4064455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37472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73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20840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132856"/>
            <a:ext cx="10704000" cy="4032448"/>
          </a:xfrm>
        </p:spPr>
        <p:txBody>
          <a:bodyPr lIns="0" tIns="0" rIns="0" bIns="0"/>
          <a:lstStyle>
            <a:lvl1pPr>
              <a:lnSpc>
                <a:spcPct val="150000"/>
              </a:lnSpc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8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/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1597306"/>
            <a:ext cx="12192000" cy="4735190"/>
          </a:xfrm>
          <a:prstGeom prst="rect">
            <a:avLst/>
          </a:prstGeom>
          <a:solidFill>
            <a:srgbClr val="3350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800000"/>
            <a:ext cx="10704000" cy="4377600"/>
          </a:xfrm>
        </p:spPr>
        <p:txBody>
          <a:bodyPr lIns="0" tIns="0" rIns="0" bIns="0" anchor="t" anchorCtr="0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noFill/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3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09" y="466810"/>
            <a:ext cx="2360928" cy="5985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C429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920" y="3867609"/>
            <a:ext cx="4676134" cy="210322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31637" y="3646671"/>
            <a:ext cx="65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 us on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599723" y="2776883"/>
            <a:ext cx="4992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@cwmtafmorgannwg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9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088001"/>
            <a:ext cx="10704000" cy="4064455"/>
          </a:xfrm>
        </p:spPr>
        <p:txBody>
          <a:bodyPr lIns="0" tIns="0" rIns="0" bIns="0"/>
          <a:lstStyle>
            <a:lvl1pPr>
              <a:lnSpc>
                <a:spcPct val="150000"/>
              </a:lnSpc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5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ullets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5352000" cy="1196904"/>
          </a:xfrm>
        </p:spPr>
        <p:txBody>
          <a:bodyPr anchor="t" anchorCtr="0">
            <a:noAutofit/>
          </a:bodyPr>
          <a:lstStyle>
            <a:lvl1pPr algn="l">
              <a:defRPr sz="3600" b="0" i="0" spc="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8021" y="1368001"/>
            <a:ext cx="5150712" cy="4788000"/>
          </a:xfrm>
        </p:spPr>
        <p:txBody>
          <a:bodyPr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718223"/>
            <a:ext cx="5352000" cy="3447081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62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628000"/>
            <a:ext cx="10704000" cy="35373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9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00"/>
          </a:xfrm>
        </p:spPr>
        <p:txBody>
          <a:bodyPr lIns="0" tIns="0" rIns="0" bIns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088000"/>
            <a:ext cx="5232000" cy="4068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088000"/>
            <a:ext cx="5232000" cy="4068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9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000" y="274638"/>
            <a:ext cx="10704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600201"/>
            <a:ext cx="10704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8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2C429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211973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XYifSG6WvvI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93769" y="224414"/>
            <a:ext cx="4985555" cy="87362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spc="-150" baseline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-150" normalizeH="0" baseline="0" noProof="0" dirty="0">
                <a:ln>
                  <a:noFill/>
                </a:ln>
                <a:solidFill>
                  <a:srgbClr val="E60E65"/>
                </a:solidFill>
                <a:effectLst/>
                <a:uLnTx/>
                <a:uFillTx/>
                <a:latin typeface="Verdana"/>
                <a:ea typeface="Verdana"/>
                <a:cs typeface="+mj-cs"/>
              </a:rPr>
              <a:t> </a:t>
            </a:r>
            <a:endParaRPr kumimoji="0" lang="en-GB" sz="3600" b="0" i="0" u="none" strike="noStrike" kern="1200" cap="none" spc="-150" normalizeH="0" baseline="0" noProof="0" dirty="0">
              <a:ln>
                <a:noFill/>
              </a:ln>
              <a:solidFill>
                <a:srgbClr val="E60E6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575" y="1250066"/>
            <a:ext cx="12192000" cy="10017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pic>
        <p:nvPicPr>
          <p:cNvPr id="1026" name="Picture 2" descr="11446454_CTM_ValuesAndBehaviours_Launch_EmailHeader_biling_600x150_REPRO_v01_ME-022 (002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471" y="6329871"/>
            <a:ext cx="2101292" cy="52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Footer Placeholder 3"/>
          <p:cNvSpPr txBox="1">
            <a:spLocks/>
          </p:cNvSpPr>
          <p:nvPr/>
        </p:nvSpPr>
        <p:spPr>
          <a:xfrm>
            <a:off x="836598" y="5092784"/>
            <a:ext cx="10704000" cy="109606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60E65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4" name="Footer Placeholder 5"/>
          <p:cNvSpPr txBox="1">
            <a:spLocks/>
          </p:cNvSpPr>
          <p:nvPr/>
        </p:nvSpPr>
        <p:spPr>
          <a:xfrm>
            <a:off x="836598" y="6309320"/>
            <a:ext cx="3924873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5" name="Footer Placeholder 5"/>
          <p:cNvSpPr txBox="1">
            <a:spLocks/>
          </p:cNvSpPr>
          <p:nvPr/>
        </p:nvSpPr>
        <p:spPr>
          <a:xfrm>
            <a:off x="712217" y="6369732"/>
            <a:ext cx="390255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559737"/>
              </p:ext>
            </p:extLst>
          </p:nvPr>
        </p:nvGraphicFramePr>
        <p:xfrm>
          <a:off x="527671" y="1941946"/>
          <a:ext cx="5181600" cy="515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422876271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4176870035"/>
                    </a:ext>
                  </a:extLst>
                </a:gridCol>
              </a:tblGrid>
              <a:tr h="339827">
                <a:tc gridSpan="2">
                  <a:txBody>
                    <a:bodyPr/>
                    <a:lstStyle/>
                    <a:p>
                      <a:r>
                        <a:rPr lang="en-GB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Report</a:t>
                      </a:r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Details:</a:t>
                      </a:r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435740"/>
                  </a:ext>
                </a:extLst>
              </a:tr>
              <a:tr h="397419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FOI Status: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Please select: Open (Public)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856887"/>
                  </a:ext>
                </a:extLst>
              </a:tr>
              <a:tr h="44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If closed please indicate reason: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179066"/>
                  </a:ext>
                </a:extLst>
              </a:tr>
              <a:tr h="348448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Prepared By: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you do not wish for your name to be included in the public domain, please only include your job title </a:t>
                      </a:r>
                      <a:endParaRPr lang="en-GB" sz="1100" i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Head of Peoples Experience</a:t>
                      </a:r>
                    </a:p>
                    <a:p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Communication Team</a:t>
                      </a:r>
                    </a:p>
                    <a:p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Patient Care &amp; Safety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37230"/>
                  </a:ext>
                </a:extLst>
              </a:tr>
              <a:tr h="302752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Presented By: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you do not wish for your name to be included in the public domain, please only include your job title </a:t>
                      </a:r>
                      <a:endParaRPr lang="en-GB" sz="1100" i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 Dom Hurford and Dr Gareth Roberts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55016"/>
                  </a:ext>
                </a:extLst>
              </a:tr>
              <a:tr h="448032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Approving Executive Sponsor: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Dr Dom Hurford (EMD)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126057"/>
                  </a:ext>
                </a:extLst>
              </a:tr>
              <a:tr h="71328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Report Purpose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Please Select:</a:t>
                      </a:r>
                    </a:p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 Discussion</a:t>
                      </a:r>
                    </a:p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 Noting</a:t>
                      </a:r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08426"/>
                  </a:ext>
                </a:extLst>
              </a:tr>
              <a:tr h="608869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Engagement undertaken to date: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04545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929880"/>
              </p:ext>
            </p:extLst>
          </p:nvPr>
        </p:nvGraphicFramePr>
        <p:xfrm>
          <a:off x="512350" y="1422748"/>
          <a:ext cx="11337174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1139">
                  <a:extLst>
                    <a:ext uri="{9D8B030D-6E8A-4147-A177-3AD203B41FA5}">
                      <a16:colId xmlns:a16="http://schemas.microsoft.com/office/drawing/2014/main" val="1517640070"/>
                    </a:ext>
                  </a:extLst>
                </a:gridCol>
                <a:gridCol w="2541139">
                  <a:extLst>
                    <a:ext uri="{9D8B030D-6E8A-4147-A177-3AD203B41FA5}">
                      <a16:colId xmlns:a16="http://schemas.microsoft.com/office/drawing/2014/main" val="3175372728"/>
                    </a:ext>
                  </a:extLst>
                </a:gridCol>
                <a:gridCol w="2541139">
                  <a:extLst>
                    <a:ext uri="{9D8B030D-6E8A-4147-A177-3AD203B41FA5}">
                      <a16:colId xmlns:a16="http://schemas.microsoft.com/office/drawing/2014/main" val="579550771"/>
                    </a:ext>
                  </a:extLst>
                </a:gridCol>
                <a:gridCol w="3713757">
                  <a:extLst>
                    <a:ext uri="{9D8B030D-6E8A-4147-A177-3AD203B41FA5}">
                      <a16:colId xmlns:a16="http://schemas.microsoft.com/office/drawing/2014/main" val="3608634133"/>
                    </a:ext>
                  </a:extLst>
                </a:gridCol>
              </a:tblGrid>
              <a:tr h="381234">
                <a:tc>
                  <a:txBody>
                    <a:bodyPr/>
                    <a:lstStyle/>
                    <a:p>
                      <a:r>
                        <a:rPr lang="en-GB" sz="1100" dirty="0"/>
                        <a:t>(Agenda Item)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30/07/2025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Public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From Children's to Adult Care Services: a family’s reflections</a:t>
                      </a:r>
                      <a:endParaRPr lang="en-GB" sz="1100" baseline="0" dirty="0"/>
                    </a:p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9744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677709"/>
              </p:ext>
            </p:extLst>
          </p:nvPr>
        </p:nvGraphicFramePr>
        <p:xfrm>
          <a:off x="5781709" y="1941946"/>
          <a:ext cx="6067816" cy="3912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807">
                  <a:extLst>
                    <a:ext uri="{9D8B030D-6E8A-4147-A177-3AD203B41FA5}">
                      <a16:colId xmlns:a16="http://schemas.microsoft.com/office/drawing/2014/main" val="4228762711"/>
                    </a:ext>
                  </a:extLst>
                </a:gridCol>
                <a:gridCol w="3379009">
                  <a:extLst>
                    <a:ext uri="{9D8B030D-6E8A-4147-A177-3AD203B41FA5}">
                      <a16:colId xmlns:a16="http://schemas.microsoft.com/office/drawing/2014/main" val="4176870035"/>
                    </a:ext>
                  </a:extLst>
                </a:gridCol>
              </a:tblGrid>
              <a:tr h="344778">
                <a:tc gridSpan="2">
                  <a:txBody>
                    <a:bodyPr/>
                    <a:lstStyle/>
                    <a:p>
                      <a:r>
                        <a:rPr lang="en-GB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Impact Assessment: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435740"/>
                  </a:ext>
                </a:extLst>
              </a:tr>
              <a:tr h="4479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Indicate the Quality / Safety / Patient Experience Implications: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Outline of positive experiences and challenges in care.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856887"/>
                  </a:ext>
                </a:extLst>
              </a:tr>
              <a:tr h="3730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Related Health</a:t>
                      </a:r>
                      <a:r>
                        <a:rPr lang="en-GB" sz="1100" kern="12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and Care Standard</a:t>
                      </a:r>
                      <a:endParaRPr lang="en-GB" sz="1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179066"/>
                  </a:ext>
                </a:extLst>
              </a:tr>
              <a:tr h="805211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Equality and Welsh Language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r>
                        <a:rPr lang="en-GB" sz="1100" i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Have you undertaken an Equality and Welsh Language Impact Assessment Screening?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</a:p>
                    <a:p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37230"/>
                  </a:ext>
                </a:extLst>
              </a:tr>
              <a:tr h="3730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Are</a:t>
                      </a:r>
                      <a:r>
                        <a:rPr lang="en-GB" sz="1100" kern="12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there any Legal Implications /Impact.</a:t>
                      </a:r>
                      <a:endParaRPr lang="en-GB" sz="1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  <a:endParaRPr lang="en-GB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55016"/>
                  </a:ext>
                </a:extLst>
              </a:tr>
              <a:tr h="567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Are there any resource (capital/Revenue</a:t>
                      </a:r>
                      <a:r>
                        <a:rPr lang="en-GB" sz="1100" kern="12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/Workforce Implications / Impact?</a:t>
                      </a:r>
                      <a:endParaRPr lang="en-GB" sz="1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126057"/>
                  </a:ext>
                </a:extLst>
              </a:tr>
              <a:tr h="9202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Link to Strategic</a:t>
                      </a:r>
                      <a:r>
                        <a:rPr lang="en-GB" sz="1100" kern="12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Goals</a:t>
                      </a:r>
                      <a:endParaRPr lang="en-GB" sz="1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Please Select:</a:t>
                      </a:r>
                    </a:p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Improving Care</a:t>
                      </a:r>
                    </a:p>
                    <a:p>
                      <a:r>
                        <a:rPr lang="en-GB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Creating Health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91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149887"/>
            <a:ext cx="10704000" cy="1188000"/>
          </a:xfrm>
          <a:solidFill>
            <a:schemeClr val="tx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100" b="1" dirty="0"/>
              <a:t>From Children's to Adult Care: a family’s reflections.</a:t>
            </a:r>
            <a:br>
              <a:rPr lang="en-GB" dirty="0"/>
            </a:br>
            <a:r>
              <a:rPr lang="en-GB" dirty="0"/>
              <a:t>Introduced by the Executive Medical Director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Why this story matters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What the Board should consider when hearing the family’s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60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Peads Patient Story">
            <a:hlinkClick r:id="" action="ppaction://media"/>
            <a:extLst>
              <a:ext uri="{FF2B5EF4-FFF2-40B4-BE49-F238E27FC236}">
                <a16:creationId xmlns:a16="http://schemas.microsoft.com/office/drawing/2014/main" id="{7FB3335A-728D-033D-D67B-148B261DEE9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5459" y="66254"/>
            <a:ext cx="11035553" cy="623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6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FABA6-DA4C-B47A-C695-DAB896D7C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493B-C19C-1AC3-8F92-B0C74C6A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00" y="1149886"/>
            <a:ext cx="10704000" cy="1478113"/>
          </a:xfrm>
          <a:solidFill>
            <a:schemeClr val="tx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100" b="1" dirty="0"/>
              <a:t>From Children's to Adult Care: a family’s reflections.</a:t>
            </a:r>
            <a:br>
              <a:rPr lang="en-GB" dirty="0"/>
            </a:br>
            <a:r>
              <a:rPr lang="en-GB" dirty="0"/>
              <a:t>Reflections by the team and the Executive Medical Director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5EBB5-9792-06C1-7C97-074803179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000" y="2877670"/>
            <a:ext cx="10704000" cy="328763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 Consultant’s view – Gareth Roberts</a:t>
            </a:r>
          </a:p>
          <a:p>
            <a:endParaRPr lang="en-GB" sz="2800" dirty="0"/>
          </a:p>
          <a:p>
            <a:r>
              <a:rPr lang="en-GB" sz="2800" dirty="0"/>
              <a:t>Our Executive Medical Director’s reflections: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What are the challenges facing children who are transitioning from children to adult services?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What are we currently doing in CTM to better inform our approach?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9052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HS Wales">
      <a:dk1>
        <a:srgbClr val="005EB8"/>
      </a:dk1>
      <a:lt1>
        <a:sysClr val="window" lastClr="FFFFFF"/>
      </a:lt1>
      <a:dk2>
        <a:srgbClr val="005EB8"/>
      </a:dk2>
      <a:lt2>
        <a:srgbClr val="FFFFFF"/>
      </a:lt2>
      <a:accent1>
        <a:srgbClr val="2C3E72"/>
      </a:accent1>
      <a:accent2>
        <a:srgbClr val="B3995D"/>
      </a:accent2>
      <a:accent3>
        <a:srgbClr val="383838"/>
      </a:accent3>
      <a:accent4>
        <a:srgbClr val="6C757D"/>
      </a:accent4>
      <a:accent5>
        <a:srgbClr val="B0483C"/>
      </a:accent5>
      <a:accent6>
        <a:srgbClr val="1E837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320</Words>
  <Application>Microsoft Office PowerPoint</Application>
  <PresentationFormat>Widescreen</PresentationFormat>
  <Paragraphs>66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Verdana</vt:lpstr>
      <vt:lpstr>1_Office Theme</vt:lpstr>
      <vt:lpstr>PowerPoint Presentation</vt:lpstr>
      <vt:lpstr>From Children's to Adult Care: a family’s reflections. Introduced by the Executive Medical Director </vt:lpstr>
      <vt:lpstr>PowerPoint Presentation</vt:lpstr>
      <vt:lpstr>From Children's to Adult Care: a family’s reflections. Reflections by the team and the Executive Medical Director </vt:lpstr>
    </vt:vector>
  </TitlesOfParts>
  <Company>7A5B3SRVSCCMCB1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Guiding Principles: Quality Governance &amp; Accountability during the Operating Model Transition</dc:title>
  <dc:creator>Cally Hamblyn (CTM UHB - Corporate Governance)</dc:creator>
  <cp:lastModifiedBy>Richard Hughes (CTM UHB - Corporate Nursing)</cp:lastModifiedBy>
  <cp:revision>18</cp:revision>
  <dcterms:created xsi:type="dcterms:W3CDTF">2022-09-01T12:20:04Z</dcterms:created>
  <dcterms:modified xsi:type="dcterms:W3CDTF">2025-07-30T16:54:58Z</dcterms:modified>
</cp:coreProperties>
</file>