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1F9"/>
    <a:srgbClr val="2C4393"/>
    <a:srgbClr val="F59D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3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8F01E-E362-445E-A382-6AB76E17B0F3}" type="datetimeFigureOut">
              <a:rPr lang="en-GB" smtClean="0"/>
              <a:t>18/07/2022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BE65B-7242-44B3-9191-3B5AD681B6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5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smtClean="0"/>
              <a:t>Planned recurrent cost pressures was £43.8m, revised recurrent forecast is £48.1m a deterioration of £4.3m</a:t>
            </a:r>
          </a:p>
          <a:p>
            <a:pPr>
              <a:spcBef>
                <a:spcPct val="0"/>
              </a:spcBef>
            </a:pPr>
            <a:r>
              <a:rPr lang="en-US" altLang="en-US" smtClean="0"/>
              <a:t>Planned savings was £20.5m revised forecast is recurrent savings of £4.3m a shortfall of £16.2m</a:t>
            </a:r>
          </a:p>
          <a:p>
            <a:pPr>
              <a:spcBef>
                <a:spcPct val="0"/>
              </a:spcBef>
            </a:pPr>
            <a:r>
              <a:rPr lang="en-US" altLang="en-US" smtClean="0"/>
              <a:t>Leaves a net movements of £20.5m from original planned deficit of £13.4m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F9A18B4-7A82-4824-8E09-8B67739C794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305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2C43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4500" b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b="1" baseline="0">
                <a:solidFill>
                  <a:srgbClr val="F59D16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Presenter name or subtitle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3591" y="161685"/>
            <a:ext cx="3925899" cy="117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3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01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02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505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76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76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687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56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98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904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8544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176963"/>
            <a:ext cx="12192000" cy="689139"/>
          </a:xfrm>
          <a:prstGeom prst="rect">
            <a:avLst/>
          </a:prstGeom>
          <a:solidFill>
            <a:srgbClr val="2C4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2" descr="11446454_CTM_ValuesAndBehaviours_Launch_EmailHeader_biling_600x150_REPRO_v01_ME-022 (002)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822" y="6254630"/>
            <a:ext cx="2101292" cy="52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668884" y="6219962"/>
            <a:ext cx="1985973" cy="59386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07" y="6254630"/>
            <a:ext cx="1989479" cy="505338"/>
          </a:xfrm>
          <a:prstGeom prst="rect">
            <a:avLst/>
          </a:prstGeom>
          <a:solidFill>
            <a:srgbClr val="2C4295"/>
          </a:solidFill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243769" y="6346884"/>
            <a:ext cx="1835055" cy="3840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517" y="6217264"/>
            <a:ext cx="605796" cy="6057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69" y="6216108"/>
            <a:ext cx="608108" cy="60810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581" y="6216108"/>
            <a:ext cx="603483" cy="60348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924" y="6202996"/>
            <a:ext cx="619669" cy="61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1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500" kern="1200">
          <a:solidFill>
            <a:srgbClr val="2C4393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Financial overview 2021/22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Sally May</a:t>
            </a:r>
          </a:p>
          <a:p>
            <a:r>
              <a:rPr lang="en-GB" dirty="0" smtClean="0"/>
              <a:t>Executive Director of Finance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728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827" y="363793"/>
            <a:ext cx="10515600" cy="688259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BALANCE SHEET SUMMARY</a:t>
            </a:r>
            <a:endParaRPr lang="en-GB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74436"/>
              </p:ext>
            </p:extLst>
          </p:nvPr>
        </p:nvGraphicFramePr>
        <p:xfrm>
          <a:off x="943896" y="1052052"/>
          <a:ext cx="9450934" cy="2123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3944">
                  <a:extLst>
                    <a:ext uri="{9D8B030D-6E8A-4147-A177-3AD203B41FA5}">
                      <a16:colId xmlns:a16="http://schemas.microsoft.com/office/drawing/2014/main" xmlns="" val="3088460846"/>
                    </a:ext>
                  </a:extLst>
                </a:gridCol>
                <a:gridCol w="1944192">
                  <a:extLst>
                    <a:ext uri="{9D8B030D-6E8A-4147-A177-3AD203B41FA5}">
                      <a16:colId xmlns:a16="http://schemas.microsoft.com/office/drawing/2014/main" xmlns="" val="187829187"/>
                    </a:ext>
                  </a:extLst>
                </a:gridCol>
                <a:gridCol w="2182798">
                  <a:extLst>
                    <a:ext uri="{9D8B030D-6E8A-4147-A177-3AD203B41FA5}">
                      <a16:colId xmlns:a16="http://schemas.microsoft.com/office/drawing/2014/main" xmlns="" val="9570086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2021/22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£m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2020/21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£m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2598023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Property, Plant &amp; Equipment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607.0</a:t>
                      </a: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554.1</a:t>
                      </a:r>
                    </a:p>
                  </a:txBody>
                  <a:tcPr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4291078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Other Assets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142.5</a:t>
                      </a: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171.0</a:t>
                      </a:r>
                    </a:p>
                  </a:txBody>
                  <a:tcPr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903568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Liabilities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(259.8)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(271.6)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4154635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Assets Employed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489.7</a:t>
                      </a:r>
                    </a:p>
                  </a:txBody>
                  <a:tcPr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453.5</a:t>
                      </a:r>
                    </a:p>
                  </a:txBody>
                  <a:tcPr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13310687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43896" y="3175512"/>
            <a:ext cx="96493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Fixed assets increased by £52.9m, made up </a:t>
            </a:r>
            <a:r>
              <a:rPr lang="en-GB" altLang="en-US" dirty="0" smtClean="0"/>
              <a:t>of: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marL="109220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New capital investment			£80.0m</a:t>
            </a:r>
          </a:p>
          <a:p>
            <a:pPr marL="109220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Depreciation				(£18.1m)</a:t>
            </a:r>
          </a:p>
          <a:p>
            <a:pPr marL="109220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Net indexation/impairments/disposals	</a:t>
            </a:r>
            <a:r>
              <a:rPr lang="en-GB" altLang="en-US" dirty="0" smtClean="0"/>
              <a:t>	(£</a:t>
            </a:r>
            <a:r>
              <a:rPr lang="en-GB" altLang="en-US" dirty="0"/>
              <a:t>9.0m)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GB" altLang="en-US" dirty="0">
              <a:solidFill>
                <a:srgbClr val="FF0000"/>
              </a:solidFill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The decrease in other assets is mainly due to </a:t>
            </a:r>
            <a:r>
              <a:rPr lang="en-GB" altLang="en-US" dirty="0" smtClean="0"/>
              <a:t>decreased </a:t>
            </a:r>
            <a:r>
              <a:rPr lang="en-GB" altLang="en-US" dirty="0"/>
              <a:t>amounts outstanding from Welsh Risk Pool, </a:t>
            </a:r>
            <a:r>
              <a:rPr lang="en-GB" altLang="en-US" dirty="0" smtClean="0"/>
              <a:t>and </a:t>
            </a:r>
            <a:r>
              <a:rPr lang="en-GB" altLang="en-US" dirty="0"/>
              <a:t>also </a:t>
            </a:r>
            <a:r>
              <a:rPr lang="en-GB" altLang="en-US" dirty="0" smtClean="0"/>
              <a:t>a reduction </a:t>
            </a:r>
            <a:r>
              <a:rPr lang="en-GB" altLang="en-US" dirty="0"/>
              <a:t>in debtors value due from Local Authorities</a:t>
            </a: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Liabilities decrease is mainly due to fall in value of provisions and accrual for </a:t>
            </a:r>
            <a:r>
              <a:rPr lang="en-GB" altLang="en-US" dirty="0" smtClean="0"/>
              <a:t>the </a:t>
            </a:r>
            <a:r>
              <a:rPr lang="en-GB" altLang="en-US" dirty="0" err="1" smtClean="0"/>
              <a:t>covid</a:t>
            </a:r>
            <a:r>
              <a:rPr lang="en-GB" altLang="en-US" dirty="0" smtClean="0"/>
              <a:t> bonus </a:t>
            </a:r>
            <a:r>
              <a:rPr lang="en-GB" altLang="en-US" dirty="0"/>
              <a:t>payment paid during 2021/22.</a:t>
            </a:r>
          </a:p>
        </p:txBody>
      </p:sp>
    </p:spTree>
    <p:extLst>
      <p:ext uri="{BB962C8B-B14F-4D97-AF65-F5344CB8AC3E}">
        <p14:creationId xmlns:p14="http://schemas.microsoft.com/office/powerpoint/2010/main" val="37137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5471"/>
            <a:ext cx="10515600" cy="786581"/>
          </a:xfrm>
        </p:spPr>
        <p:txBody>
          <a:bodyPr/>
          <a:lstStyle/>
          <a:p>
            <a:r>
              <a:rPr lang="en-GB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8696"/>
            <a:ext cx="10515600" cy="4686727"/>
          </a:xfrm>
        </p:spPr>
        <p:txBody>
          <a:bodyPr>
            <a:noAutofit/>
          </a:bodyPr>
          <a:lstStyle/>
          <a:p>
            <a:r>
              <a:rPr lang="en-GB" sz="2000" dirty="0"/>
              <a:t>Consolidated Accounts have been prepared for Cwm Taf Morgannwg UHB, incorporating the hosted Welsh Health Specialised Services Committee (WHSSC) and Emergency Ambulance Services Committee (EASC</a:t>
            </a:r>
            <a:r>
              <a:rPr lang="en-GB" sz="2000" dirty="0" smtClean="0"/>
              <a:t>). There </a:t>
            </a:r>
            <a:r>
              <a:rPr lang="en-GB" sz="2000" dirty="0"/>
              <a:t>is no net financial impact on Cwm Taf Morgannwg from hosting WHSSC and EASC.</a:t>
            </a:r>
          </a:p>
          <a:p>
            <a:endParaRPr lang="en-GB" sz="2000" dirty="0"/>
          </a:p>
          <a:p>
            <a:r>
              <a:rPr lang="en-GB" sz="2000" dirty="0"/>
              <a:t>Cwm Taf Morgannwg only figures are shown separately to the consolidated figures in the accounts. </a:t>
            </a:r>
            <a:r>
              <a:rPr lang="en-GB" sz="2000" dirty="0" smtClean="0"/>
              <a:t> This </a:t>
            </a:r>
            <a:r>
              <a:rPr lang="en-GB" sz="2000" dirty="0"/>
              <a:t>presentation </a:t>
            </a:r>
            <a:r>
              <a:rPr lang="en-GB" sz="2000" dirty="0" smtClean="0"/>
              <a:t>uses </a:t>
            </a:r>
            <a:r>
              <a:rPr lang="en-GB" sz="2000" dirty="0"/>
              <a:t>Cwm Taf Morgannwg UHB figures only, excluding </a:t>
            </a:r>
            <a:r>
              <a:rPr lang="en-GB" sz="2000" dirty="0" smtClean="0"/>
              <a:t>WHSSC/EASC.  It covers:</a:t>
            </a:r>
            <a:endParaRPr lang="en-GB" sz="2000" dirty="0"/>
          </a:p>
          <a:p>
            <a:endParaRPr lang="en-GB" sz="2000" dirty="0"/>
          </a:p>
          <a:p>
            <a:pPr marL="1169988" indent="-363538"/>
            <a:r>
              <a:rPr lang="en-GB" sz="2000" dirty="0" smtClean="0"/>
              <a:t>Key </a:t>
            </a:r>
            <a:r>
              <a:rPr lang="en-GB" sz="2000" dirty="0"/>
              <a:t>Financial Targets</a:t>
            </a:r>
          </a:p>
          <a:p>
            <a:pPr marL="1169988" indent="-363538"/>
            <a:r>
              <a:rPr lang="en-GB" sz="2000" dirty="0" smtClean="0"/>
              <a:t>Revenue </a:t>
            </a:r>
            <a:r>
              <a:rPr lang="en-GB" sz="2000" dirty="0"/>
              <a:t>Expenditure Summary</a:t>
            </a:r>
          </a:p>
          <a:p>
            <a:pPr marL="1169988" indent="-363538"/>
            <a:r>
              <a:rPr lang="en-GB" sz="2000" dirty="0" smtClean="0"/>
              <a:t>Balance </a:t>
            </a:r>
            <a:r>
              <a:rPr lang="en-GB" sz="2000" dirty="0"/>
              <a:t>Sheet Summary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3196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b="1" dirty="0"/>
              <a:t>KEY FINANCIAL TARGETS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8624977" cy="4351338"/>
          </a:xfrm>
        </p:spPr>
        <p:txBody>
          <a:bodyPr/>
          <a:lstStyle/>
          <a:p>
            <a:pPr marL="541338" indent="-541338"/>
            <a:r>
              <a:rPr lang="en-GB" dirty="0"/>
              <a:t>Achieve Operational Financial Balance</a:t>
            </a:r>
          </a:p>
          <a:p>
            <a:pPr marL="0" indent="0">
              <a:buNone/>
            </a:pPr>
            <a:r>
              <a:rPr lang="en-GB" dirty="0"/>
              <a:t>	a)	</a:t>
            </a:r>
            <a:r>
              <a:rPr lang="en-GB" dirty="0" smtClean="0"/>
              <a:t>Revenue</a:t>
            </a:r>
            <a:r>
              <a:rPr lang="en-GB" dirty="0"/>
              <a:t>		</a:t>
            </a:r>
            <a:r>
              <a:rPr lang="en-GB" dirty="0" smtClean="0"/>
              <a:t>		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	b</a:t>
            </a:r>
            <a:r>
              <a:rPr lang="en-GB" dirty="0"/>
              <a:t>)	</a:t>
            </a:r>
            <a:r>
              <a:rPr lang="en-GB" dirty="0" smtClean="0"/>
              <a:t>Capital</a:t>
            </a:r>
            <a:r>
              <a:rPr lang="en-GB" dirty="0"/>
              <a:t>				</a:t>
            </a:r>
          </a:p>
          <a:p>
            <a:endParaRPr lang="en-GB" dirty="0"/>
          </a:p>
          <a:p>
            <a:pPr marL="541338" indent="-541338"/>
            <a:r>
              <a:rPr lang="en-GB" dirty="0"/>
              <a:t>Achieve Payment </a:t>
            </a:r>
            <a:r>
              <a:rPr lang="en-GB" dirty="0" smtClean="0"/>
              <a:t>Target of 95%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57417" y="2362461"/>
            <a:ext cx="626028" cy="3370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09354" y="2939715"/>
            <a:ext cx="674091" cy="3629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57417" y="3697776"/>
            <a:ext cx="654167" cy="35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584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/>
              <a:t>ACHIEVE OPERATIONAL FINANCIAL BALANCE - REVENUE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66451"/>
            <a:ext cx="10515600" cy="3994851"/>
          </a:xfrm>
        </p:spPr>
        <p:txBody>
          <a:bodyPr>
            <a:normAutofit/>
          </a:bodyPr>
          <a:lstStyle/>
          <a:p>
            <a:r>
              <a:rPr lang="en-GB" sz="2000" dirty="0"/>
              <a:t>Our Net Revenue Expenditure must </a:t>
            </a:r>
            <a:r>
              <a:rPr lang="en-GB" sz="2000" dirty="0" smtClean="0"/>
              <a:t>remain </a:t>
            </a:r>
            <a:r>
              <a:rPr lang="en-GB" sz="2000" dirty="0"/>
              <a:t>within the Revenue Resource Limit (RRL) Issued by WG Over a 3-Year Period.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178286"/>
              </p:ext>
            </p:extLst>
          </p:nvPr>
        </p:nvGraphicFramePr>
        <p:xfrm>
          <a:off x="1129582" y="2959511"/>
          <a:ext cx="993283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8026">
                  <a:extLst>
                    <a:ext uri="{9D8B030D-6E8A-4147-A177-3AD203B41FA5}">
                      <a16:colId xmlns:a16="http://schemas.microsoft.com/office/drawing/2014/main" xmlns="" val="2894732809"/>
                    </a:ext>
                  </a:extLst>
                </a:gridCol>
                <a:gridCol w="1932317">
                  <a:extLst>
                    <a:ext uri="{9D8B030D-6E8A-4147-A177-3AD203B41FA5}">
                      <a16:colId xmlns:a16="http://schemas.microsoft.com/office/drawing/2014/main" xmlns="" val="715601147"/>
                    </a:ext>
                  </a:extLst>
                </a:gridCol>
                <a:gridCol w="1923690">
                  <a:extLst>
                    <a:ext uri="{9D8B030D-6E8A-4147-A177-3AD203B41FA5}">
                      <a16:colId xmlns:a16="http://schemas.microsoft.com/office/drawing/2014/main" xmlns="" val="3750298179"/>
                    </a:ext>
                  </a:extLst>
                </a:gridCol>
                <a:gridCol w="1978803">
                  <a:extLst>
                    <a:ext uri="{9D8B030D-6E8A-4147-A177-3AD203B41FA5}">
                      <a16:colId xmlns:a16="http://schemas.microsoft.com/office/drawing/2014/main" xmlns="" val="1797027233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2021/22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2020/21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2019/20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274019423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£000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£000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£000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366313530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NET OPERATING EXPENSES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1,278,665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1,234,552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1,066,192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316934852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REVENUE RESOURCE LIMIT (RRL)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1,278,837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1,234,640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1,067,075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372999459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UNDERSPEND AGAINST RRL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172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883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26600652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340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/>
              <a:t>ACHIEVE OPERATIONAL FINANCIAL BALANCE - CAPITAL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97625"/>
            <a:ext cx="10515600" cy="4063677"/>
          </a:xfrm>
        </p:spPr>
        <p:txBody>
          <a:bodyPr>
            <a:normAutofit/>
          </a:bodyPr>
          <a:lstStyle/>
          <a:p>
            <a:r>
              <a:rPr lang="en-GB" sz="1600" dirty="0"/>
              <a:t>Our </a:t>
            </a:r>
            <a:r>
              <a:rPr lang="en-GB" sz="1600" dirty="0" smtClean="0"/>
              <a:t>Capital Expenditure </a:t>
            </a:r>
            <a:r>
              <a:rPr lang="en-GB" sz="1600" dirty="0"/>
              <a:t>must </a:t>
            </a:r>
            <a:r>
              <a:rPr lang="en-GB" sz="1600" dirty="0" smtClean="0"/>
              <a:t>remain </a:t>
            </a:r>
            <a:r>
              <a:rPr lang="en-GB" sz="1600" dirty="0"/>
              <a:t>within the Capital Resource Limit (CRL) Issued by WG Over a 3-Year Period.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509738"/>
              </p:ext>
            </p:extLst>
          </p:nvPr>
        </p:nvGraphicFramePr>
        <p:xfrm>
          <a:off x="1129582" y="2703869"/>
          <a:ext cx="9932836" cy="2821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8026">
                  <a:extLst>
                    <a:ext uri="{9D8B030D-6E8A-4147-A177-3AD203B41FA5}">
                      <a16:colId xmlns:a16="http://schemas.microsoft.com/office/drawing/2014/main" xmlns="" val="2894732809"/>
                    </a:ext>
                  </a:extLst>
                </a:gridCol>
                <a:gridCol w="1932317">
                  <a:extLst>
                    <a:ext uri="{9D8B030D-6E8A-4147-A177-3AD203B41FA5}">
                      <a16:colId xmlns:a16="http://schemas.microsoft.com/office/drawing/2014/main" xmlns="" val="715601147"/>
                    </a:ext>
                  </a:extLst>
                </a:gridCol>
                <a:gridCol w="1923690">
                  <a:extLst>
                    <a:ext uri="{9D8B030D-6E8A-4147-A177-3AD203B41FA5}">
                      <a16:colId xmlns:a16="http://schemas.microsoft.com/office/drawing/2014/main" xmlns="" val="3750298179"/>
                    </a:ext>
                  </a:extLst>
                </a:gridCol>
                <a:gridCol w="1978803">
                  <a:extLst>
                    <a:ext uri="{9D8B030D-6E8A-4147-A177-3AD203B41FA5}">
                      <a16:colId xmlns:a16="http://schemas.microsoft.com/office/drawing/2014/main" xmlns="" val="1797027233"/>
                    </a:ext>
                  </a:extLst>
                </a:gridCol>
              </a:tblGrid>
              <a:tr h="5073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2021/22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2020/21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2019/20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2740194234"/>
                  </a:ext>
                </a:extLst>
              </a:tr>
              <a:tr h="5073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£000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£000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£000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3663135307"/>
                  </a:ext>
                </a:extLst>
              </a:tr>
              <a:tr h="792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CHARGE AGAINST CAPITAL RESOURCE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79,154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52,231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38,328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3169348529"/>
                  </a:ext>
                </a:extLst>
              </a:tr>
              <a:tr h="5073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CAPITAL RESOURCE LIMIT (RRL)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79,196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52,278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38,352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3729994596"/>
                  </a:ext>
                </a:extLst>
              </a:tr>
              <a:tr h="5073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UNDERSPEND AGAINST CRL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47</a:t>
                      </a:r>
                    </a:p>
                  </a:txBody>
                  <a:tcPr marL="91449" marR="91449" marT="45730" marB="4573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91449" marR="91449" marT="45730" marB="45730" horzOverflow="overflow"/>
                </a:tc>
                <a:extLst>
                  <a:ext uri="{0D108BD9-81ED-4DB2-BD59-A6C34878D82A}">
                    <a16:rowId xmlns:a16="http://schemas.microsoft.com/office/drawing/2014/main" xmlns="" val="26600652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465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ACHIEVE PAYMENT TARGETS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77960"/>
            <a:ext cx="10515600" cy="3854245"/>
          </a:xfrm>
        </p:spPr>
        <p:txBody>
          <a:bodyPr>
            <a:normAutofit/>
          </a:bodyPr>
          <a:lstStyle/>
          <a:p>
            <a:r>
              <a:rPr lang="en-GB" sz="2000" dirty="0"/>
              <a:t>Pay 95% of the number of all non-NHS invoices within 30 days</a:t>
            </a:r>
          </a:p>
          <a:p>
            <a:endParaRPr lang="en-GB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146215"/>
              </p:ext>
            </p:extLst>
          </p:nvPr>
        </p:nvGraphicFramePr>
        <p:xfrm>
          <a:off x="1137264" y="2417815"/>
          <a:ext cx="8128000" cy="1839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9298">
                  <a:extLst>
                    <a:ext uri="{9D8B030D-6E8A-4147-A177-3AD203B41FA5}">
                      <a16:colId xmlns:a16="http://schemas.microsoft.com/office/drawing/2014/main" xmlns="" val="2296993789"/>
                    </a:ext>
                  </a:extLst>
                </a:gridCol>
                <a:gridCol w="3008702">
                  <a:extLst>
                    <a:ext uri="{9D8B030D-6E8A-4147-A177-3AD203B41FA5}">
                      <a16:colId xmlns:a16="http://schemas.microsoft.com/office/drawing/2014/main" xmlns="" val="1428741633"/>
                    </a:ext>
                  </a:extLst>
                </a:gridCol>
              </a:tblGrid>
              <a:tr h="45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2021/22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567645803"/>
                  </a:ext>
                </a:extLst>
              </a:tr>
              <a:tr h="45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Non-NHS invoices paid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249,925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823473603"/>
                  </a:ext>
                </a:extLst>
              </a:tr>
              <a:tr h="45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within target by number</a:t>
                      </a:r>
                    </a:p>
                  </a:txBody>
                  <a:tcPr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95.7%</a:t>
                      </a:r>
                    </a:p>
                  </a:txBody>
                  <a:tcPr horzOverflow="overflow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7895797"/>
                  </a:ext>
                </a:extLst>
              </a:tr>
              <a:tr h="45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within target by value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93.3%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281525951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9374" y="4926088"/>
            <a:ext cx="99361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target was met in 2021/22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36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REVENUE EXPENDITURE SUMMARY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050181"/>
              </p:ext>
            </p:extLst>
          </p:nvPr>
        </p:nvGraphicFramePr>
        <p:xfrm>
          <a:off x="1090515" y="1690688"/>
          <a:ext cx="9225472" cy="3474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6936">
                  <a:extLst>
                    <a:ext uri="{9D8B030D-6E8A-4147-A177-3AD203B41FA5}">
                      <a16:colId xmlns:a16="http://schemas.microsoft.com/office/drawing/2014/main" xmlns="" val="3088460846"/>
                    </a:ext>
                  </a:extLst>
                </a:gridCol>
                <a:gridCol w="1897811">
                  <a:extLst>
                    <a:ext uri="{9D8B030D-6E8A-4147-A177-3AD203B41FA5}">
                      <a16:colId xmlns:a16="http://schemas.microsoft.com/office/drawing/2014/main" xmlns="" val="187829187"/>
                    </a:ext>
                  </a:extLst>
                </a:gridCol>
                <a:gridCol w="2130725">
                  <a:extLst>
                    <a:ext uri="{9D8B030D-6E8A-4147-A177-3AD203B41FA5}">
                      <a16:colId xmlns:a16="http://schemas.microsoft.com/office/drawing/2014/main" xmlns="" val="9570086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2021/22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£m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2020/21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£m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extLst>
                  <a:ext uri="{0D108BD9-81ED-4DB2-BD59-A6C34878D82A}">
                    <a16:rowId xmlns:a16="http://schemas.microsoft.com/office/drawing/2014/main" xmlns="" val="2598023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Expenditure</a:t>
                      </a:r>
                      <a:endParaRPr kumimoji="0" lang="en-US" sz="2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extLst>
                  <a:ext uri="{0D108BD9-81ED-4DB2-BD59-A6C34878D82A}">
                    <a16:rowId xmlns:a16="http://schemas.microsoft.com/office/drawing/2014/main" xmlns="" val="4291078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Primary Healthcare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251.8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243.6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extLst>
                  <a:ext uri="{0D108BD9-81ED-4DB2-BD59-A6C34878D82A}">
                    <a16:rowId xmlns:a16="http://schemas.microsoft.com/office/drawing/2014/main" xmlns="" val="903568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Healthcare – Other Providers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349.7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335.4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extLst>
                  <a:ext uri="{0D108BD9-81ED-4DB2-BD59-A6C34878D82A}">
                    <a16:rowId xmlns:a16="http://schemas.microsoft.com/office/drawing/2014/main" xmlns="" val="4154635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Hospital and Community Health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825.5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797.1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extLst>
                  <a:ext uri="{0D108BD9-81ED-4DB2-BD59-A6C34878D82A}">
                    <a16:rowId xmlns:a16="http://schemas.microsoft.com/office/drawing/2014/main" xmlns="" val="1331068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Miscellaneous Income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(148.1)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(141.4)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extLst>
                  <a:ext uri="{0D108BD9-81ED-4DB2-BD59-A6C34878D82A}">
                    <a16:rowId xmlns:a16="http://schemas.microsoft.com/office/drawing/2014/main" xmlns="" val="1069637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 (Gains) / Losses</a:t>
                      </a: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(0.0)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(0.1)</a:t>
                      </a:r>
                      <a:endParaRPr lang="en-GB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/>
                </a:tc>
                <a:extLst>
                  <a:ext uri="{0D108BD9-81ED-4DB2-BD59-A6C34878D82A}">
                    <a16:rowId xmlns:a16="http://schemas.microsoft.com/office/drawing/2014/main" xmlns="" val="230226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Net Operating Cost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02" marB="45702" horzOverflow="overflow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1,278.9</a:t>
                      </a:r>
                      <a:endParaRPr lang="en-GB" sz="20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1,234.6</a:t>
                      </a:r>
                      <a:endParaRPr lang="en-GB" sz="20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02" marB="45702" horzOverflow="overflow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31642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74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648200" y="6356351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C3FD2FAA-8883-4341-8B0B-CC37CC6DF240}" type="slidenum">
              <a:rPr lang="en-GB" altLang="en-US" sz="1200">
                <a:solidFill>
                  <a:srgbClr val="898989"/>
                </a:solidFill>
              </a:rPr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200">
              <a:solidFill>
                <a:srgbClr val="898989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274681"/>
              </p:ext>
            </p:extLst>
          </p:nvPr>
        </p:nvGraphicFramePr>
        <p:xfrm>
          <a:off x="966159" y="1046905"/>
          <a:ext cx="9851366" cy="3992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42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39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31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40075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21/22</a:t>
                      </a:r>
                    </a:p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£m</a:t>
                      </a: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Recurring</a:t>
                      </a:r>
                      <a:r>
                        <a:rPr lang="en-GB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£m</a:t>
                      </a:r>
                    </a:p>
                  </a:txBody>
                  <a:tcPr marL="91449" marR="91449" marT="45721" marB="4572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0203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Underlying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 deficit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 brought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 forward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 from 2020/21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(33.9)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(33.9)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9783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Net increase in WG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 funding (Non COVID)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u="none" dirty="0" smtClean="0">
                          <a:solidFill>
                            <a:schemeClr val="tx1"/>
                          </a:solidFill>
                        </a:rPr>
                        <a:t>39.9</a:t>
                      </a:r>
                      <a:endParaRPr lang="en-GB" sz="200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u="none" dirty="0" smtClean="0">
                          <a:solidFill>
                            <a:schemeClr val="tx1"/>
                          </a:solidFill>
                        </a:rPr>
                        <a:t>21.3</a:t>
                      </a:r>
                      <a:endParaRPr lang="en-GB" sz="200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9783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Net Increase in WG Funding (COVID)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u="none" dirty="0" smtClean="0">
                          <a:solidFill>
                            <a:schemeClr val="tx1"/>
                          </a:solidFill>
                        </a:rPr>
                        <a:t>114.4</a:t>
                      </a:r>
                      <a:endParaRPr lang="en-GB" sz="200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u="none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200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238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Accountancy Gains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6.2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01034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Inflation, demand,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 and other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 cost pressures &amp;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 investments(including </a:t>
                      </a:r>
                      <a:r>
                        <a:rPr lang="en-GB" sz="2000" baseline="0" dirty="0" err="1" smtClean="0">
                          <a:solidFill>
                            <a:schemeClr val="tx1"/>
                          </a:solidFill>
                        </a:rPr>
                        <a:t>Covid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 costs)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(139.1)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(36.8)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10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Savings and cost avoidance</a:t>
                      </a: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12.5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21" marB="45721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4418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Net Position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91449" marR="91449" marT="45721" marB="45721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 u="none" dirty="0" smtClean="0">
                          <a:solidFill>
                            <a:schemeClr val="bg1"/>
                          </a:solidFill>
                        </a:rPr>
                        <a:t>0.0</a:t>
                      </a:r>
                      <a:endParaRPr lang="en-GB" sz="2000" b="1" u="none" dirty="0">
                        <a:solidFill>
                          <a:schemeClr val="bg1"/>
                        </a:solidFill>
                      </a:endParaRPr>
                    </a:p>
                  </a:txBody>
                  <a:tcPr marL="91449" marR="91449" marT="45721" marB="45721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 u="none" dirty="0" smtClean="0">
                          <a:solidFill>
                            <a:schemeClr val="bg1"/>
                          </a:solidFill>
                        </a:rPr>
                        <a:t>(44.5)</a:t>
                      </a:r>
                      <a:endParaRPr lang="en-GB" sz="2000" b="1" u="none" dirty="0">
                        <a:solidFill>
                          <a:schemeClr val="bg1"/>
                        </a:solidFill>
                      </a:endParaRPr>
                    </a:p>
                  </a:txBody>
                  <a:tcPr marL="91449" marR="91449" marT="45721" marB="45721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7450" name="TextBox 4"/>
          <p:cNvSpPr txBox="1">
            <a:spLocks noChangeArrowheads="1"/>
          </p:cNvSpPr>
          <p:nvPr/>
        </p:nvSpPr>
        <p:spPr bwMode="auto">
          <a:xfrm>
            <a:off x="966159" y="5125469"/>
            <a:ext cx="98513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recurrent deficit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at the end of 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2021/22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was 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£44.5m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which is an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increase 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of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£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13.1m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compared to 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a planned deficit of £31.4m.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The key drivers for this increase were the 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shortfall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in recurring savings delivery £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11.1m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and new recurring cost pressures 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£2.0m</a:t>
            </a:r>
            <a:endParaRPr lang="en-GB" altLang="en-US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200" y="403124"/>
            <a:ext cx="10515600" cy="6437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rgbClr val="2C4393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sz="3200" b="1" dirty="0" smtClean="0"/>
              <a:t>HOW WAS FINANCIAL BALANCE ACHIEVED?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050265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068" y="0"/>
            <a:ext cx="10515600" cy="1325563"/>
          </a:xfrm>
        </p:spPr>
        <p:txBody>
          <a:bodyPr/>
          <a:lstStyle/>
          <a:p>
            <a:r>
              <a:rPr lang="en-GB" b="1" dirty="0" smtClean="0"/>
              <a:t>COVID ALLOCATIONS</a:t>
            </a:r>
            <a:endParaRPr lang="en-GB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886910"/>
              </p:ext>
            </p:extLst>
          </p:nvPr>
        </p:nvGraphicFramePr>
        <p:xfrm>
          <a:off x="934064" y="1159611"/>
          <a:ext cx="9391755" cy="4246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0607">
                  <a:extLst>
                    <a:ext uri="{9D8B030D-6E8A-4147-A177-3AD203B41FA5}">
                      <a16:colId xmlns:a16="http://schemas.microsoft.com/office/drawing/2014/main" xmlns="" val="3088460846"/>
                    </a:ext>
                  </a:extLst>
                </a:gridCol>
                <a:gridCol w="1932018">
                  <a:extLst>
                    <a:ext uri="{9D8B030D-6E8A-4147-A177-3AD203B41FA5}">
                      <a16:colId xmlns:a16="http://schemas.microsoft.com/office/drawing/2014/main" xmlns="" val="187829187"/>
                    </a:ext>
                  </a:extLst>
                </a:gridCol>
                <a:gridCol w="2169130">
                  <a:extLst>
                    <a:ext uri="{9D8B030D-6E8A-4147-A177-3AD203B41FA5}">
                      <a16:colId xmlns:a16="http://schemas.microsoft.com/office/drawing/2014/main" xmlns="" val="9570086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Capital</a:t>
                      </a:r>
                    </a:p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£m</a:t>
                      </a: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Revenue</a:t>
                      </a:r>
                    </a:p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£m</a:t>
                      </a:r>
                    </a:p>
                  </a:txBody>
                  <a:tcPr marL="91449" marR="91449" marT="45728" marB="45728"/>
                </a:tc>
                <a:extLst>
                  <a:ext uri="{0D108BD9-81ED-4DB2-BD59-A6C34878D82A}">
                    <a16:rowId xmlns:a16="http://schemas.microsoft.com/office/drawing/2014/main" xmlns="" val="2598023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Equipment</a:t>
                      </a:r>
                      <a:r>
                        <a:rPr lang="en-GB" sz="18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&amp; Works / PPE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5.4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3.6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extLst>
                  <a:ext uri="{0D108BD9-81ED-4DB2-BD59-A6C34878D82A}">
                    <a16:rowId xmlns:a16="http://schemas.microsoft.com/office/drawing/2014/main" xmlns="" val="4291078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Stability Funding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55.3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extLst>
                  <a:ext uri="{0D108BD9-81ED-4DB2-BD59-A6C34878D82A}">
                    <a16:rowId xmlns:a16="http://schemas.microsoft.com/office/drawing/2014/main" xmlns="" val="903568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Covid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Recovery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23.4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extLst>
                  <a:ext uri="{0D108BD9-81ED-4DB2-BD59-A6C34878D82A}">
                    <a16:rowId xmlns:a16="http://schemas.microsoft.com/office/drawing/2014/main" xmlns="" val="4154635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Vaccination Programme (Including Extended Flu)</a:t>
                      </a: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13.1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extLst>
                  <a:ext uri="{0D108BD9-81ED-4DB2-BD59-A6C34878D82A}">
                    <a16:rowId xmlns:a16="http://schemas.microsoft.com/office/drawing/2014/main" xmlns="" val="1331068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TTP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11.1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extLst>
                  <a:ext uri="{0D108BD9-81ED-4DB2-BD59-A6C34878D82A}">
                    <a16:rowId xmlns:a16="http://schemas.microsoft.com/office/drawing/2014/main" xmlns="" val="1069637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Urgent &amp; Emergency</a:t>
                      </a:r>
                      <a:r>
                        <a:rPr lang="en-GB" sz="18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Care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3.1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/>
                </a:tc>
                <a:extLst>
                  <a:ext uri="{0D108BD9-81ED-4DB2-BD59-A6C34878D82A}">
                    <a16:rowId xmlns:a16="http://schemas.microsoft.com/office/drawing/2014/main" xmlns="" val="230226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Support for Adult Social Care Providers 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2.5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3164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Other COVID Allocations</a:t>
                      </a:r>
                      <a:endParaRPr lang="en-GB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     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u="non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2.3     </a:t>
                      </a:r>
                      <a:endParaRPr lang="en-GB" sz="1800" u="non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>
                    <a:solidFill>
                      <a:srgbClr val="EDF1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9616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WG COVID Allocations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u="none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5.4</a:t>
                      </a:r>
                      <a:endParaRPr lang="en-GB" sz="1800" b="1" u="none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u="none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114.4</a:t>
                      </a:r>
                      <a:endParaRPr lang="en-GB" sz="1800" b="1" u="none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49" marR="91449" marT="45728" marB="45728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56549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071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D47F2761A859459E78E912F1937B20" ma:contentTypeVersion="9" ma:contentTypeDescription="Create a new document." ma:contentTypeScope="" ma:versionID="69f9375fee0425d678e7f52b023f2f95">
  <xsd:schema xmlns:xsd="http://www.w3.org/2001/XMLSchema" xmlns:xs="http://www.w3.org/2001/XMLSchema" xmlns:p="http://schemas.microsoft.com/office/2006/metadata/properties" xmlns:ns3="e058ad73-f623-48ec-b9f0-1305c78445bc" targetNamespace="http://schemas.microsoft.com/office/2006/metadata/properties" ma:root="true" ma:fieldsID="4f6a8db156471fc214565f3cf6c30329" ns3:_="">
    <xsd:import namespace="e058ad73-f623-48ec-b9f0-1305c78445b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8ad73-f623-48ec-b9f0-1305c78445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262BC8-F5D9-423C-AABB-C80E0FE7CAA6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e058ad73-f623-48ec-b9f0-1305c78445b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807694E-013E-4985-B6B4-665A37DC81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B81487-89E7-4A69-A479-9904F3B788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58ad73-f623-48ec-b9f0-1305c78445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604</Words>
  <Application>Microsoft Office PowerPoint</Application>
  <PresentationFormat>Widescreen</PresentationFormat>
  <Paragraphs>180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Office Theme</vt:lpstr>
      <vt:lpstr>Financial overview 2021/22</vt:lpstr>
      <vt:lpstr>INTRODUCTION</vt:lpstr>
      <vt:lpstr>KEY FINANCIAL TARGETS</vt:lpstr>
      <vt:lpstr>ACHIEVE OPERATIONAL FINANCIAL BALANCE - REVENUE</vt:lpstr>
      <vt:lpstr>ACHIEVE OPERATIONAL FINANCIAL BALANCE - CAPITAL</vt:lpstr>
      <vt:lpstr>ACHIEVE PAYMENT TARGETS</vt:lpstr>
      <vt:lpstr>REVENUE EXPENDITURE SUMMARY</vt:lpstr>
      <vt:lpstr>PowerPoint Presentation</vt:lpstr>
      <vt:lpstr>COVID ALLOCATIONS</vt:lpstr>
      <vt:lpstr>BALANCE SHEET SUMMARY</vt:lpstr>
    </vt:vector>
  </TitlesOfParts>
  <Company>Cwm Taf Morgannwg University Health Board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Huw Cook (Cwm Taf Morgannwg - Communication)</dc:creator>
  <cp:lastModifiedBy>Wendy Penrhyn-Jones (CTM UHB - Corporate Governance )</cp:lastModifiedBy>
  <cp:revision>29</cp:revision>
  <dcterms:created xsi:type="dcterms:W3CDTF">2022-05-24T13:57:46Z</dcterms:created>
  <dcterms:modified xsi:type="dcterms:W3CDTF">2022-07-18T12:56:05Z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0x010100DFD47F2761A859459E78E912F1937B20</vt:lpwstr>
  </property>
</Properties>
</file>