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4" r:id="rId4"/>
  </p:sldMasterIdLst>
  <p:notesMasterIdLst>
    <p:notesMasterId r:id="rId24"/>
  </p:notesMasterIdLst>
  <p:sldIdLst>
    <p:sldId id="459" r:id="rId5"/>
    <p:sldId id="458" r:id="rId6"/>
    <p:sldId id="445" r:id="rId7"/>
    <p:sldId id="441" r:id="rId8"/>
    <p:sldId id="452" r:id="rId9"/>
    <p:sldId id="444" r:id="rId10"/>
    <p:sldId id="454" r:id="rId11"/>
    <p:sldId id="448" r:id="rId12"/>
    <p:sldId id="453" r:id="rId13"/>
    <p:sldId id="455" r:id="rId14"/>
    <p:sldId id="446" r:id="rId15"/>
    <p:sldId id="457" r:id="rId16"/>
    <p:sldId id="456" r:id="rId17"/>
    <p:sldId id="460" r:id="rId18"/>
    <p:sldId id="461" r:id="rId19"/>
    <p:sldId id="462" r:id="rId20"/>
    <p:sldId id="463" r:id="rId21"/>
    <p:sldId id="464" r:id="rId22"/>
    <p:sldId id="465" r:id="rId23"/>
  </p:sldIdLst>
  <p:sldSz cx="12192000" cy="6858000"/>
  <p:notesSz cx="6742113" cy="987266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211973"/>
    <a:srgbClr val="355388"/>
    <a:srgbClr val="01A6A1"/>
    <a:srgbClr val="335082"/>
    <a:srgbClr val="314065"/>
    <a:srgbClr val="ACB527"/>
    <a:srgbClr val="665082"/>
    <a:srgbClr val="B6A5CA"/>
    <a:srgbClr val="4CA1B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5400" autoAdjust="0"/>
  </p:normalViewPr>
  <p:slideViewPr>
    <p:cSldViewPr>
      <p:cViewPr varScale="1">
        <p:scale>
          <a:sx n="85" d="100"/>
          <a:sy n="85" d="100"/>
        </p:scale>
        <p:origin x="562" y="48"/>
      </p:cViewPr>
      <p:guideLst>
        <p:guide orient="horz" pos="2160"/>
        <p:guide pos="3840"/>
      </p:guideLst>
    </p:cSldViewPr>
  </p:slideViewPr>
  <p:notesTextViewPr>
    <p:cViewPr>
      <p:scale>
        <a:sx n="100" d="100"/>
        <a:sy n="100" d="100"/>
      </p:scale>
      <p:origin x="0" y="0"/>
    </p:cViewPr>
  </p:notesTextViewPr>
  <p:sorterViewPr>
    <p:cViewPr>
      <p:scale>
        <a:sx n="100" d="100"/>
        <a:sy n="100" d="100"/>
      </p:scale>
      <p:origin x="0" y="-306"/>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viewProps" Target="viewProps.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notesMaster" Target="notesMasters/notesMaster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2"/>
            <a:ext cx="2921582" cy="493633"/>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18971" y="2"/>
            <a:ext cx="2921582" cy="493633"/>
          </a:xfrm>
          <a:prstGeom prst="rect">
            <a:avLst/>
          </a:prstGeom>
        </p:spPr>
        <p:txBody>
          <a:bodyPr vert="horz" lIns="91440" tIns="45720" rIns="91440" bIns="45720" rtlCol="0"/>
          <a:lstStyle>
            <a:lvl1pPr algn="r">
              <a:defRPr sz="1200"/>
            </a:lvl1pPr>
          </a:lstStyle>
          <a:p>
            <a:fld id="{7665965F-46C9-4FA8-9786-426A2753F503}" type="datetimeFigureOut">
              <a:rPr lang="en-US" smtClean="0"/>
              <a:pPr/>
              <a:t>3/23/2020</a:t>
            </a:fld>
            <a:endParaRPr lang="en-US"/>
          </a:p>
        </p:txBody>
      </p:sp>
      <p:sp>
        <p:nvSpPr>
          <p:cNvPr id="4" name="Slide Image Placeholder 3"/>
          <p:cNvSpPr>
            <a:spLocks noGrp="1" noRot="1" noChangeAspect="1"/>
          </p:cNvSpPr>
          <p:nvPr>
            <p:ph type="sldImg" idx="2"/>
          </p:nvPr>
        </p:nvSpPr>
        <p:spPr>
          <a:xfrm>
            <a:off x="79375" y="739775"/>
            <a:ext cx="6583363" cy="3703638"/>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74212" y="4689515"/>
            <a:ext cx="5393690" cy="444269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9377318"/>
            <a:ext cx="2921582" cy="493633"/>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18971" y="9377318"/>
            <a:ext cx="2921582" cy="493633"/>
          </a:xfrm>
          <a:prstGeom prst="rect">
            <a:avLst/>
          </a:prstGeom>
        </p:spPr>
        <p:txBody>
          <a:bodyPr vert="horz" lIns="91440" tIns="45720" rIns="91440" bIns="45720" rtlCol="0" anchor="b"/>
          <a:lstStyle>
            <a:lvl1pPr algn="r">
              <a:defRPr sz="1200"/>
            </a:lvl1pPr>
          </a:lstStyle>
          <a:p>
            <a:fld id="{BF1A7007-A200-4625-857B-C1B607EDAC37}" type="slidenum">
              <a:rPr lang="en-US" smtClean="0"/>
              <a:pPr/>
              <a:t>‹#›</a:t>
            </a:fld>
            <a:endParaRPr lang="en-US"/>
          </a:p>
        </p:txBody>
      </p:sp>
    </p:spTree>
    <p:extLst>
      <p:ext uri="{BB962C8B-B14F-4D97-AF65-F5344CB8AC3E}">
        <p14:creationId xmlns:p14="http://schemas.microsoft.com/office/powerpoint/2010/main" val="298974869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BF1A7007-A200-4625-857B-C1B607EDAC37}" type="slidenum">
              <a:rPr lang="en-US" smtClean="0"/>
              <a:pPr/>
              <a:t>2</a:t>
            </a:fld>
            <a:endParaRPr lang="en-US"/>
          </a:p>
        </p:txBody>
      </p:sp>
    </p:spTree>
    <p:extLst>
      <p:ext uri="{BB962C8B-B14F-4D97-AF65-F5344CB8AC3E}">
        <p14:creationId xmlns:p14="http://schemas.microsoft.com/office/powerpoint/2010/main" val="427070321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BF1A7007-A200-4625-857B-C1B607EDAC37}" type="slidenum">
              <a:rPr lang="en-US" smtClean="0"/>
              <a:pPr/>
              <a:t>3</a:t>
            </a:fld>
            <a:endParaRPr lang="en-US"/>
          </a:p>
        </p:txBody>
      </p:sp>
    </p:spTree>
    <p:extLst>
      <p:ext uri="{BB962C8B-B14F-4D97-AF65-F5344CB8AC3E}">
        <p14:creationId xmlns:p14="http://schemas.microsoft.com/office/powerpoint/2010/main" val="202008207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BF1A7007-A200-4625-857B-C1B607EDAC37}" type="slidenum">
              <a:rPr lang="en-US" smtClean="0"/>
              <a:pPr/>
              <a:t>5</a:t>
            </a:fld>
            <a:endParaRPr lang="en-US"/>
          </a:p>
        </p:txBody>
      </p:sp>
    </p:spTree>
    <p:extLst>
      <p:ext uri="{BB962C8B-B14F-4D97-AF65-F5344CB8AC3E}">
        <p14:creationId xmlns:p14="http://schemas.microsoft.com/office/powerpoint/2010/main" val="88676216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BF1A7007-A200-4625-857B-C1B607EDAC37}" type="slidenum">
              <a:rPr lang="en-US" smtClean="0"/>
              <a:pPr/>
              <a:t>7</a:t>
            </a:fld>
            <a:endParaRPr lang="en-US"/>
          </a:p>
        </p:txBody>
      </p:sp>
    </p:spTree>
    <p:extLst>
      <p:ext uri="{BB962C8B-B14F-4D97-AF65-F5344CB8AC3E}">
        <p14:creationId xmlns:p14="http://schemas.microsoft.com/office/powerpoint/2010/main" val="42062487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BF1A7007-A200-4625-857B-C1B607EDAC37}" type="slidenum">
              <a:rPr lang="en-US" smtClean="0"/>
              <a:pPr/>
              <a:t>11</a:t>
            </a:fld>
            <a:endParaRPr lang="en-US"/>
          </a:p>
        </p:txBody>
      </p:sp>
    </p:spTree>
    <p:extLst>
      <p:ext uri="{BB962C8B-B14F-4D97-AF65-F5344CB8AC3E}">
        <p14:creationId xmlns:p14="http://schemas.microsoft.com/office/powerpoint/2010/main" val="72068334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BF1A7007-A200-4625-857B-C1B607EDAC37}" type="slidenum">
              <a:rPr lang="en-US" smtClean="0"/>
              <a:pPr/>
              <a:t>13</a:t>
            </a:fld>
            <a:endParaRPr lang="en-US"/>
          </a:p>
        </p:txBody>
      </p:sp>
    </p:spTree>
    <p:extLst>
      <p:ext uri="{BB962C8B-B14F-4D97-AF65-F5344CB8AC3E}">
        <p14:creationId xmlns:p14="http://schemas.microsoft.com/office/powerpoint/2010/main" val="139492412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BF1A7007-A200-4625-857B-C1B607EDAC37}" type="slidenum">
              <a:rPr lang="en-US" smtClean="0"/>
              <a:pPr/>
              <a:t>14</a:t>
            </a:fld>
            <a:endParaRPr lang="en-US"/>
          </a:p>
        </p:txBody>
      </p:sp>
    </p:spTree>
    <p:extLst>
      <p:ext uri="{BB962C8B-B14F-4D97-AF65-F5344CB8AC3E}">
        <p14:creationId xmlns:p14="http://schemas.microsoft.com/office/powerpoint/2010/main" val="186782607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7" name="Rectangle 6"/>
          <p:cNvSpPr/>
          <p:nvPr userDrawn="1"/>
        </p:nvSpPr>
        <p:spPr>
          <a:xfrm>
            <a:off x="0" y="1188000"/>
            <a:ext cx="12192000" cy="5670000"/>
          </a:xfrm>
          <a:prstGeom prst="rect">
            <a:avLst/>
          </a:prstGeom>
          <a:solidFill>
            <a:srgbClr val="31406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a:p>
        </p:txBody>
      </p:sp>
      <p:sp>
        <p:nvSpPr>
          <p:cNvPr id="2" name="Title 1"/>
          <p:cNvSpPr>
            <a:spLocks noGrp="1"/>
          </p:cNvSpPr>
          <p:nvPr>
            <p:ph type="ctrTitle"/>
          </p:nvPr>
        </p:nvSpPr>
        <p:spPr>
          <a:xfrm>
            <a:off x="744000" y="2132857"/>
            <a:ext cx="10178197" cy="2084543"/>
          </a:xfrm>
          <a:ln>
            <a:noFill/>
          </a:ln>
        </p:spPr>
        <p:txBody>
          <a:bodyPr lIns="0" tIns="0" rIns="0" bIns="0" anchor="t">
            <a:noAutofit/>
          </a:bodyPr>
          <a:lstStyle>
            <a:lvl1pPr algn="l">
              <a:defRPr sz="4500" baseline="0">
                <a:solidFill>
                  <a:schemeClr val="bg1"/>
                </a:solidFill>
                <a:latin typeface="Verdana" panose="020B0604030504040204" pitchFamily="34" charset="0"/>
                <a:ea typeface="Verdana" panose="020B0604030504040204" pitchFamily="34" charset="0"/>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744000" y="5445224"/>
            <a:ext cx="10178197" cy="914400"/>
          </a:xfrm>
        </p:spPr>
        <p:txBody>
          <a:bodyPr lIns="0" tIns="0" rIns="0" bIns="0" anchor="b" anchorCtr="0">
            <a:normAutofit/>
          </a:bodyPr>
          <a:lstStyle>
            <a:lvl1pPr marL="0" indent="0" algn="l">
              <a:spcBef>
                <a:spcPts val="0"/>
              </a:spcBef>
              <a:buNone/>
              <a:defRPr sz="2000" b="0" i="0">
                <a:solidFill>
                  <a:schemeClr val="bg1"/>
                </a:solidFill>
                <a:latin typeface="Verdana" panose="020B0604030504040204" pitchFamily="34" charset="0"/>
                <a:ea typeface="Verdana" panose="020B060403050404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p>
        </p:txBody>
      </p:sp>
      <p:pic>
        <p:nvPicPr>
          <p:cNvPr id="4" name="Picture 3"/>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44000" y="327913"/>
            <a:ext cx="2360928" cy="598545"/>
          </a:xfrm>
          <a:prstGeom prst="rect">
            <a:avLst/>
          </a:prstGeom>
        </p:spPr>
      </p:pic>
      <p:sp>
        <p:nvSpPr>
          <p:cNvPr id="9" name="TextBox 8"/>
          <p:cNvSpPr txBox="1"/>
          <p:nvPr userDrawn="1"/>
        </p:nvSpPr>
        <p:spPr>
          <a:xfrm>
            <a:off x="8112224" y="636745"/>
            <a:ext cx="3430645" cy="230832"/>
          </a:xfrm>
          <a:prstGeom prst="rect">
            <a:avLst/>
          </a:prstGeom>
          <a:noFill/>
        </p:spPr>
        <p:txBody>
          <a:bodyPr wrap="square" rtlCol="0">
            <a:spAutoFit/>
          </a:bodyPr>
          <a:lstStyle/>
          <a:p>
            <a:pPr algn="r"/>
            <a:r>
              <a:rPr lang="en-GB" sz="900" dirty="0" err="1" smtClean="0">
                <a:solidFill>
                  <a:srgbClr val="335083"/>
                </a:solidFill>
                <a:latin typeface="Verdana" panose="020B0604030504040204" pitchFamily="34" charset="0"/>
                <a:ea typeface="Verdana" panose="020B0604030504040204" pitchFamily="34" charset="0"/>
              </a:rPr>
              <a:t>cwmtafmorgannwg.wales</a:t>
            </a:r>
            <a:endParaRPr lang="en-GB" sz="900" dirty="0">
              <a:solidFill>
                <a:srgbClr val="335083"/>
              </a:solidFill>
              <a:latin typeface="Verdana" panose="020B0604030504040204" pitchFamily="34" charset="0"/>
              <a:ea typeface="Verdana" panose="020B0604030504040204" pitchFamily="34" charset="0"/>
            </a:endParaRPr>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ext heavy slide">
    <p:spTree>
      <p:nvGrpSpPr>
        <p:cNvPr id="1" name=""/>
        <p:cNvGrpSpPr/>
        <p:nvPr/>
      </p:nvGrpSpPr>
      <p:grpSpPr>
        <a:xfrm>
          <a:off x="0" y="0"/>
          <a:ext cx="0" cy="0"/>
          <a:chOff x="0" y="0"/>
          <a:chExt cx="0" cy="0"/>
        </a:xfrm>
      </p:grpSpPr>
      <p:sp>
        <p:nvSpPr>
          <p:cNvPr id="2" name="Title 1"/>
          <p:cNvSpPr>
            <a:spLocks noGrp="1"/>
          </p:cNvSpPr>
          <p:nvPr>
            <p:ph type="title"/>
          </p:nvPr>
        </p:nvSpPr>
        <p:spPr>
          <a:xfrm>
            <a:off x="744000" y="1368000"/>
            <a:ext cx="10704000" cy="648072"/>
          </a:xfrm>
        </p:spPr>
        <p:txBody>
          <a:bodyPr lIns="0" tIns="0" rIns="0" bIns="0" anchor="t" anchorCtr="0">
            <a:normAutofit/>
          </a:bodyPr>
          <a:lstStyle>
            <a:lvl1pPr>
              <a:defRPr sz="3600" baseline="0">
                <a:solidFill>
                  <a:srgbClr val="211973"/>
                </a:solidFill>
                <a:latin typeface="Verdana" panose="020B0604030504040204" pitchFamily="34" charset="0"/>
                <a:ea typeface="Verdana" panose="020B0604030504040204" pitchFamily="34" charset="0"/>
              </a:defRPr>
            </a:lvl1pPr>
          </a:lstStyle>
          <a:p>
            <a:r>
              <a:rPr lang="en-US" dirty="0" smtClean="0"/>
              <a:t>Click to edit Master title style</a:t>
            </a:r>
            <a:endParaRPr lang="en-US" dirty="0"/>
          </a:p>
        </p:txBody>
      </p:sp>
      <p:sp>
        <p:nvSpPr>
          <p:cNvPr id="3" name="Content Placeholder 2"/>
          <p:cNvSpPr>
            <a:spLocks noGrp="1"/>
          </p:cNvSpPr>
          <p:nvPr>
            <p:ph idx="1"/>
          </p:nvPr>
        </p:nvSpPr>
        <p:spPr>
          <a:xfrm>
            <a:off x="744000" y="2088001"/>
            <a:ext cx="10704000" cy="4064455"/>
          </a:xfrm>
        </p:spPr>
        <p:txBody>
          <a:bodyPr lIns="0" tIns="0" rIns="0" bIns="0"/>
          <a:lstStyle>
            <a:lvl1pPr>
              <a:spcBef>
                <a:spcPts val="1200"/>
              </a:spcBef>
              <a:defRPr sz="2000" b="0">
                <a:solidFill>
                  <a:srgbClr val="211973"/>
                </a:solidFill>
                <a:latin typeface="Verdana" panose="020B0604030504040204" pitchFamily="34" charset="0"/>
                <a:ea typeface="Verdana" panose="020B0604030504040204" pitchFamily="34" charset="0"/>
              </a:defRPr>
            </a:lvl1pPr>
            <a:lvl2pPr>
              <a:defRPr>
                <a:latin typeface="Verdana" panose="020B0604030504040204" pitchFamily="34" charset="0"/>
                <a:ea typeface="Verdana" panose="020B0604030504040204" pitchFamily="34" charset="0"/>
              </a:defRPr>
            </a:lvl2pPr>
            <a:lvl3pPr>
              <a:defRPr>
                <a:latin typeface="Verdana" panose="020B0604030504040204" pitchFamily="34" charset="0"/>
                <a:ea typeface="Verdana" panose="020B0604030504040204" pitchFamily="34" charset="0"/>
              </a:defRPr>
            </a:lvl3pPr>
            <a:lvl4pPr>
              <a:defRPr>
                <a:latin typeface="Verdana" panose="020B0604030504040204" pitchFamily="34" charset="0"/>
                <a:ea typeface="Verdana" panose="020B0604030504040204" pitchFamily="34" charset="0"/>
              </a:defRPr>
            </a:lvl4pPr>
            <a:lvl5pPr>
              <a:defRPr>
                <a:latin typeface="Verdana" panose="020B0604030504040204" pitchFamily="34" charset="0"/>
                <a:ea typeface="Verdana" panose="020B0604030504040204"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pic>
        <p:nvPicPr>
          <p:cNvPr id="8" name="Picture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44000" y="327913"/>
            <a:ext cx="2360928" cy="598545"/>
          </a:xfrm>
          <a:prstGeom prst="rect">
            <a:avLst/>
          </a:prstGeom>
        </p:spPr>
      </p:pic>
      <p:sp>
        <p:nvSpPr>
          <p:cNvPr id="9" name="TextBox 8"/>
          <p:cNvSpPr txBox="1"/>
          <p:nvPr userDrawn="1"/>
        </p:nvSpPr>
        <p:spPr>
          <a:xfrm>
            <a:off x="8112224" y="636745"/>
            <a:ext cx="3430645" cy="230832"/>
          </a:xfrm>
          <a:prstGeom prst="rect">
            <a:avLst/>
          </a:prstGeom>
          <a:noFill/>
        </p:spPr>
        <p:txBody>
          <a:bodyPr wrap="square" rtlCol="0">
            <a:spAutoFit/>
          </a:bodyPr>
          <a:lstStyle/>
          <a:p>
            <a:pPr algn="r"/>
            <a:r>
              <a:rPr lang="en-GB" sz="900" dirty="0" err="1" smtClean="0">
                <a:solidFill>
                  <a:srgbClr val="335083"/>
                </a:solidFill>
                <a:latin typeface="Verdana" panose="020B0604030504040204" pitchFamily="34" charset="0"/>
                <a:ea typeface="Verdana" panose="020B0604030504040204" pitchFamily="34" charset="0"/>
              </a:rPr>
              <a:t>cwmtafmorgannwg.wales</a:t>
            </a:r>
            <a:endParaRPr lang="en-GB" sz="900" dirty="0">
              <a:solidFill>
                <a:srgbClr val="335083"/>
              </a:solidFill>
              <a:latin typeface="Verdana" panose="020B0604030504040204" pitchFamily="34" charset="0"/>
              <a:ea typeface="Verdana" panose="020B0604030504040204" pitchFamily="34" charset="0"/>
            </a:endParaRPr>
          </a:p>
        </p:txBody>
      </p:sp>
      <p:sp>
        <p:nvSpPr>
          <p:cNvPr id="10" name="Slide Number Placeholder 2"/>
          <p:cNvSpPr txBox="1">
            <a:spLocks/>
          </p:cNvSpPr>
          <p:nvPr userDrawn="1"/>
        </p:nvSpPr>
        <p:spPr>
          <a:xfrm>
            <a:off x="12503" y="6302741"/>
            <a:ext cx="12192000" cy="548680"/>
          </a:xfrm>
          <a:prstGeom prst="rect">
            <a:avLst/>
          </a:prstGeom>
          <a:solidFill>
            <a:srgbClr val="335083"/>
          </a:solidFill>
        </p:spPr>
        <p:txBody>
          <a:bodyPr lIns="0" tIns="0" bIns="0" anchor="ctr"/>
          <a:lstStyle>
            <a:defPPr>
              <a:defRPr lang="en-US"/>
            </a:defPPr>
            <a:lvl1pPr marL="540000" algn="l" defTabSz="914400" rtl="0" eaLnBrk="1" latinLnBrk="0" hangingPunct="1">
              <a:defRPr sz="1200" kern="1200">
                <a:solidFill>
                  <a:schemeClr val="bg1"/>
                </a:solidFill>
                <a:latin typeface="Verdana" panose="020B0604030504040204" pitchFamily="34" charset="0"/>
                <a:ea typeface="Verdana" panose="020B0604030504040204" pitchFamily="34" charset="0"/>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E051598E-9D06-4046-8EF2-7702044C4E81}" type="slidenum">
              <a:rPr lang="en-US" smtClean="0"/>
              <a:pPr/>
              <a:t>‹#›</a:t>
            </a:fld>
            <a:endParaRPr lang="en-US" dirty="0"/>
          </a:p>
        </p:txBody>
      </p:sp>
      <p:sp>
        <p:nvSpPr>
          <p:cNvPr id="11" name="Footer Placeholder 3"/>
          <p:cNvSpPr>
            <a:spLocks noGrp="1"/>
          </p:cNvSpPr>
          <p:nvPr>
            <p:ph type="ftr" sz="quarter" idx="3"/>
          </p:nvPr>
        </p:nvSpPr>
        <p:spPr>
          <a:xfrm>
            <a:off x="1211959" y="6302741"/>
            <a:ext cx="10272000" cy="548680"/>
          </a:xfrm>
        </p:spPr>
        <p:txBody>
          <a:bodyPr/>
          <a:lstStyle/>
          <a:p>
            <a:r>
              <a:rPr lang="en-US" smtClean="0"/>
              <a:t>IMTP 2020-23 March 2020</a:t>
            </a:r>
            <a:endParaRPr lang="en-US" dirty="0"/>
          </a:p>
        </p:txBody>
      </p:sp>
      <p:sp>
        <p:nvSpPr>
          <p:cNvPr id="12" name="Rectangle 11">
            <a:extLst>
              <a:ext uri="{FF2B5EF4-FFF2-40B4-BE49-F238E27FC236}">
                <a16:creationId xmlns:a16="http://schemas.microsoft.com/office/drawing/2014/main" xmlns="" id="{37001AC4-3823-2B4B-9292-0A3FDE748462}"/>
              </a:ext>
            </a:extLst>
          </p:cNvPr>
          <p:cNvSpPr/>
          <p:nvPr userDrawn="1"/>
        </p:nvSpPr>
        <p:spPr>
          <a:xfrm>
            <a:off x="12502" y="6302739"/>
            <a:ext cx="12192001" cy="548682"/>
          </a:xfrm>
          <a:prstGeom prst="rect">
            <a:avLst/>
          </a:prstGeom>
          <a:solidFill>
            <a:schemeClr val="bg2"/>
          </a:solidFill>
          <a:ln>
            <a:noFill/>
          </a:ln>
          <a:effectLst>
            <a:outerShdw blurRad="241300" dist="38100" dir="16200000" sx="105000" sy="105000" rotWithShape="0">
              <a:prstClr val="black">
                <a:alpha val="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xmlns="" id="{E43A967E-BBD9-E647-8240-E680B4272176}"/>
              </a:ext>
            </a:extLst>
          </p:cNvPr>
          <p:cNvSpPr/>
          <p:nvPr userDrawn="1"/>
        </p:nvSpPr>
        <p:spPr>
          <a:xfrm>
            <a:off x="-11157" y="6299987"/>
            <a:ext cx="4871864" cy="548682"/>
          </a:xfrm>
          <a:prstGeom prst="rect">
            <a:avLst/>
          </a:prstGeom>
          <a:solidFill>
            <a:srgbClr val="3140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4" name="Picture 13">
            <a:extLst>
              <a:ext uri="{FF2B5EF4-FFF2-40B4-BE49-F238E27FC236}">
                <a16:creationId xmlns:a16="http://schemas.microsoft.com/office/drawing/2014/main" xmlns="" id="{0C30C144-93BC-C14E-A3E5-3B0333168C1D}"/>
              </a:ext>
            </a:extLst>
          </p:cNvPr>
          <p:cNvPicPr>
            <a:picLocks noChangeAspect="1"/>
          </p:cNvPicPr>
          <p:nvPr userDrawn="1"/>
        </p:nvPicPr>
        <p:blipFill rotWithShape="1">
          <a:blip r:embed="rId3"/>
          <a:srcRect t="90737" b="1422"/>
          <a:stretch/>
        </p:blipFill>
        <p:spPr>
          <a:xfrm>
            <a:off x="1422898" y="6299987"/>
            <a:ext cx="6246123" cy="548682"/>
          </a:xfrm>
          <a:prstGeom prst="rect">
            <a:avLst/>
          </a:prstGeom>
        </p:spPr>
      </p:pic>
      <p:sp>
        <p:nvSpPr>
          <p:cNvPr id="4" name="Slide Number Placeholder 5"/>
          <p:cNvSpPr>
            <a:spLocks noGrp="1"/>
          </p:cNvSpPr>
          <p:nvPr>
            <p:ph type="sldNum" sz="quarter" idx="12"/>
          </p:nvPr>
        </p:nvSpPr>
        <p:spPr>
          <a:xfrm>
            <a:off x="-10803" y="6294577"/>
            <a:ext cx="12192000" cy="548680"/>
          </a:xfrm>
          <a:prstGeom prst="rect">
            <a:avLst/>
          </a:prstGeom>
          <a:noFill/>
        </p:spPr>
        <p:txBody>
          <a:bodyPr/>
          <a:lstStyle>
            <a:lvl1pPr marL="540000" algn="l">
              <a:defRPr>
                <a:solidFill>
                  <a:schemeClr val="bg1"/>
                </a:solidFill>
                <a:latin typeface="Verdana" panose="020B0604030504040204" pitchFamily="34" charset="0"/>
                <a:ea typeface="Verdana" panose="020B0604030504040204" pitchFamily="34" charset="0"/>
              </a:defRPr>
            </a:lvl1pPr>
          </a:lstStyle>
          <a:p>
            <a:fld id="{E051598E-9D06-4046-8EF2-7702044C4E81}" type="slidenum">
              <a:rPr lang="en-US" smtClean="0"/>
              <a:pPr/>
              <a:t>‹#›</a:t>
            </a:fld>
            <a:endParaRPr lang="en-US" dirty="0"/>
          </a:p>
        </p:txBody>
      </p:sp>
      <p:sp>
        <p:nvSpPr>
          <p:cNvPr id="15" name="Footer Placeholder 4"/>
          <p:cNvSpPr txBox="1">
            <a:spLocks/>
          </p:cNvSpPr>
          <p:nvPr userDrawn="1"/>
        </p:nvSpPr>
        <p:spPr>
          <a:xfrm>
            <a:off x="1211959" y="6298659"/>
            <a:ext cx="10272000" cy="548680"/>
          </a:xfrm>
          <a:prstGeom prst="rect">
            <a:avLst/>
          </a:prstGeom>
        </p:spPr>
        <p:txBody>
          <a:bodyPr vert="horz" lIns="0" tIns="0" rIns="0" bIns="0" rtlCol="0" anchor="ctr"/>
          <a:lstStyle>
            <a:defPPr>
              <a:defRPr lang="en-US"/>
            </a:defPPr>
            <a:lvl1pPr marL="0" algn="l" defTabSz="914400" rtl="0" eaLnBrk="1" latinLnBrk="0" hangingPunct="1">
              <a:defRPr sz="1200" kern="1200" baseline="0">
                <a:solidFill>
                  <a:schemeClr val="bg1"/>
                </a:solidFill>
                <a:latin typeface="Verdana" panose="020B0604030504040204" pitchFamily="34" charset="0"/>
                <a:ea typeface="Verdana" panose="020B0604030504040204" pitchFamily="34" charset="0"/>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p>
        </p:txBody>
      </p:sp>
    </p:spTree>
    <p:extLst>
      <p:ext uri="{BB962C8B-B14F-4D97-AF65-F5344CB8AC3E}">
        <p14:creationId xmlns:p14="http://schemas.microsoft.com/office/powerpoint/2010/main" val="1472287369"/>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objTx" preserve="1">
  <p:cSld name="Bullets/image slide">
    <p:spTree>
      <p:nvGrpSpPr>
        <p:cNvPr id="1" name=""/>
        <p:cNvGrpSpPr/>
        <p:nvPr/>
      </p:nvGrpSpPr>
      <p:grpSpPr>
        <a:xfrm>
          <a:off x="0" y="0"/>
          <a:ext cx="0" cy="0"/>
          <a:chOff x="0" y="0"/>
          <a:chExt cx="0" cy="0"/>
        </a:xfrm>
      </p:grpSpPr>
      <p:sp>
        <p:nvSpPr>
          <p:cNvPr id="17" name="Slide Number Placeholder 5"/>
          <p:cNvSpPr txBox="1">
            <a:spLocks/>
          </p:cNvSpPr>
          <p:nvPr userDrawn="1"/>
        </p:nvSpPr>
        <p:spPr>
          <a:xfrm>
            <a:off x="-10803" y="6294577"/>
            <a:ext cx="12192000" cy="548680"/>
          </a:xfrm>
          <a:prstGeom prst="rect">
            <a:avLst/>
          </a:prstGeom>
          <a:noFill/>
        </p:spPr>
        <p:txBody>
          <a:bodyPr lIns="0" tIns="0" bIns="0" anchor="ctr"/>
          <a:lstStyle>
            <a:defPPr>
              <a:defRPr lang="en-US"/>
            </a:defPPr>
            <a:lvl1pPr marL="540000" algn="l" defTabSz="914400" rtl="0" eaLnBrk="1" latinLnBrk="0" hangingPunct="1">
              <a:defRPr sz="1200" kern="1200">
                <a:solidFill>
                  <a:schemeClr val="bg1"/>
                </a:solidFill>
                <a:latin typeface="Verdana" panose="020B0604030504040204" pitchFamily="34" charset="0"/>
                <a:ea typeface="Verdana" panose="020B0604030504040204" pitchFamily="34" charset="0"/>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E051598E-9D06-4046-8EF2-7702044C4E81}" type="slidenum">
              <a:rPr lang="en-US" smtClean="0"/>
              <a:pPr/>
              <a:t>‹#›</a:t>
            </a:fld>
            <a:endParaRPr lang="en-US" dirty="0"/>
          </a:p>
        </p:txBody>
      </p:sp>
      <p:sp>
        <p:nvSpPr>
          <p:cNvPr id="2" name="Title 1"/>
          <p:cNvSpPr>
            <a:spLocks noGrp="1"/>
          </p:cNvSpPr>
          <p:nvPr>
            <p:ph type="title"/>
          </p:nvPr>
        </p:nvSpPr>
        <p:spPr>
          <a:xfrm>
            <a:off x="744000" y="1368000"/>
            <a:ext cx="5352000" cy="1196904"/>
          </a:xfrm>
        </p:spPr>
        <p:txBody>
          <a:bodyPr anchor="t" anchorCtr="0">
            <a:noAutofit/>
          </a:bodyPr>
          <a:lstStyle>
            <a:lvl1pPr algn="l">
              <a:defRPr sz="3600" b="0" i="0" spc="0" baseline="0">
                <a:solidFill>
                  <a:srgbClr val="211973"/>
                </a:solidFill>
                <a:latin typeface="Verdana" panose="020B0604030504040204" pitchFamily="34" charset="0"/>
                <a:ea typeface="Verdana" panose="020B0604030504040204" pitchFamily="34" charset="0"/>
              </a:defRPr>
            </a:lvl1pPr>
          </a:lstStyle>
          <a:p>
            <a:r>
              <a:rPr lang="en-US" dirty="0" smtClean="0"/>
              <a:t>Click to edit Master title style</a:t>
            </a:r>
            <a:endParaRPr lang="en-US" dirty="0"/>
          </a:p>
        </p:txBody>
      </p:sp>
      <p:sp>
        <p:nvSpPr>
          <p:cNvPr id="3" name="Content Placeholder 2"/>
          <p:cNvSpPr>
            <a:spLocks noGrp="1"/>
          </p:cNvSpPr>
          <p:nvPr>
            <p:ph idx="1"/>
          </p:nvPr>
        </p:nvSpPr>
        <p:spPr>
          <a:xfrm>
            <a:off x="6288021" y="1368001"/>
            <a:ext cx="5150712" cy="4788000"/>
          </a:xfrm>
        </p:spPr>
        <p:txBody>
          <a:bodyPr/>
          <a:lstStyle>
            <a:lvl1pPr>
              <a:defRPr sz="2000" baseline="0">
                <a:solidFill>
                  <a:srgbClr val="211973"/>
                </a:solidFill>
                <a:latin typeface="Verdana" panose="020B0604030504040204" pitchFamily="34" charset="0"/>
                <a:ea typeface="Verdana" panose="020B0604030504040204" pitchFamily="34" charset="0"/>
              </a:defRPr>
            </a:lvl1pPr>
            <a:lvl2pPr>
              <a:defRPr sz="1800" baseline="0">
                <a:latin typeface="Verdana" panose="020B0604030504040204" pitchFamily="34" charset="0"/>
                <a:ea typeface="Verdana" panose="020B0604030504040204" pitchFamily="34" charset="0"/>
              </a:defRPr>
            </a:lvl2pPr>
            <a:lvl3pPr>
              <a:defRPr sz="1800" baseline="0">
                <a:latin typeface="Verdana" panose="020B0604030504040204" pitchFamily="34" charset="0"/>
                <a:ea typeface="Verdana" panose="020B0604030504040204" pitchFamily="34" charset="0"/>
              </a:defRPr>
            </a:lvl3pPr>
            <a:lvl4pPr>
              <a:defRPr sz="1600" baseline="0">
                <a:latin typeface="Verdana" panose="020B0604030504040204" pitchFamily="34" charset="0"/>
                <a:ea typeface="Verdana" panose="020B0604030504040204" pitchFamily="34" charset="0"/>
              </a:defRPr>
            </a:lvl4pPr>
            <a:lvl5pPr>
              <a:defRPr sz="1600" baseline="0">
                <a:latin typeface="Verdana" panose="020B0604030504040204" pitchFamily="34" charset="0"/>
                <a:ea typeface="Verdana" panose="020B0604030504040204" pitchFamily="34" charset="0"/>
              </a:defRPr>
            </a:lvl5pPr>
            <a:lvl6pPr>
              <a:defRPr sz="2000"/>
            </a:lvl6pPr>
            <a:lvl7pPr>
              <a:defRPr sz="2000"/>
            </a:lvl7pPr>
            <a:lvl8pPr>
              <a:defRPr sz="2000"/>
            </a:lvl8pPr>
            <a:lvl9pPr>
              <a:defRPr sz="20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3"/>
          <p:cNvSpPr>
            <a:spLocks noGrp="1"/>
          </p:cNvSpPr>
          <p:nvPr>
            <p:ph type="body" sz="half" idx="2"/>
          </p:nvPr>
        </p:nvSpPr>
        <p:spPr>
          <a:xfrm>
            <a:off x="744000" y="2718223"/>
            <a:ext cx="5352000" cy="3447081"/>
          </a:xfrm>
        </p:spPr>
        <p:txBody>
          <a:bodyPr/>
          <a:lstStyle>
            <a:lvl1pPr marL="0" indent="0">
              <a:buNone/>
              <a:defRPr sz="1600" baseline="0">
                <a:solidFill>
                  <a:schemeClr val="tx1"/>
                </a:solidFill>
                <a:latin typeface="Verdana" panose="020B0604030504040204" pitchFamily="34" charset="0"/>
                <a:ea typeface="Verdana" panose="020B0604030504040204"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smtClean="0"/>
              <a:t>Click to edit Master text styles</a:t>
            </a:r>
          </a:p>
        </p:txBody>
      </p:sp>
      <p:sp>
        <p:nvSpPr>
          <p:cNvPr id="8" name="Slide Number Placeholder 5"/>
          <p:cNvSpPr>
            <a:spLocks noGrp="1"/>
          </p:cNvSpPr>
          <p:nvPr>
            <p:ph type="sldNum" sz="quarter" idx="12"/>
          </p:nvPr>
        </p:nvSpPr>
        <p:spPr>
          <a:xfrm>
            <a:off x="0" y="6309320"/>
            <a:ext cx="12192000" cy="548680"/>
          </a:xfrm>
          <a:prstGeom prst="rect">
            <a:avLst/>
          </a:prstGeom>
          <a:solidFill>
            <a:srgbClr val="335083"/>
          </a:solidFill>
        </p:spPr>
        <p:txBody>
          <a:bodyPr/>
          <a:lstStyle>
            <a:lvl1pPr marL="540000" algn="l">
              <a:defRPr>
                <a:solidFill>
                  <a:schemeClr val="bg1"/>
                </a:solidFill>
                <a:latin typeface="Verdana" panose="020B0604030504040204" pitchFamily="34" charset="0"/>
                <a:ea typeface="Verdana" panose="020B0604030504040204" pitchFamily="34" charset="0"/>
              </a:defRPr>
            </a:lvl1pPr>
          </a:lstStyle>
          <a:p>
            <a:fld id="{E051598E-9D06-4046-8EF2-7702044C4E81}" type="slidenum">
              <a:rPr lang="en-US" smtClean="0"/>
              <a:pPr/>
              <a:t>‹#›</a:t>
            </a:fld>
            <a:endParaRPr lang="en-US" dirty="0"/>
          </a:p>
        </p:txBody>
      </p:sp>
      <p:sp>
        <p:nvSpPr>
          <p:cNvPr id="6" name="Footer Placeholder 5"/>
          <p:cNvSpPr>
            <a:spLocks noGrp="1"/>
          </p:cNvSpPr>
          <p:nvPr>
            <p:ph type="ftr" sz="quarter" idx="3"/>
          </p:nvPr>
        </p:nvSpPr>
        <p:spPr>
          <a:xfrm>
            <a:off x="1199456" y="6309320"/>
            <a:ext cx="10272000" cy="548680"/>
          </a:xfrm>
          <a:prstGeom prst="rect">
            <a:avLst/>
          </a:prstGeom>
        </p:spPr>
        <p:txBody>
          <a:bodyPr vert="horz" lIns="0" tIns="0" rIns="0" bIns="0" rtlCol="0" anchor="ctr"/>
          <a:lstStyle>
            <a:lvl1pPr algn="l">
              <a:defRPr sz="1200" baseline="0">
                <a:solidFill>
                  <a:schemeClr val="bg1"/>
                </a:solidFill>
                <a:latin typeface="Verdana" panose="020B0604030504040204" pitchFamily="34" charset="0"/>
                <a:ea typeface="Verdana" panose="020B0604030504040204" pitchFamily="34" charset="0"/>
              </a:defRPr>
            </a:lvl1pPr>
          </a:lstStyle>
          <a:p>
            <a:r>
              <a:rPr lang="en-US" smtClean="0"/>
              <a:t>IMTP 2020-23 March 2020</a:t>
            </a:r>
            <a:endParaRPr lang="en-US" dirty="0"/>
          </a:p>
        </p:txBody>
      </p:sp>
      <p:pic>
        <p:nvPicPr>
          <p:cNvPr id="9" name="Picture 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44000" y="327913"/>
            <a:ext cx="2360928" cy="598545"/>
          </a:xfrm>
          <a:prstGeom prst="rect">
            <a:avLst/>
          </a:prstGeom>
        </p:spPr>
      </p:pic>
      <p:sp>
        <p:nvSpPr>
          <p:cNvPr id="10" name="TextBox 9"/>
          <p:cNvSpPr txBox="1"/>
          <p:nvPr userDrawn="1"/>
        </p:nvSpPr>
        <p:spPr>
          <a:xfrm>
            <a:off x="8112224" y="636745"/>
            <a:ext cx="3430645" cy="230832"/>
          </a:xfrm>
          <a:prstGeom prst="rect">
            <a:avLst/>
          </a:prstGeom>
          <a:noFill/>
        </p:spPr>
        <p:txBody>
          <a:bodyPr wrap="square" rtlCol="0">
            <a:spAutoFit/>
          </a:bodyPr>
          <a:lstStyle/>
          <a:p>
            <a:pPr algn="r"/>
            <a:r>
              <a:rPr lang="en-GB" sz="900" dirty="0" err="1" smtClean="0">
                <a:solidFill>
                  <a:srgbClr val="335083"/>
                </a:solidFill>
                <a:latin typeface="Verdana" panose="020B0604030504040204" pitchFamily="34" charset="0"/>
                <a:ea typeface="Verdana" panose="020B0604030504040204" pitchFamily="34" charset="0"/>
              </a:rPr>
              <a:t>cwmtafmorgannwg.wales</a:t>
            </a:r>
            <a:endParaRPr lang="en-GB" sz="900" dirty="0">
              <a:solidFill>
                <a:srgbClr val="335083"/>
              </a:solidFill>
              <a:latin typeface="Verdana" panose="020B0604030504040204" pitchFamily="34" charset="0"/>
              <a:ea typeface="Verdana" panose="020B0604030504040204" pitchFamily="34" charset="0"/>
            </a:endParaRPr>
          </a:p>
        </p:txBody>
      </p:sp>
      <p:sp>
        <p:nvSpPr>
          <p:cNvPr id="11" name="Slide Number Placeholder 2"/>
          <p:cNvSpPr txBox="1">
            <a:spLocks/>
          </p:cNvSpPr>
          <p:nvPr userDrawn="1"/>
        </p:nvSpPr>
        <p:spPr>
          <a:xfrm>
            <a:off x="12503" y="6302741"/>
            <a:ext cx="12192000" cy="548680"/>
          </a:xfrm>
          <a:prstGeom prst="rect">
            <a:avLst/>
          </a:prstGeom>
          <a:solidFill>
            <a:srgbClr val="335083"/>
          </a:solidFill>
        </p:spPr>
        <p:txBody>
          <a:bodyPr lIns="0" tIns="0" bIns="0" anchor="ctr"/>
          <a:lstStyle>
            <a:defPPr>
              <a:defRPr lang="en-US"/>
            </a:defPPr>
            <a:lvl1pPr marL="540000" algn="l" defTabSz="914400" rtl="0" eaLnBrk="1" latinLnBrk="0" hangingPunct="1">
              <a:defRPr sz="1200" kern="1200">
                <a:solidFill>
                  <a:schemeClr val="bg1"/>
                </a:solidFill>
                <a:latin typeface="Verdana" panose="020B0604030504040204" pitchFamily="34" charset="0"/>
                <a:ea typeface="Verdana" panose="020B0604030504040204" pitchFamily="34" charset="0"/>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E051598E-9D06-4046-8EF2-7702044C4E81}" type="slidenum">
              <a:rPr lang="en-US" smtClean="0"/>
              <a:pPr/>
              <a:t>‹#›</a:t>
            </a:fld>
            <a:endParaRPr lang="en-US" dirty="0"/>
          </a:p>
        </p:txBody>
      </p:sp>
      <p:sp>
        <p:nvSpPr>
          <p:cNvPr id="12" name="Footer Placeholder 3"/>
          <p:cNvSpPr txBox="1">
            <a:spLocks/>
          </p:cNvSpPr>
          <p:nvPr userDrawn="1"/>
        </p:nvSpPr>
        <p:spPr>
          <a:xfrm>
            <a:off x="1211959" y="6302741"/>
            <a:ext cx="10272000" cy="548680"/>
          </a:xfrm>
          <a:prstGeom prst="rect">
            <a:avLst/>
          </a:prstGeom>
        </p:spPr>
        <p:txBody>
          <a:bodyPr vert="horz" lIns="0" tIns="0" rIns="0" bIns="0" rtlCol="0" anchor="ctr"/>
          <a:lstStyle>
            <a:defPPr>
              <a:defRPr lang="en-US"/>
            </a:defPPr>
            <a:lvl1pPr marL="0" algn="l" defTabSz="914400" rtl="0" eaLnBrk="1" latinLnBrk="0" hangingPunct="1">
              <a:defRPr sz="1200" kern="1200" baseline="0">
                <a:solidFill>
                  <a:schemeClr val="bg1"/>
                </a:solidFill>
                <a:latin typeface="Arial"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mtClean="0"/>
              <a:t>Collaborative IMTP Priority Setting</a:t>
            </a:r>
            <a:endParaRPr lang="en-US" dirty="0"/>
          </a:p>
        </p:txBody>
      </p:sp>
      <p:sp>
        <p:nvSpPr>
          <p:cNvPr id="13" name="Rectangle 12">
            <a:extLst>
              <a:ext uri="{FF2B5EF4-FFF2-40B4-BE49-F238E27FC236}">
                <a16:creationId xmlns:a16="http://schemas.microsoft.com/office/drawing/2014/main" xmlns="" id="{37001AC4-3823-2B4B-9292-0A3FDE748462}"/>
              </a:ext>
            </a:extLst>
          </p:cNvPr>
          <p:cNvSpPr/>
          <p:nvPr userDrawn="1"/>
        </p:nvSpPr>
        <p:spPr>
          <a:xfrm>
            <a:off x="12502" y="6302739"/>
            <a:ext cx="12192001" cy="548682"/>
          </a:xfrm>
          <a:prstGeom prst="rect">
            <a:avLst/>
          </a:prstGeom>
          <a:solidFill>
            <a:schemeClr val="bg2"/>
          </a:solidFill>
          <a:ln>
            <a:noFill/>
          </a:ln>
          <a:effectLst>
            <a:outerShdw blurRad="241300" dist="38100" dir="16200000" sx="105000" sy="105000" rotWithShape="0">
              <a:prstClr val="black">
                <a:alpha val="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xmlns="" id="{E43A967E-BBD9-E647-8240-E680B4272176}"/>
              </a:ext>
            </a:extLst>
          </p:cNvPr>
          <p:cNvSpPr/>
          <p:nvPr userDrawn="1"/>
        </p:nvSpPr>
        <p:spPr>
          <a:xfrm>
            <a:off x="-11157" y="6299987"/>
            <a:ext cx="4871864" cy="548682"/>
          </a:xfrm>
          <a:prstGeom prst="rect">
            <a:avLst/>
          </a:prstGeom>
          <a:solidFill>
            <a:srgbClr val="3140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5" name="Picture 14">
            <a:extLst>
              <a:ext uri="{FF2B5EF4-FFF2-40B4-BE49-F238E27FC236}">
                <a16:creationId xmlns:a16="http://schemas.microsoft.com/office/drawing/2014/main" xmlns="" id="{0C30C144-93BC-C14E-A3E5-3B0333168C1D}"/>
              </a:ext>
            </a:extLst>
          </p:cNvPr>
          <p:cNvPicPr>
            <a:picLocks noChangeAspect="1"/>
          </p:cNvPicPr>
          <p:nvPr userDrawn="1"/>
        </p:nvPicPr>
        <p:blipFill rotWithShape="1">
          <a:blip r:embed="rId3"/>
          <a:srcRect t="90737" b="1422"/>
          <a:stretch/>
        </p:blipFill>
        <p:spPr>
          <a:xfrm>
            <a:off x="1422898" y="6299987"/>
            <a:ext cx="6246123" cy="548682"/>
          </a:xfrm>
          <a:prstGeom prst="rect">
            <a:avLst/>
          </a:prstGeom>
        </p:spPr>
      </p:pic>
      <p:sp>
        <p:nvSpPr>
          <p:cNvPr id="16" name="Footer Placeholder 4"/>
          <p:cNvSpPr txBox="1">
            <a:spLocks/>
          </p:cNvSpPr>
          <p:nvPr userDrawn="1"/>
        </p:nvSpPr>
        <p:spPr>
          <a:xfrm>
            <a:off x="1211959" y="6298659"/>
            <a:ext cx="10272000" cy="548680"/>
          </a:xfrm>
          <a:prstGeom prst="rect">
            <a:avLst/>
          </a:prstGeom>
        </p:spPr>
        <p:txBody>
          <a:bodyPr vert="horz" lIns="0" tIns="0" rIns="0" bIns="0" rtlCol="0" anchor="ctr"/>
          <a:lstStyle>
            <a:defPPr>
              <a:defRPr lang="en-US"/>
            </a:defPPr>
            <a:lvl1pPr marL="0" algn="l" defTabSz="914400" rtl="0" eaLnBrk="1" latinLnBrk="0" hangingPunct="1">
              <a:defRPr sz="1200" kern="1200" baseline="0">
                <a:solidFill>
                  <a:schemeClr val="bg1"/>
                </a:solidFill>
                <a:latin typeface="Verdana" panose="020B0604030504040204" pitchFamily="34" charset="0"/>
                <a:ea typeface="Verdana" panose="020B0604030504040204" pitchFamily="34" charset="0"/>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p>
        </p:txBody>
      </p:sp>
      <p:sp>
        <p:nvSpPr>
          <p:cNvPr id="18" name="Slide Number Placeholder 5"/>
          <p:cNvSpPr txBox="1">
            <a:spLocks/>
          </p:cNvSpPr>
          <p:nvPr userDrawn="1"/>
        </p:nvSpPr>
        <p:spPr>
          <a:xfrm>
            <a:off x="-30596" y="6275638"/>
            <a:ext cx="12192000" cy="548680"/>
          </a:xfrm>
          <a:prstGeom prst="rect">
            <a:avLst/>
          </a:prstGeom>
          <a:noFill/>
        </p:spPr>
        <p:txBody>
          <a:bodyPr lIns="0" tIns="0" bIns="0" anchor="ctr"/>
          <a:lstStyle>
            <a:defPPr>
              <a:defRPr lang="en-US"/>
            </a:defPPr>
            <a:lvl1pPr marL="540000" algn="l" defTabSz="914400" rtl="0" eaLnBrk="1" latinLnBrk="0" hangingPunct="1">
              <a:defRPr sz="1200" kern="1200">
                <a:solidFill>
                  <a:schemeClr val="bg1"/>
                </a:solidFill>
                <a:latin typeface="Verdana" panose="020B0604030504040204" pitchFamily="34" charset="0"/>
                <a:ea typeface="Verdana" panose="020B0604030504040204" pitchFamily="34" charset="0"/>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E051598E-9D06-4046-8EF2-7702044C4E81}"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itle (1 line) and Two Col Content">
    <p:spTree>
      <p:nvGrpSpPr>
        <p:cNvPr id="1" name=""/>
        <p:cNvGrpSpPr/>
        <p:nvPr/>
      </p:nvGrpSpPr>
      <p:grpSpPr>
        <a:xfrm>
          <a:off x="0" y="0"/>
          <a:ext cx="0" cy="0"/>
          <a:chOff x="0" y="0"/>
          <a:chExt cx="0" cy="0"/>
        </a:xfrm>
      </p:grpSpPr>
      <p:sp>
        <p:nvSpPr>
          <p:cNvPr id="2" name="Title 1"/>
          <p:cNvSpPr>
            <a:spLocks noGrp="1"/>
          </p:cNvSpPr>
          <p:nvPr>
            <p:ph type="title"/>
          </p:nvPr>
        </p:nvSpPr>
        <p:spPr>
          <a:xfrm>
            <a:off x="744000" y="1368000"/>
            <a:ext cx="10704000" cy="648000"/>
          </a:xfrm>
        </p:spPr>
        <p:txBody>
          <a:bodyPr lIns="0" tIns="0" rIns="0" bIns="0" anchor="t" anchorCtr="0"/>
          <a:lstStyle>
            <a:lvl1pPr>
              <a:defRPr>
                <a:latin typeface="Verdana" panose="020B0604030504040204" pitchFamily="34" charset="0"/>
                <a:ea typeface="Verdana" panose="020B0604030504040204" pitchFamily="34" charset="0"/>
              </a:defRPr>
            </a:lvl1pPr>
          </a:lstStyle>
          <a:p>
            <a:r>
              <a:rPr lang="en-US" dirty="0" smtClean="0"/>
              <a:t>Click to edit Master title style</a:t>
            </a:r>
            <a:endParaRPr lang="en-US" dirty="0"/>
          </a:p>
        </p:txBody>
      </p:sp>
      <p:sp>
        <p:nvSpPr>
          <p:cNvPr id="3" name="Content Placeholder 2"/>
          <p:cNvSpPr>
            <a:spLocks noGrp="1"/>
          </p:cNvSpPr>
          <p:nvPr>
            <p:ph sz="half" idx="1"/>
          </p:nvPr>
        </p:nvSpPr>
        <p:spPr>
          <a:xfrm>
            <a:off x="744000" y="2088000"/>
            <a:ext cx="5232000" cy="4068000"/>
          </a:xfrm>
        </p:spPr>
        <p:txBody>
          <a:bodyPr lIns="0" tIns="0" rIns="0" bIns="0"/>
          <a:lstStyle>
            <a:lvl1pPr>
              <a:defRPr sz="2000" baseline="0">
                <a:solidFill>
                  <a:srgbClr val="211973"/>
                </a:solidFill>
                <a:latin typeface="Verdana" panose="020B0604030504040204" pitchFamily="34" charset="0"/>
                <a:ea typeface="Verdana" panose="020B0604030504040204" pitchFamily="34" charset="0"/>
              </a:defRPr>
            </a:lvl1pPr>
            <a:lvl2pPr>
              <a:defRPr sz="1800">
                <a:latin typeface="Verdana" panose="020B0604030504040204" pitchFamily="34" charset="0"/>
                <a:ea typeface="Verdana" panose="020B0604030504040204" pitchFamily="34" charset="0"/>
              </a:defRPr>
            </a:lvl2pPr>
            <a:lvl3pPr>
              <a:defRPr sz="1800">
                <a:latin typeface="Verdana" panose="020B0604030504040204" pitchFamily="34" charset="0"/>
                <a:ea typeface="Verdana" panose="020B0604030504040204" pitchFamily="34" charset="0"/>
              </a:defRPr>
            </a:lvl3pPr>
            <a:lvl4pPr>
              <a:defRPr sz="1600">
                <a:latin typeface="Verdana" panose="020B0604030504040204" pitchFamily="34" charset="0"/>
                <a:ea typeface="Verdana" panose="020B0604030504040204" pitchFamily="34" charset="0"/>
              </a:defRPr>
            </a:lvl4pPr>
            <a:lvl5pPr>
              <a:defRPr sz="1600">
                <a:latin typeface="Verdana" panose="020B0604030504040204" pitchFamily="34" charset="0"/>
                <a:ea typeface="Verdana" panose="020B0604030504040204" pitchFamily="34" charset="0"/>
              </a:defRPr>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6216000" y="2088000"/>
            <a:ext cx="5232000" cy="4068000"/>
          </a:xfrm>
        </p:spPr>
        <p:txBody>
          <a:bodyPr lIns="0" tIns="0" rIns="0" bIns="0"/>
          <a:lstStyle>
            <a:lvl1pPr>
              <a:defRPr sz="2000" baseline="0">
                <a:solidFill>
                  <a:srgbClr val="211973"/>
                </a:solidFill>
                <a:latin typeface="Verdana" panose="020B0604030504040204" pitchFamily="34" charset="0"/>
                <a:ea typeface="Verdana" panose="020B0604030504040204" pitchFamily="34" charset="0"/>
              </a:defRPr>
            </a:lvl1pPr>
            <a:lvl2pPr>
              <a:defRPr sz="1800">
                <a:latin typeface="Verdana" panose="020B0604030504040204" pitchFamily="34" charset="0"/>
                <a:ea typeface="Verdana" panose="020B0604030504040204" pitchFamily="34" charset="0"/>
              </a:defRPr>
            </a:lvl2pPr>
            <a:lvl3pPr>
              <a:defRPr sz="1800">
                <a:latin typeface="Verdana" panose="020B0604030504040204" pitchFamily="34" charset="0"/>
                <a:ea typeface="Verdana" panose="020B0604030504040204" pitchFamily="34" charset="0"/>
              </a:defRPr>
            </a:lvl3pPr>
            <a:lvl4pPr>
              <a:defRPr sz="1600">
                <a:latin typeface="Verdana" panose="020B0604030504040204" pitchFamily="34" charset="0"/>
                <a:ea typeface="Verdana" panose="020B0604030504040204" pitchFamily="34" charset="0"/>
              </a:defRPr>
            </a:lvl4pPr>
            <a:lvl5pPr>
              <a:defRPr sz="1600">
                <a:latin typeface="Verdana" panose="020B0604030504040204" pitchFamily="34" charset="0"/>
                <a:ea typeface="Verdana" panose="020B0604030504040204" pitchFamily="34" charset="0"/>
              </a:defRPr>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8" name="Slide Number Placeholder 5"/>
          <p:cNvSpPr>
            <a:spLocks noGrp="1"/>
          </p:cNvSpPr>
          <p:nvPr>
            <p:ph type="sldNum" sz="quarter" idx="12"/>
          </p:nvPr>
        </p:nvSpPr>
        <p:spPr>
          <a:xfrm>
            <a:off x="0" y="6309320"/>
            <a:ext cx="12192000" cy="548680"/>
          </a:xfrm>
          <a:prstGeom prst="rect">
            <a:avLst/>
          </a:prstGeom>
          <a:solidFill>
            <a:srgbClr val="335083"/>
          </a:solidFill>
        </p:spPr>
        <p:txBody>
          <a:bodyPr/>
          <a:lstStyle>
            <a:lvl1pPr marL="540000" algn="l">
              <a:defRPr>
                <a:solidFill>
                  <a:schemeClr val="bg1"/>
                </a:solidFill>
                <a:latin typeface="Verdana" panose="020B0604030504040204" pitchFamily="34" charset="0"/>
                <a:ea typeface="Verdana" panose="020B0604030504040204" pitchFamily="34" charset="0"/>
              </a:defRPr>
            </a:lvl1pPr>
          </a:lstStyle>
          <a:p>
            <a:fld id="{E051598E-9D06-4046-8EF2-7702044C4E81}" type="slidenum">
              <a:rPr lang="en-US" smtClean="0"/>
              <a:pPr/>
              <a:t>‹#›</a:t>
            </a:fld>
            <a:endParaRPr lang="en-US" dirty="0"/>
          </a:p>
        </p:txBody>
      </p:sp>
      <p:sp>
        <p:nvSpPr>
          <p:cNvPr id="7" name="Footer Placeholder 5"/>
          <p:cNvSpPr>
            <a:spLocks noGrp="1"/>
          </p:cNvSpPr>
          <p:nvPr>
            <p:ph type="ftr" sz="quarter" idx="3"/>
          </p:nvPr>
        </p:nvSpPr>
        <p:spPr>
          <a:xfrm>
            <a:off x="1199456" y="6309320"/>
            <a:ext cx="10273141" cy="548680"/>
          </a:xfrm>
          <a:prstGeom prst="rect">
            <a:avLst/>
          </a:prstGeom>
        </p:spPr>
        <p:txBody>
          <a:bodyPr vert="horz" lIns="0" tIns="0" rIns="0" bIns="0" rtlCol="0" anchor="ctr"/>
          <a:lstStyle>
            <a:lvl1pPr algn="l">
              <a:defRPr sz="1200" baseline="0">
                <a:solidFill>
                  <a:schemeClr val="bg1"/>
                </a:solidFill>
                <a:latin typeface="Verdana" panose="020B0604030504040204" pitchFamily="34" charset="0"/>
                <a:ea typeface="Verdana" panose="020B0604030504040204" pitchFamily="34" charset="0"/>
              </a:defRPr>
            </a:lvl1pPr>
          </a:lstStyle>
          <a:p>
            <a:r>
              <a:rPr lang="en-US" smtClean="0"/>
              <a:t>IMTP 2020-23 March 2020</a:t>
            </a:r>
            <a:endParaRPr lang="en-US" dirty="0"/>
          </a:p>
        </p:txBody>
      </p:sp>
      <p:pic>
        <p:nvPicPr>
          <p:cNvPr id="9" name="Picture 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44000" y="327913"/>
            <a:ext cx="2360928" cy="598545"/>
          </a:xfrm>
          <a:prstGeom prst="rect">
            <a:avLst/>
          </a:prstGeom>
        </p:spPr>
      </p:pic>
      <p:sp>
        <p:nvSpPr>
          <p:cNvPr id="10" name="TextBox 9"/>
          <p:cNvSpPr txBox="1"/>
          <p:nvPr userDrawn="1"/>
        </p:nvSpPr>
        <p:spPr>
          <a:xfrm>
            <a:off x="8112224" y="636745"/>
            <a:ext cx="3430645" cy="230832"/>
          </a:xfrm>
          <a:prstGeom prst="rect">
            <a:avLst/>
          </a:prstGeom>
          <a:noFill/>
        </p:spPr>
        <p:txBody>
          <a:bodyPr wrap="square" rtlCol="0">
            <a:spAutoFit/>
          </a:bodyPr>
          <a:lstStyle/>
          <a:p>
            <a:pPr algn="r"/>
            <a:r>
              <a:rPr lang="en-GB" sz="900" dirty="0" err="1" smtClean="0">
                <a:solidFill>
                  <a:srgbClr val="335083"/>
                </a:solidFill>
                <a:latin typeface="Verdana" panose="020B0604030504040204" pitchFamily="34" charset="0"/>
                <a:ea typeface="Verdana" panose="020B0604030504040204" pitchFamily="34" charset="0"/>
              </a:rPr>
              <a:t>cwmtafmorgannwg.wales</a:t>
            </a:r>
            <a:endParaRPr lang="en-GB" sz="900" dirty="0">
              <a:solidFill>
                <a:srgbClr val="335083"/>
              </a:solidFill>
              <a:latin typeface="Verdana" panose="020B0604030504040204" pitchFamily="34" charset="0"/>
              <a:ea typeface="Verdana" panose="020B0604030504040204" pitchFamily="34" charset="0"/>
            </a:endParaRPr>
          </a:p>
        </p:txBody>
      </p:sp>
      <p:sp>
        <p:nvSpPr>
          <p:cNvPr id="11" name="Slide Number Placeholder 2"/>
          <p:cNvSpPr txBox="1">
            <a:spLocks/>
          </p:cNvSpPr>
          <p:nvPr userDrawn="1"/>
        </p:nvSpPr>
        <p:spPr>
          <a:xfrm>
            <a:off x="12503" y="6302741"/>
            <a:ext cx="12192000" cy="548680"/>
          </a:xfrm>
          <a:prstGeom prst="rect">
            <a:avLst/>
          </a:prstGeom>
          <a:solidFill>
            <a:srgbClr val="335083"/>
          </a:solidFill>
        </p:spPr>
        <p:txBody>
          <a:bodyPr lIns="0" tIns="0" bIns="0" anchor="ctr"/>
          <a:lstStyle>
            <a:defPPr>
              <a:defRPr lang="en-US"/>
            </a:defPPr>
            <a:lvl1pPr marL="540000" algn="l" defTabSz="914400" rtl="0" eaLnBrk="1" latinLnBrk="0" hangingPunct="1">
              <a:defRPr sz="1200" kern="1200">
                <a:solidFill>
                  <a:schemeClr val="bg1"/>
                </a:solidFill>
                <a:latin typeface="Verdana" panose="020B0604030504040204" pitchFamily="34" charset="0"/>
                <a:ea typeface="Verdana" panose="020B0604030504040204" pitchFamily="34" charset="0"/>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E051598E-9D06-4046-8EF2-7702044C4E81}" type="slidenum">
              <a:rPr lang="en-US" smtClean="0"/>
              <a:pPr/>
              <a:t>‹#›</a:t>
            </a:fld>
            <a:endParaRPr lang="en-US" dirty="0"/>
          </a:p>
        </p:txBody>
      </p:sp>
      <p:sp>
        <p:nvSpPr>
          <p:cNvPr id="12" name="Footer Placeholder 3"/>
          <p:cNvSpPr txBox="1">
            <a:spLocks/>
          </p:cNvSpPr>
          <p:nvPr userDrawn="1"/>
        </p:nvSpPr>
        <p:spPr>
          <a:xfrm>
            <a:off x="1211959" y="6302741"/>
            <a:ext cx="10272000" cy="548680"/>
          </a:xfrm>
          <a:prstGeom prst="rect">
            <a:avLst/>
          </a:prstGeom>
        </p:spPr>
        <p:txBody>
          <a:bodyPr vert="horz" lIns="0" tIns="0" rIns="0" bIns="0" rtlCol="0" anchor="ctr"/>
          <a:lstStyle>
            <a:defPPr>
              <a:defRPr lang="en-US"/>
            </a:defPPr>
            <a:lvl1pPr marL="0" algn="l" defTabSz="914400" rtl="0" eaLnBrk="1" latinLnBrk="0" hangingPunct="1">
              <a:defRPr sz="1200" kern="1200" baseline="0">
                <a:solidFill>
                  <a:schemeClr val="bg1"/>
                </a:solidFill>
                <a:latin typeface="Arial"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mtClean="0"/>
              <a:t>Collaborative IMTP Priority Setting</a:t>
            </a:r>
            <a:endParaRPr lang="en-US" dirty="0"/>
          </a:p>
        </p:txBody>
      </p:sp>
      <p:sp>
        <p:nvSpPr>
          <p:cNvPr id="13" name="Rectangle 12">
            <a:extLst>
              <a:ext uri="{FF2B5EF4-FFF2-40B4-BE49-F238E27FC236}">
                <a16:creationId xmlns:a16="http://schemas.microsoft.com/office/drawing/2014/main" xmlns="" id="{37001AC4-3823-2B4B-9292-0A3FDE748462}"/>
              </a:ext>
            </a:extLst>
          </p:cNvPr>
          <p:cNvSpPr/>
          <p:nvPr userDrawn="1"/>
        </p:nvSpPr>
        <p:spPr>
          <a:xfrm>
            <a:off x="12502" y="6302739"/>
            <a:ext cx="12192001" cy="548682"/>
          </a:xfrm>
          <a:prstGeom prst="rect">
            <a:avLst/>
          </a:prstGeom>
          <a:solidFill>
            <a:schemeClr val="bg2"/>
          </a:solidFill>
          <a:ln>
            <a:noFill/>
          </a:ln>
          <a:effectLst>
            <a:outerShdw blurRad="241300" dist="38100" dir="16200000" sx="105000" sy="105000" rotWithShape="0">
              <a:prstClr val="black">
                <a:alpha val="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xmlns="" id="{E43A967E-BBD9-E647-8240-E680B4272176}"/>
              </a:ext>
            </a:extLst>
          </p:cNvPr>
          <p:cNvSpPr/>
          <p:nvPr userDrawn="1"/>
        </p:nvSpPr>
        <p:spPr>
          <a:xfrm>
            <a:off x="-11157" y="6299987"/>
            <a:ext cx="4871864" cy="548682"/>
          </a:xfrm>
          <a:prstGeom prst="rect">
            <a:avLst/>
          </a:prstGeom>
          <a:solidFill>
            <a:srgbClr val="3140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5" name="Picture 14">
            <a:extLst>
              <a:ext uri="{FF2B5EF4-FFF2-40B4-BE49-F238E27FC236}">
                <a16:creationId xmlns:a16="http://schemas.microsoft.com/office/drawing/2014/main" xmlns="" id="{0C30C144-93BC-C14E-A3E5-3B0333168C1D}"/>
              </a:ext>
            </a:extLst>
          </p:cNvPr>
          <p:cNvPicPr>
            <a:picLocks noChangeAspect="1"/>
          </p:cNvPicPr>
          <p:nvPr userDrawn="1"/>
        </p:nvPicPr>
        <p:blipFill rotWithShape="1">
          <a:blip r:embed="rId3"/>
          <a:srcRect t="90737" b="1422"/>
          <a:stretch/>
        </p:blipFill>
        <p:spPr>
          <a:xfrm>
            <a:off x="1422898" y="6299987"/>
            <a:ext cx="6246123" cy="548682"/>
          </a:xfrm>
          <a:prstGeom prst="rect">
            <a:avLst/>
          </a:prstGeom>
        </p:spPr>
      </p:pic>
      <p:sp>
        <p:nvSpPr>
          <p:cNvPr id="17" name="Slide Number Placeholder 5"/>
          <p:cNvSpPr txBox="1">
            <a:spLocks/>
          </p:cNvSpPr>
          <p:nvPr userDrawn="1"/>
        </p:nvSpPr>
        <p:spPr>
          <a:xfrm>
            <a:off x="-10803" y="6294577"/>
            <a:ext cx="12192000" cy="548680"/>
          </a:xfrm>
          <a:prstGeom prst="rect">
            <a:avLst/>
          </a:prstGeom>
          <a:noFill/>
        </p:spPr>
        <p:txBody>
          <a:bodyPr lIns="0" tIns="0" bIns="0" anchor="ctr"/>
          <a:lstStyle>
            <a:defPPr>
              <a:defRPr lang="en-US"/>
            </a:defPPr>
            <a:lvl1pPr marL="540000" algn="l" defTabSz="914400" rtl="0" eaLnBrk="1" latinLnBrk="0" hangingPunct="1">
              <a:defRPr sz="1200" kern="1200">
                <a:solidFill>
                  <a:schemeClr val="bg1"/>
                </a:solidFill>
                <a:latin typeface="Verdana" panose="020B0604030504040204" pitchFamily="34" charset="0"/>
                <a:ea typeface="Verdana" panose="020B0604030504040204" pitchFamily="34" charset="0"/>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E051598E-9D06-4046-8EF2-7702044C4E81}" type="slidenum">
              <a:rPr lang="en-US" smtClean="0"/>
              <a:pPr/>
              <a:t>‹#›</a:t>
            </a:fld>
            <a:endParaRPr lang="en-US" dirty="0"/>
          </a:p>
        </p:txBody>
      </p:sp>
      <p:sp>
        <p:nvSpPr>
          <p:cNvPr id="16" name="Footer Placeholder 4"/>
          <p:cNvSpPr txBox="1">
            <a:spLocks/>
          </p:cNvSpPr>
          <p:nvPr userDrawn="1"/>
        </p:nvSpPr>
        <p:spPr>
          <a:xfrm>
            <a:off x="1211959" y="6298659"/>
            <a:ext cx="10272000" cy="548680"/>
          </a:xfrm>
          <a:prstGeom prst="rect">
            <a:avLst/>
          </a:prstGeom>
        </p:spPr>
        <p:txBody>
          <a:bodyPr vert="horz" lIns="0" tIns="0" rIns="0" bIns="0" rtlCol="0" anchor="ctr"/>
          <a:lstStyle>
            <a:defPPr>
              <a:defRPr lang="en-US"/>
            </a:defPPr>
            <a:lvl1pPr marL="0" algn="l" defTabSz="914400" rtl="0" eaLnBrk="1" latinLnBrk="0" hangingPunct="1">
              <a:defRPr sz="1200" kern="1200" baseline="0">
                <a:solidFill>
                  <a:schemeClr val="bg1"/>
                </a:solidFill>
                <a:latin typeface="Verdana" panose="020B0604030504040204" pitchFamily="34" charset="0"/>
                <a:ea typeface="Verdana" panose="020B0604030504040204" pitchFamily="34" charset="0"/>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Picture Only">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a:xfrm>
            <a:off x="0" y="6309320"/>
            <a:ext cx="12192000" cy="548680"/>
          </a:xfrm>
          <a:prstGeom prst="rect">
            <a:avLst/>
          </a:prstGeom>
          <a:solidFill>
            <a:srgbClr val="335083"/>
          </a:solidFill>
        </p:spPr>
        <p:txBody>
          <a:bodyPr/>
          <a:lstStyle>
            <a:lvl1pPr marL="540000" algn="l">
              <a:defRPr>
                <a:solidFill>
                  <a:schemeClr val="bg1"/>
                </a:solidFill>
                <a:latin typeface="Verdana" panose="020B0604030504040204" pitchFamily="34" charset="0"/>
                <a:ea typeface="Verdana" panose="020B0604030504040204" pitchFamily="34" charset="0"/>
              </a:defRPr>
            </a:lvl1pPr>
          </a:lstStyle>
          <a:p>
            <a:fld id="{E051598E-9D06-4046-8EF2-7702044C4E81}" type="slidenum">
              <a:rPr lang="en-US" smtClean="0"/>
              <a:pPr/>
              <a:t>‹#›</a:t>
            </a:fld>
            <a:endParaRPr lang="en-US" dirty="0"/>
          </a:p>
        </p:txBody>
      </p:sp>
      <p:sp>
        <p:nvSpPr>
          <p:cNvPr id="3" name="Footer Placeholder 5"/>
          <p:cNvSpPr>
            <a:spLocks noGrp="1"/>
          </p:cNvSpPr>
          <p:nvPr>
            <p:ph type="ftr" sz="quarter" idx="3"/>
          </p:nvPr>
        </p:nvSpPr>
        <p:spPr>
          <a:xfrm>
            <a:off x="1199456" y="6309320"/>
            <a:ext cx="10272000" cy="548680"/>
          </a:xfrm>
          <a:prstGeom prst="rect">
            <a:avLst/>
          </a:prstGeom>
        </p:spPr>
        <p:txBody>
          <a:bodyPr vert="horz" lIns="0" tIns="0" rIns="0" bIns="0" rtlCol="0" anchor="ctr"/>
          <a:lstStyle>
            <a:lvl1pPr algn="l">
              <a:defRPr sz="1200" baseline="0">
                <a:solidFill>
                  <a:schemeClr val="bg1"/>
                </a:solidFill>
                <a:latin typeface="Verdana" panose="020B0604030504040204" pitchFamily="34" charset="0"/>
                <a:ea typeface="Verdana" panose="020B0604030504040204" pitchFamily="34" charset="0"/>
              </a:defRPr>
            </a:lvl1pPr>
          </a:lstStyle>
          <a:p>
            <a:r>
              <a:rPr lang="en-US" smtClean="0"/>
              <a:t>IMTP 2020-23 March 2020</a:t>
            </a:r>
            <a:endParaRPr lang="en-US" dirty="0"/>
          </a:p>
        </p:txBody>
      </p:sp>
      <p:sp>
        <p:nvSpPr>
          <p:cNvPr id="8" name="Picture Placeholder 7"/>
          <p:cNvSpPr>
            <a:spLocks noGrp="1"/>
          </p:cNvSpPr>
          <p:nvPr>
            <p:ph type="pic" sz="quarter" idx="13"/>
          </p:nvPr>
        </p:nvSpPr>
        <p:spPr>
          <a:xfrm>
            <a:off x="0" y="1"/>
            <a:ext cx="12192000" cy="6308725"/>
          </a:xfrm>
        </p:spPr>
        <p:txBody>
          <a:bodyPr/>
          <a:lstStyle/>
          <a:p>
            <a:endParaRPr lang="en-US"/>
          </a:p>
        </p:txBody>
      </p:sp>
      <p:sp>
        <p:nvSpPr>
          <p:cNvPr id="7" name="TextBox 6"/>
          <p:cNvSpPr txBox="1"/>
          <p:nvPr userDrawn="1"/>
        </p:nvSpPr>
        <p:spPr>
          <a:xfrm>
            <a:off x="8112224" y="636745"/>
            <a:ext cx="3430645" cy="230832"/>
          </a:xfrm>
          <a:prstGeom prst="rect">
            <a:avLst/>
          </a:prstGeom>
          <a:noFill/>
        </p:spPr>
        <p:txBody>
          <a:bodyPr wrap="square" rtlCol="0">
            <a:spAutoFit/>
          </a:bodyPr>
          <a:lstStyle/>
          <a:p>
            <a:pPr algn="r"/>
            <a:r>
              <a:rPr lang="en-GB" sz="900" dirty="0" err="1" smtClean="0">
                <a:solidFill>
                  <a:srgbClr val="335083"/>
                </a:solidFill>
                <a:latin typeface="Verdana" panose="020B0604030504040204" pitchFamily="34" charset="0"/>
                <a:ea typeface="Verdana" panose="020B0604030504040204" pitchFamily="34" charset="0"/>
              </a:rPr>
              <a:t>cwmtafmorgannwg.wales</a:t>
            </a:r>
            <a:endParaRPr lang="en-GB" sz="900" dirty="0">
              <a:solidFill>
                <a:srgbClr val="335083"/>
              </a:solidFill>
              <a:latin typeface="Verdana" panose="020B0604030504040204" pitchFamily="34" charset="0"/>
              <a:ea typeface="Verdana" panose="020B0604030504040204" pitchFamily="34" charset="0"/>
            </a:endParaRPr>
          </a:p>
        </p:txBody>
      </p:sp>
      <p:sp>
        <p:nvSpPr>
          <p:cNvPr id="9" name="Slide Number Placeholder 2"/>
          <p:cNvSpPr txBox="1">
            <a:spLocks/>
          </p:cNvSpPr>
          <p:nvPr userDrawn="1"/>
        </p:nvSpPr>
        <p:spPr>
          <a:xfrm>
            <a:off x="12503" y="6302741"/>
            <a:ext cx="12192000" cy="548680"/>
          </a:xfrm>
          <a:prstGeom prst="rect">
            <a:avLst/>
          </a:prstGeom>
          <a:solidFill>
            <a:srgbClr val="335083"/>
          </a:solidFill>
        </p:spPr>
        <p:txBody>
          <a:bodyPr lIns="0" tIns="0" bIns="0" anchor="ctr"/>
          <a:lstStyle>
            <a:defPPr>
              <a:defRPr lang="en-US"/>
            </a:defPPr>
            <a:lvl1pPr marL="540000" algn="l" defTabSz="914400" rtl="0" eaLnBrk="1" latinLnBrk="0" hangingPunct="1">
              <a:defRPr sz="1200" kern="1200">
                <a:solidFill>
                  <a:schemeClr val="bg1"/>
                </a:solidFill>
                <a:latin typeface="Verdana" panose="020B0604030504040204" pitchFamily="34" charset="0"/>
                <a:ea typeface="Verdana" panose="020B0604030504040204" pitchFamily="34" charset="0"/>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E051598E-9D06-4046-8EF2-7702044C4E81}" type="slidenum">
              <a:rPr lang="en-US" smtClean="0"/>
              <a:pPr/>
              <a:t>‹#›</a:t>
            </a:fld>
            <a:endParaRPr lang="en-US" dirty="0"/>
          </a:p>
        </p:txBody>
      </p:sp>
      <p:sp>
        <p:nvSpPr>
          <p:cNvPr id="10" name="Footer Placeholder 3"/>
          <p:cNvSpPr txBox="1">
            <a:spLocks/>
          </p:cNvSpPr>
          <p:nvPr userDrawn="1"/>
        </p:nvSpPr>
        <p:spPr>
          <a:xfrm>
            <a:off x="1211959" y="6302741"/>
            <a:ext cx="10272000" cy="548680"/>
          </a:xfrm>
          <a:prstGeom prst="rect">
            <a:avLst/>
          </a:prstGeom>
        </p:spPr>
        <p:txBody>
          <a:bodyPr vert="horz" lIns="0" tIns="0" rIns="0" bIns="0" rtlCol="0" anchor="ctr"/>
          <a:lstStyle>
            <a:defPPr>
              <a:defRPr lang="en-US"/>
            </a:defPPr>
            <a:lvl1pPr marL="0" algn="l" defTabSz="914400" rtl="0" eaLnBrk="1" latinLnBrk="0" hangingPunct="1">
              <a:defRPr sz="1200" kern="1200" baseline="0">
                <a:solidFill>
                  <a:schemeClr val="bg1"/>
                </a:solidFill>
                <a:latin typeface="Arial"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mtClean="0"/>
              <a:t>Collaborative IMTP Priority Setting</a:t>
            </a:r>
            <a:endParaRPr lang="en-US" dirty="0"/>
          </a:p>
        </p:txBody>
      </p:sp>
      <p:sp>
        <p:nvSpPr>
          <p:cNvPr id="11" name="Rectangle 10">
            <a:extLst>
              <a:ext uri="{FF2B5EF4-FFF2-40B4-BE49-F238E27FC236}">
                <a16:creationId xmlns:a16="http://schemas.microsoft.com/office/drawing/2014/main" xmlns="" id="{37001AC4-3823-2B4B-9292-0A3FDE748462}"/>
              </a:ext>
            </a:extLst>
          </p:cNvPr>
          <p:cNvSpPr/>
          <p:nvPr userDrawn="1"/>
        </p:nvSpPr>
        <p:spPr>
          <a:xfrm>
            <a:off x="12502" y="6302739"/>
            <a:ext cx="12192001" cy="548682"/>
          </a:xfrm>
          <a:prstGeom prst="rect">
            <a:avLst/>
          </a:prstGeom>
          <a:solidFill>
            <a:schemeClr val="bg2"/>
          </a:solidFill>
          <a:ln>
            <a:noFill/>
          </a:ln>
          <a:effectLst>
            <a:outerShdw blurRad="241300" dist="38100" dir="16200000" sx="105000" sy="105000" rotWithShape="0">
              <a:prstClr val="black">
                <a:alpha val="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xmlns="" id="{E43A967E-BBD9-E647-8240-E680B4272176}"/>
              </a:ext>
            </a:extLst>
          </p:cNvPr>
          <p:cNvSpPr/>
          <p:nvPr userDrawn="1"/>
        </p:nvSpPr>
        <p:spPr>
          <a:xfrm>
            <a:off x="-11157" y="6299987"/>
            <a:ext cx="4871864" cy="548682"/>
          </a:xfrm>
          <a:prstGeom prst="rect">
            <a:avLst/>
          </a:prstGeom>
          <a:solidFill>
            <a:srgbClr val="3140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12">
            <a:extLst>
              <a:ext uri="{FF2B5EF4-FFF2-40B4-BE49-F238E27FC236}">
                <a16:creationId xmlns:a16="http://schemas.microsoft.com/office/drawing/2014/main" xmlns="" id="{0C30C144-93BC-C14E-A3E5-3B0333168C1D}"/>
              </a:ext>
            </a:extLst>
          </p:cNvPr>
          <p:cNvPicPr>
            <a:picLocks noChangeAspect="1"/>
          </p:cNvPicPr>
          <p:nvPr userDrawn="1"/>
        </p:nvPicPr>
        <p:blipFill rotWithShape="1">
          <a:blip r:embed="rId2"/>
          <a:srcRect t="90737" b="1422"/>
          <a:stretch/>
        </p:blipFill>
        <p:spPr>
          <a:xfrm>
            <a:off x="1422898" y="6299987"/>
            <a:ext cx="6246123" cy="548682"/>
          </a:xfrm>
          <a:prstGeom prst="rect">
            <a:avLst/>
          </a:prstGeom>
        </p:spPr>
      </p:pic>
      <p:sp>
        <p:nvSpPr>
          <p:cNvPr id="15" name="Slide Number Placeholder 5"/>
          <p:cNvSpPr txBox="1">
            <a:spLocks/>
          </p:cNvSpPr>
          <p:nvPr userDrawn="1"/>
        </p:nvSpPr>
        <p:spPr>
          <a:xfrm>
            <a:off x="-10803" y="6294577"/>
            <a:ext cx="12192000" cy="548680"/>
          </a:xfrm>
          <a:prstGeom prst="rect">
            <a:avLst/>
          </a:prstGeom>
          <a:noFill/>
        </p:spPr>
        <p:txBody>
          <a:bodyPr lIns="0" tIns="0" bIns="0" anchor="ctr"/>
          <a:lstStyle>
            <a:defPPr>
              <a:defRPr lang="en-US"/>
            </a:defPPr>
            <a:lvl1pPr marL="540000" algn="l" defTabSz="914400" rtl="0" eaLnBrk="1" latinLnBrk="0" hangingPunct="1">
              <a:defRPr sz="1200" kern="1200">
                <a:solidFill>
                  <a:schemeClr val="bg1"/>
                </a:solidFill>
                <a:latin typeface="Verdana" panose="020B0604030504040204" pitchFamily="34" charset="0"/>
                <a:ea typeface="Verdana" panose="020B0604030504040204" pitchFamily="34" charset="0"/>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E051598E-9D06-4046-8EF2-7702044C4E81}" type="slidenum">
              <a:rPr lang="en-US" smtClean="0"/>
              <a:pPr/>
              <a:t>‹#›</a:t>
            </a:fld>
            <a:endParaRPr lang="en-US" dirty="0"/>
          </a:p>
        </p:txBody>
      </p:sp>
      <p:sp>
        <p:nvSpPr>
          <p:cNvPr id="14" name="Footer Placeholder 4"/>
          <p:cNvSpPr txBox="1">
            <a:spLocks/>
          </p:cNvSpPr>
          <p:nvPr userDrawn="1"/>
        </p:nvSpPr>
        <p:spPr>
          <a:xfrm>
            <a:off x="1211959" y="6298659"/>
            <a:ext cx="10272000" cy="548680"/>
          </a:xfrm>
          <a:prstGeom prst="rect">
            <a:avLst/>
          </a:prstGeom>
        </p:spPr>
        <p:txBody>
          <a:bodyPr vert="horz" lIns="0" tIns="0" rIns="0" bIns="0" rtlCol="0" anchor="ctr"/>
          <a:lstStyle>
            <a:defPPr>
              <a:defRPr lang="en-US"/>
            </a:defPPr>
            <a:lvl1pPr marL="0" algn="l" defTabSz="914400" rtl="0" eaLnBrk="1" latinLnBrk="0" hangingPunct="1">
              <a:defRPr sz="1200" kern="1200" baseline="0">
                <a:solidFill>
                  <a:schemeClr val="bg1"/>
                </a:solidFill>
                <a:latin typeface="Verdana" panose="020B0604030504040204" pitchFamily="34" charset="0"/>
                <a:ea typeface="Verdana" panose="020B0604030504040204" pitchFamily="34" charset="0"/>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Divider/highlight slide">
    <p:spTree>
      <p:nvGrpSpPr>
        <p:cNvPr id="1" name=""/>
        <p:cNvGrpSpPr/>
        <p:nvPr/>
      </p:nvGrpSpPr>
      <p:grpSpPr>
        <a:xfrm>
          <a:off x="0" y="0"/>
          <a:ext cx="0" cy="0"/>
          <a:chOff x="0" y="0"/>
          <a:chExt cx="0" cy="0"/>
        </a:xfrm>
      </p:grpSpPr>
      <p:sp>
        <p:nvSpPr>
          <p:cNvPr id="6" name="Rectangle 5"/>
          <p:cNvSpPr/>
          <p:nvPr userDrawn="1"/>
        </p:nvSpPr>
        <p:spPr>
          <a:xfrm>
            <a:off x="0" y="1188000"/>
            <a:ext cx="12192000" cy="5670000"/>
          </a:xfrm>
          <a:prstGeom prst="rect">
            <a:avLst/>
          </a:prstGeom>
          <a:solidFill>
            <a:srgbClr val="31406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a:p>
        </p:txBody>
      </p:sp>
      <p:sp>
        <p:nvSpPr>
          <p:cNvPr id="3" name="Text Placeholder 2"/>
          <p:cNvSpPr>
            <a:spLocks noGrp="1"/>
          </p:cNvSpPr>
          <p:nvPr>
            <p:ph type="body" idx="1"/>
          </p:nvPr>
        </p:nvSpPr>
        <p:spPr>
          <a:xfrm>
            <a:off x="744000" y="1800000"/>
            <a:ext cx="10704000" cy="4377600"/>
          </a:xfrm>
        </p:spPr>
        <p:txBody>
          <a:bodyPr lIns="0" tIns="0" rIns="0" bIns="0" anchor="t" anchorCtr="0"/>
          <a:lstStyle>
            <a:lvl1pPr marL="0" indent="0">
              <a:buNone/>
              <a:defRPr sz="3600" b="0" i="0">
                <a:solidFill>
                  <a:schemeClr val="bg1"/>
                </a:solidFill>
                <a:latin typeface="Verdana" panose="020B0604030504040204" pitchFamily="34" charset="0"/>
                <a:ea typeface="Verdana" panose="020B0604030504040204" pitchFamily="34" charset="0"/>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smtClean="0"/>
              <a:t>Click to edit Master text styles</a:t>
            </a:r>
          </a:p>
        </p:txBody>
      </p:sp>
      <p:sp>
        <p:nvSpPr>
          <p:cNvPr id="7" name="Slide Number Placeholder 5"/>
          <p:cNvSpPr>
            <a:spLocks noGrp="1"/>
          </p:cNvSpPr>
          <p:nvPr>
            <p:ph type="sldNum" sz="quarter" idx="12"/>
          </p:nvPr>
        </p:nvSpPr>
        <p:spPr>
          <a:xfrm>
            <a:off x="0" y="6309320"/>
            <a:ext cx="12192000" cy="548680"/>
          </a:xfrm>
          <a:prstGeom prst="rect">
            <a:avLst/>
          </a:prstGeom>
          <a:noFill/>
        </p:spPr>
        <p:txBody>
          <a:bodyPr/>
          <a:lstStyle>
            <a:lvl1pPr marL="540000" algn="l">
              <a:defRPr>
                <a:solidFill>
                  <a:schemeClr val="bg1"/>
                </a:solidFill>
                <a:latin typeface="Verdana" panose="020B0604030504040204" pitchFamily="34" charset="0"/>
                <a:ea typeface="Verdana" panose="020B0604030504040204" pitchFamily="34" charset="0"/>
              </a:defRPr>
            </a:lvl1pPr>
          </a:lstStyle>
          <a:p>
            <a:fld id="{E051598E-9D06-4046-8EF2-7702044C4E81}" type="slidenum">
              <a:rPr lang="en-US" smtClean="0"/>
              <a:pPr/>
              <a:t>‹#›</a:t>
            </a:fld>
            <a:endParaRPr lang="en-US" dirty="0"/>
          </a:p>
        </p:txBody>
      </p:sp>
      <p:sp>
        <p:nvSpPr>
          <p:cNvPr id="9" name="Footer Placeholder 5"/>
          <p:cNvSpPr>
            <a:spLocks noGrp="1"/>
          </p:cNvSpPr>
          <p:nvPr>
            <p:ph type="ftr" sz="quarter" idx="3"/>
          </p:nvPr>
        </p:nvSpPr>
        <p:spPr>
          <a:xfrm>
            <a:off x="1199456" y="6309320"/>
            <a:ext cx="10272000" cy="548680"/>
          </a:xfrm>
          <a:prstGeom prst="rect">
            <a:avLst/>
          </a:prstGeom>
        </p:spPr>
        <p:txBody>
          <a:bodyPr vert="horz" lIns="0" tIns="0" rIns="0" bIns="0" rtlCol="0" anchor="ctr"/>
          <a:lstStyle>
            <a:lvl1pPr algn="l">
              <a:defRPr sz="1200" baseline="0">
                <a:solidFill>
                  <a:schemeClr val="bg1"/>
                </a:solidFill>
                <a:latin typeface="Verdana" panose="020B0604030504040204" pitchFamily="34" charset="0"/>
                <a:ea typeface="Verdana" panose="020B0604030504040204" pitchFamily="34" charset="0"/>
              </a:defRPr>
            </a:lvl1pPr>
          </a:lstStyle>
          <a:p>
            <a:r>
              <a:rPr lang="en-US" smtClean="0"/>
              <a:t>IMTP 2020-23 March 2020</a:t>
            </a:r>
            <a:endParaRPr lang="en-US" dirty="0"/>
          </a:p>
        </p:txBody>
      </p:sp>
      <p:pic>
        <p:nvPicPr>
          <p:cNvPr id="10" name="Picture 9"/>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44000" y="327913"/>
            <a:ext cx="2360928" cy="598545"/>
          </a:xfrm>
          <a:prstGeom prst="rect">
            <a:avLst/>
          </a:prstGeom>
        </p:spPr>
      </p:pic>
      <p:sp>
        <p:nvSpPr>
          <p:cNvPr id="8" name="TextBox 7"/>
          <p:cNvSpPr txBox="1"/>
          <p:nvPr userDrawn="1"/>
        </p:nvSpPr>
        <p:spPr>
          <a:xfrm>
            <a:off x="8112224" y="636745"/>
            <a:ext cx="3430645" cy="230832"/>
          </a:xfrm>
          <a:prstGeom prst="rect">
            <a:avLst/>
          </a:prstGeom>
          <a:noFill/>
        </p:spPr>
        <p:txBody>
          <a:bodyPr wrap="square" rtlCol="0">
            <a:spAutoFit/>
          </a:bodyPr>
          <a:lstStyle/>
          <a:p>
            <a:pPr algn="r"/>
            <a:r>
              <a:rPr lang="en-GB" sz="900" dirty="0" err="1" smtClean="0">
                <a:solidFill>
                  <a:srgbClr val="335083"/>
                </a:solidFill>
                <a:latin typeface="Verdana" panose="020B0604030504040204" pitchFamily="34" charset="0"/>
                <a:ea typeface="Verdana" panose="020B0604030504040204" pitchFamily="34" charset="0"/>
              </a:rPr>
              <a:t>cwmtafmorgannwg.wales</a:t>
            </a:r>
            <a:endParaRPr lang="en-GB" sz="900" dirty="0">
              <a:solidFill>
                <a:srgbClr val="335083"/>
              </a:solidFill>
              <a:latin typeface="Verdana" panose="020B0604030504040204" pitchFamily="34" charset="0"/>
              <a:ea typeface="Verdana" panose="020B0604030504040204" pitchFamily="34" charset="0"/>
            </a:endParaRPr>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Social media">
    <p:spTree>
      <p:nvGrpSpPr>
        <p:cNvPr id="1" name=""/>
        <p:cNvGrpSpPr/>
        <p:nvPr/>
      </p:nvGrpSpPr>
      <p:grpSpPr>
        <a:xfrm>
          <a:off x="0" y="0"/>
          <a:ext cx="0" cy="0"/>
          <a:chOff x="0" y="0"/>
          <a:chExt cx="0" cy="0"/>
        </a:xfrm>
      </p:grpSpPr>
      <p:sp>
        <p:nvSpPr>
          <p:cNvPr id="6" name="Rectangle 5"/>
          <p:cNvSpPr/>
          <p:nvPr userDrawn="1"/>
        </p:nvSpPr>
        <p:spPr>
          <a:xfrm>
            <a:off x="0" y="1188000"/>
            <a:ext cx="12192000" cy="5670000"/>
          </a:xfrm>
          <a:prstGeom prst="rect">
            <a:avLst/>
          </a:prstGeom>
          <a:solidFill>
            <a:srgbClr val="31406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a:p>
        </p:txBody>
      </p:sp>
      <p:pic>
        <p:nvPicPr>
          <p:cNvPr id="10" name="Picture 9"/>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44000" y="327913"/>
            <a:ext cx="2360928" cy="598545"/>
          </a:xfrm>
          <a:prstGeom prst="rect">
            <a:avLst/>
          </a:prstGeom>
        </p:spPr>
      </p:pic>
      <p:pic>
        <p:nvPicPr>
          <p:cNvPr id="2" name="Picture 1"/>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757933" y="3933057"/>
            <a:ext cx="4676134" cy="2103221"/>
          </a:xfrm>
          <a:prstGeom prst="rect">
            <a:avLst/>
          </a:prstGeom>
        </p:spPr>
      </p:pic>
      <p:sp>
        <p:nvSpPr>
          <p:cNvPr id="4" name="TextBox 3"/>
          <p:cNvSpPr txBox="1"/>
          <p:nvPr userDrawn="1"/>
        </p:nvSpPr>
        <p:spPr>
          <a:xfrm>
            <a:off x="2831638" y="3779748"/>
            <a:ext cx="6528725" cy="369332"/>
          </a:xfrm>
          <a:prstGeom prst="rect">
            <a:avLst/>
          </a:prstGeom>
          <a:noFill/>
        </p:spPr>
        <p:txBody>
          <a:bodyPr wrap="square" rtlCol="0">
            <a:spAutoFit/>
          </a:bodyPr>
          <a:lstStyle/>
          <a:p>
            <a:pPr algn="ctr"/>
            <a:r>
              <a:rPr lang="en-GB" sz="1800" dirty="0" smtClean="0">
                <a:solidFill>
                  <a:schemeClr val="bg1"/>
                </a:solidFill>
                <a:latin typeface="Verdana" panose="020B0604030504040204" pitchFamily="34" charset="0"/>
                <a:ea typeface="Verdana" panose="020B0604030504040204" pitchFamily="34" charset="0"/>
              </a:rPr>
              <a:t>Find us on</a:t>
            </a:r>
            <a:endParaRPr lang="en-GB" sz="1800" dirty="0">
              <a:solidFill>
                <a:schemeClr val="bg1"/>
              </a:solidFill>
              <a:latin typeface="Verdana" panose="020B0604030504040204" pitchFamily="34" charset="0"/>
              <a:ea typeface="Verdana" panose="020B0604030504040204" pitchFamily="34" charset="0"/>
            </a:endParaRPr>
          </a:p>
        </p:txBody>
      </p:sp>
      <p:sp>
        <p:nvSpPr>
          <p:cNvPr id="5" name="TextBox 4"/>
          <p:cNvSpPr txBox="1"/>
          <p:nvPr userDrawn="1"/>
        </p:nvSpPr>
        <p:spPr>
          <a:xfrm>
            <a:off x="3599723" y="2776883"/>
            <a:ext cx="4992555" cy="52322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2800" dirty="0" smtClean="0">
                <a:solidFill>
                  <a:schemeClr val="bg1"/>
                </a:solidFill>
                <a:latin typeface="Verdana" panose="020B0604030504040204" pitchFamily="34" charset="0"/>
                <a:ea typeface="Verdana" panose="020B0604030504040204" pitchFamily="34" charset="0"/>
              </a:rPr>
              <a:t>@</a:t>
            </a:r>
            <a:r>
              <a:rPr lang="en-US" sz="2800" dirty="0" err="1" smtClean="0">
                <a:solidFill>
                  <a:schemeClr val="bg1"/>
                </a:solidFill>
                <a:latin typeface="Verdana" panose="020B0604030504040204" pitchFamily="34" charset="0"/>
                <a:ea typeface="Verdana" panose="020B0604030504040204" pitchFamily="34" charset="0"/>
              </a:rPr>
              <a:t>cwmtafmorgannwg</a:t>
            </a:r>
            <a:endParaRPr lang="en-US" sz="2800" dirty="0" smtClean="0">
              <a:solidFill>
                <a:schemeClr val="bg1"/>
              </a:solidFill>
              <a:latin typeface="Verdana" panose="020B0604030504040204" pitchFamily="34" charset="0"/>
              <a:ea typeface="Verdana" panose="020B0604030504040204" pitchFamily="34" charset="0"/>
            </a:endParaRPr>
          </a:p>
        </p:txBody>
      </p:sp>
      <p:sp>
        <p:nvSpPr>
          <p:cNvPr id="8" name="TextBox 7"/>
          <p:cNvSpPr txBox="1"/>
          <p:nvPr userDrawn="1"/>
        </p:nvSpPr>
        <p:spPr>
          <a:xfrm>
            <a:off x="8112224" y="636745"/>
            <a:ext cx="3430645" cy="230832"/>
          </a:xfrm>
          <a:prstGeom prst="rect">
            <a:avLst/>
          </a:prstGeom>
          <a:noFill/>
        </p:spPr>
        <p:txBody>
          <a:bodyPr wrap="square" rtlCol="0">
            <a:spAutoFit/>
          </a:bodyPr>
          <a:lstStyle/>
          <a:p>
            <a:pPr algn="r"/>
            <a:r>
              <a:rPr lang="en-GB" sz="900" dirty="0" err="1" smtClean="0">
                <a:solidFill>
                  <a:srgbClr val="335083"/>
                </a:solidFill>
                <a:latin typeface="Verdana" panose="020B0604030504040204" pitchFamily="34" charset="0"/>
                <a:ea typeface="Verdana" panose="020B0604030504040204" pitchFamily="34" charset="0"/>
              </a:rPr>
              <a:t>cwmtafmorgannwg.wales</a:t>
            </a:r>
            <a:endParaRPr lang="en-GB" sz="900" dirty="0">
              <a:solidFill>
                <a:srgbClr val="335083"/>
              </a:solidFill>
              <a:latin typeface="Verdana" panose="020B0604030504040204" pitchFamily="34" charset="0"/>
              <a:ea typeface="Verdana" panose="020B0604030504040204" pitchFamily="34" charset="0"/>
            </a:endParaRPr>
          </a:p>
        </p:txBody>
      </p:sp>
    </p:spTree>
    <p:extLst>
      <p:ext uri="{BB962C8B-B14F-4D97-AF65-F5344CB8AC3E}">
        <p14:creationId xmlns:p14="http://schemas.microsoft.com/office/powerpoint/2010/main" val="2955492393"/>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Text/bullet slide">
    <p:spTree>
      <p:nvGrpSpPr>
        <p:cNvPr id="1" name=""/>
        <p:cNvGrpSpPr/>
        <p:nvPr/>
      </p:nvGrpSpPr>
      <p:grpSpPr>
        <a:xfrm>
          <a:off x="0" y="0"/>
          <a:ext cx="0" cy="0"/>
          <a:chOff x="0" y="0"/>
          <a:chExt cx="0" cy="0"/>
        </a:xfrm>
      </p:grpSpPr>
      <p:sp>
        <p:nvSpPr>
          <p:cNvPr id="2" name="Title 1"/>
          <p:cNvSpPr>
            <a:spLocks noGrp="1"/>
          </p:cNvSpPr>
          <p:nvPr>
            <p:ph type="title"/>
          </p:nvPr>
        </p:nvSpPr>
        <p:spPr>
          <a:xfrm>
            <a:off x="744000" y="1368000"/>
            <a:ext cx="10704000" cy="620840"/>
          </a:xfrm>
        </p:spPr>
        <p:txBody>
          <a:bodyPr lIns="0" tIns="0" rIns="0" bIns="0" anchor="t" anchorCtr="0">
            <a:normAutofit/>
          </a:bodyPr>
          <a:lstStyle>
            <a:lvl1pPr>
              <a:defRPr sz="3600" baseline="0">
                <a:solidFill>
                  <a:srgbClr val="314065"/>
                </a:solidFill>
                <a:latin typeface="Verdana" panose="020B0604030504040204" pitchFamily="34" charset="0"/>
                <a:ea typeface="Verdana" panose="020B0604030504040204" pitchFamily="34" charset="0"/>
              </a:defRPr>
            </a:lvl1pPr>
          </a:lstStyle>
          <a:p>
            <a:r>
              <a:rPr lang="en-US" dirty="0"/>
              <a:t>Click to edit Master title style</a:t>
            </a:r>
          </a:p>
        </p:txBody>
      </p:sp>
      <p:sp>
        <p:nvSpPr>
          <p:cNvPr id="3" name="Content Placeholder 2"/>
          <p:cNvSpPr>
            <a:spLocks noGrp="1"/>
          </p:cNvSpPr>
          <p:nvPr>
            <p:ph idx="1"/>
          </p:nvPr>
        </p:nvSpPr>
        <p:spPr>
          <a:xfrm>
            <a:off x="744000" y="2132856"/>
            <a:ext cx="10704000" cy="4032448"/>
          </a:xfrm>
        </p:spPr>
        <p:txBody>
          <a:bodyPr lIns="0" tIns="0" rIns="0" bIns="0"/>
          <a:lstStyle>
            <a:lvl1pPr>
              <a:lnSpc>
                <a:spcPct val="150000"/>
              </a:lnSpc>
              <a:spcBef>
                <a:spcPts val="1200"/>
              </a:spcBef>
              <a:defRPr>
                <a:solidFill>
                  <a:srgbClr val="355388"/>
                </a:solidFill>
                <a:latin typeface="Verdana" panose="020B0604030504040204" pitchFamily="34" charset="0"/>
                <a:ea typeface="Verdana" panose="020B0604030504040204" pitchFamily="34" charset="0"/>
              </a:defRPr>
            </a:lvl1pPr>
            <a:lvl2pPr>
              <a:lnSpc>
                <a:spcPct val="150000"/>
              </a:lnSpc>
              <a:defRPr sz="2000">
                <a:solidFill>
                  <a:srgbClr val="355388"/>
                </a:solidFill>
                <a:latin typeface="Verdana" panose="020B0604030504040204" pitchFamily="34" charset="0"/>
                <a:ea typeface="Verdana" panose="020B0604030504040204" pitchFamily="34" charset="0"/>
              </a:defRPr>
            </a:lvl2pPr>
            <a:lvl3pPr>
              <a:lnSpc>
                <a:spcPct val="150000"/>
              </a:lnSpc>
              <a:defRPr sz="1600">
                <a:solidFill>
                  <a:srgbClr val="01A7A1"/>
                </a:solidFill>
                <a:latin typeface="Verdana" panose="020B0604030504040204" pitchFamily="34" charset="0"/>
                <a:ea typeface="Verdana" panose="020B0604030504040204" pitchFamily="34" charset="0"/>
              </a:defRPr>
            </a:lvl3pPr>
            <a:lvl4pPr>
              <a:lnSpc>
                <a:spcPct val="150000"/>
              </a:lnSpc>
              <a:defRPr>
                <a:solidFill>
                  <a:srgbClr val="01A7A1"/>
                </a:solidFill>
                <a:latin typeface="Verdana" panose="020B0604030504040204" pitchFamily="34" charset="0"/>
                <a:ea typeface="Verdana" panose="020B0604030504040204" pitchFamily="34" charset="0"/>
              </a:defRPr>
            </a:lvl4pPr>
            <a:lvl5pPr>
              <a:lnSpc>
                <a:spcPct val="150000"/>
              </a:lnSpc>
              <a:defRPr>
                <a:solidFill>
                  <a:srgbClr val="01A7A1"/>
                </a:solidFill>
                <a:latin typeface="Verdana" panose="020B0604030504040204" pitchFamily="34" charset="0"/>
                <a:ea typeface="Verdana" panose="020B060403050404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8" name="Picture 17">
            <a:extLst>
              <a:ext uri="{FF2B5EF4-FFF2-40B4-BE49-F238E27FC236}">
                <a16:creationId xmlns="" xmlns:a16="http://schemas.microsoft.com/office/drawing/2014/main" id="{3282F56C-BA16-6648-B576-FA981F76E994}"/>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407368" y="271923"/>
            <a:ext cx="2227780" cy="564789"/>
          </a:xfrm>
          <a:prstGeom prst="rect">
            <a:avLst/>
          </a:prstGeom>
        </p:spPr>
      </p:pic>
      <p:sp>
        <p:nvSpPr>
          <p:cNvPr id="19" name="Rectangle 18">
            <a:extLst>
              <a:ext uri="{FF2B5EF4-FFF2-40B4-BE49-F238E27FC236}">
                <a16:creationId xmlns="" xmlns:a16="http://schemas.microsoft.com/office/drawing/2014/main" id="{37001AC4-3823-2B4B-9292-0A3FDE748462}"/>
              </a:ext>
            </a:extLst>
          </p:cNvPr>
          <p:cNvSpPr/>
          <p:nvPr userDrawn="1"/>
        </p:nvSpPr>
        <p:spPr>
          <a:xfrm>
            <a:off x="-1" y="6309318"/>
            <a:ext cx="12192001" cy="548682"/>
          </a:xfrm>
          <a:prstGeom prst="rect">
            <a:avLst/>
          </a:prstGeom>
          <a:solidFill>
            <a:schemeClr val="bg2"/>
          </a:solidFill>
          <a:ln>
            <a:noFill/>
          </a:ln>
          <a:effectLst>
            <a:outerShdw blurRad="241300" dist="38100" dir="16200000" sx="105000" sy="105000" rotWithShape="0">
              <a:prstClr val="black">
                <a:alpha val="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TextBox 19">
            <a:extLst>
              <a:ext uri="{FF2B5EF4-FFF2-40B4-BE49-F238E27FC236}">
                <a16:creationId xmlns="" xmlns:a16="http://schemas.microsoft.com/office/drawing/2014/main" id="{C5AD27F4-C9D8-FA49-83B4-783C45D713F6}"/>
              </a:ext>
            </a:extLst>
          </p:cNvPr>
          <p:cNvSpPr txBox="1"/>
          <p:nvPr userDrawn="1"/>
        </p:nvSpPr>
        <p:spPr>
          <a:xfrm>
            <a:off x="9907391" y="6453336"/>
            <a:ext cx="1701107" cy="253916"/>
          </a:xfrm>
          <a:prstGeom prst="rect">
            <a:avLst/>
          </a:prstGeom>
          <a:noFill/>
        </p:spPr>
        <p:txBody>
          <a:bodyPr wrap="none" rtlCol="0">
            <a:spAutoFit/>
          </a:bodyPr>
          <a:lstStyle/>
          <a:p>
            <a:r>
              <a:rPr lang="en-US" sz="1050" dirty="0" err="1">
                <a:solidFill>
                  <a:schemeClr val="bg1"/>
                </a:solidFill>
              </a:rPr>
              <a:t>cwmtafmorgannwg.wales</a:t>
            </a:r>
            <a:endParaRPr lang="en-US" sz="1050" dirty="0">
              <a:solidFill>
                <a:schemeClr val="bg1"/>
              </a:solidFill>
            </a:endParaRPr>
          </a:p>
        </p:txBody>
      </p:sp>
      <p:sp>
        <p:nvSpPr>
          <p:cNvPr id="21" name="TextBox 20">
            <a:extLst>
              <a:ext uri="{FF2B5EF4-FFF2-40B4-BE49-F238E27FC236}">
                <a16:creationId xmlns="" xmlns:a16="http://schemas.microsoft.com/office/drawing/2014/main" id="{9F21C985-4112-E64B-83DB-DCFD818435B8}"/>
              </a:ext>
            </a:extLst>
          </p:cNvPr>
          <p:cNvSpPr txBox="1"/>
          <p:nvPr userDrawn="1"/>
        </p:nvSpPr>
        <p:spPr>
          <a:xfrm>
            <a:off x="8832304" y="6453336"/>
            <a:ext cx="747320" cy="253916"/>
          </a:xfrm>
          <a:prstGeom prst="rect">
            <a:avLst/>
          </a:prstGeom>
          <a:noFill/>
        </p:spPr>
        <p:txBody>
          <a:bodyPr wrap="none" rtlCol="0">
            <a:spAutoFit/>
          </a:bodyPr>
          <a:lstStyle/>
          <a:p>
            <a:r>
              <a:rPr lang="en-US" sz="1050" dirty="0">
                <a:solidFill>
                  <a:schemeClr val="bg1"/>
                </a:solidFill>
              </a:rPr>
              <a:t>#</a:t>
            </a:r>
            <a:r>
              <a:rPr lang="en-US" sz="1050" dirty="0" err="1">
                <a:solidFill>
                  <a:schemeClr val="bg1"/>
                </a:solidFill>
              </a:rPr>
              <a:t>ourCTM</a:t>
            </a:r>
            <a:endParaRPr lang="en-US" sz="1050" dirty="0">
              <a:solidFill>
                <a:schemeClr val="bg1"/>
              </a:solidFill>
            </a:endParaRPr>
          </a:p>
        </p:txBody>
      </p:sp>
      <p:sp>
        <p:nvSpPr>
          <p:cNvPr id="22" name="Rectangle 21">
            <a:extLst>
              <a:ext uri="{FF2B5EF4-FFF2-40B4-BE49-F238E27FC236}">
                <a16:creationId xmlns="" xmlns:a16="http://schemas.microsoft.com/office/drawing/2014/main" id="{E43A967E-BBD9-E647-8240-E680B4272176}"/>
              </a:ext>
            </a:extLst>
          </p:cNvPr>
          <p:cNvSpPr/>
          <p:nvPr userDrawn="1"/>
        </p:nvSpPr>
        <p:spPr>
          <a:xfrm>
            <a:off x="0" y="6309318"/>
            <a:ext cx="4871864" cy="548682"/>
          </a:xfrm>
          <a:prstGeom prst="rect">
            <a:avLst/>
          </a:prstGeom>
          <a:solidFill>
            <a:srgbClr val="3140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3" name="Picture 22">
            <a:extLst>
              <a:ext uri="{FF2B5EF4-FFF2-40B4-BE49-F238E27FC236}">
                <a16:creationId xmlns="" xmlns:a16="http://schemas.microsoft.com/office/drawing/2014/main" id="{0C30C144-93BC-C14E-A3E5-3B0333168C1D}"/>
              </a:ext>
            </a:extLst>
          </p:cNvPr>
          <p:cNvPicPr>
            <a:picLocks noChangeAspect="1"/>
          </p:cNvPicPr>
          <p:nvPr userDrawn="1"/>
        </p:nvPicPr>
        <p:blipFill rotWithShape="1">
          <a:blip r:embed="rId3"/>
          <a:srcRect t="90737" b="1422"/>
          <a:stretch/>
        </p:blipFill>
        <p:spPr>
          <a:xfrm>
            <a:off x="1434055" y="6309318"/>
            <a:ext cx="6246123" cy="548682"/>
          </a:xfrm>
          <a:prstGeom prst="rect">
            <a:avLst/>
          </a:prstGeom>
        </p:spPr>
      </p:pic>
      <p:sp>
        <p:nvSpPr>
          <p:cNvPr id="24" name="TextBox 23">
            <a:extLst>
              <a:ext uri="{FF2B5EF4-FFF2-40B4-BE49-F238E27FC236}">
                <a16:creationId xmlns="" xmlns:a16="http://schemas.microsoft.com/office/drawing/2014/main" id="{8D21D7E3-7548-594D-917B-843462370988}"/>
              </a:ext>
            </a:extLst>
          </p:cNvPr>
          <p:cNvSpPr txBox="1"/>
          <p:nvPr userDrawn="1"/>
        </p:nvSpPr>
        <p:spPr>
          <a:xfrm>
            <a:off x="9907391" y="6453336"/>
            <a:ext cx="1701107" cy="253916"/>
          </a:xfrm>
          <a:prstGeom prst="rect">
            <a:avLst/>
          </a:prstGeom>
          <a:noFill/>
        </p:spPr>
        <p:txBody>
          <a:bodyPr wrap="none" rtlCol="0">
            <a:spAutoFit/>
          </a:bodyPr>
          <a:lstStyle/>
          <a:p>
            <a:r>
              <a:rPr lang="en-US" sz="1050" dirty="0" err="1">
                <a:solidFill>
                  <a:srgbClr val="314065"/>
                </a:solidFill>
              </a:rPr>
              <a:t>cwmtafmorgannwg.wales</a:t>
            </a:r>
            <a:endParaRPr lang="en-US" sz="1050" dirty="0">
              <a:solidFill>
                <a:srgbClr val="314065"/>
              </a:solidFill>
            </a:endParaRPr>
          </a:p>
        </p:txBody>
      </p:sp>
      <p:sp>
        <p:nvSpPr>
          <p:cNvPr id="25" name="TextBox 24">
            <a:extLst>
              <a:ext uri="{FF2B5EF4-FFF2-40B4-BE49-F238E27FC236}">
                <a16:creationId xmlns="" xmlns:a16="http://schemas.microsoft.com/office/drawing/2014/main" id="{39D32AA5-29F3-F54B-93C2-A587DA0ACE99}"/>
              </a:ext>
            </a:extLst>
          </p:cNvPr>
          <p:cNvSpPr txBox="1"/>
          <p:nvPr userDrawn="1"/>
        </p:nvSpPr>
        <p:spPr>
          <a:xfrm>
            <a:off x="8832304" y="6453336"/>
            <a:ext cx="747320" cy="253916"/>
          </a:xfrm>
          <a:prstGeom prst="rect">
            <a:avLst/>
          </a:prstGeom>
          <a:noFill/>
        </p:spPr>
        <p:txBody>
          <a:bodyPr wrap="none" rtlCol="0">
            <a:spAutoFit/>
          </a:bodyPr>
          <a:lstStyle/>
          <a:p>
            <a:r>
              <a:rPr lang="en-US" sz="1050" dirty="0">
                <a:solidFill>
                  <a:srgbClr val="314065"/>
                </a:solidFill>
              </a:rPr>
              <a:t>#</a:t>
            </a:r>
            <a:r>
              <a:rPr lang="en-US" sz="1050" dirty="0" err="1">
                <a:solidFill>
                  <a:srgbClr val="314065"/>
                </a:solidFill>
              </a:rPr>
              <a:t>ourCTM</a:t>
            </a:r>
            <a:endParaRPr lang="en-US" sz="1050" dirty="0">
              <a:solidFill>
                <a:srgbClr val="314065"/>
              </a:solidFill>
            </a:endParaRPr>
          </a:p>
        </p:txBody>
      </p:sp>
      <p:sp>
        <p:nvSpPr>
          <p:cNvPr id="26" name="Slide Number Placeholder 5">
            <a:extLst>
              <a:ext uri="{FF2B5EF4-FFF2-40B4-BE49-F238E27FC236}">
                <a16:creationId xmlns="" xmlns:a16="http://schemas.microsoft.com/office/drawing/2014/main" id="{254A0C72-BFC9-2C4B-B851-F3E91EA05C62}"/>
              </a:ext>
            </a:extLst>
          </p:cNvPr>
          <p:cNvSpPr>
            <a:spLocks noGrp="1"/>
          </p:cNvSpPr>
          <p:nvPr>
            <p:ph type="sldNum" sz="quarter" idx="12"/>
          </p:nvPr>
        </p:nvSpPr>
        <p:spPr>
          <a:xfrm>
            <a:off x="0" y="6309320"/>
            <a:ext cx="6246123" cy="548680"/>
          </a:xfrm>
          <a:prstGeom prst="rect">
            <a:avLst/>
          </a:prstGeom>
          <a:noFill/>
        </p:spPr>
        <p:txBody>
          <a:bodyPr/>
          <a:lstStyle>
            <a:lvl1pPr marL="540000" algn="l">
              <a:defRPr>
                <a:solidFill>
                  <a:schemeClr val="bg1"/>
                </a:solidFill>
                <a:latin typeface="Verdana" panose="020B0604030504040204" pitchFamily="34" charset="0"/>
                <a:ea typeface="Verdana" panose="020B0604030504040204" pitchFamily="34" charset="0"/>
              </a:defRPr>
            </a:lvl1pPr>
          </a:lstStyle>
          <a:p>
            <a:fld id="{E051598E-9D06-4046-8EF2-7702044C4E81}" type="slidenum">
              <a:rPr lang="en-US" smtClean="0"/>
              <a:pPr/>
              <a:t>‹#›</a:t>
            </a:fld>
            <a:endParaRPr lang="en-US" dirty="0"/>
          </a:p>
        </p:txBody>
      </p:sp>
      <p:sp>
        <p:nvSpPr>
          <p:cNvPr id="13" name="Footer Placeholder 4"/>
          <p:cNvSpPr>
            <a:spLocks noGrp="1"/>
          </p:cNvSpPr>
          <p:nvPr>
            <p:ph type="ftr" sz="quarter" idx="4294967295"/>
          </p:nvPr>
        </p:nvSpPr>
        <p:spPr>
          <a:xfrm>
            <a:off x="1199456" y="6309320"/>
            <a:ext cx="10273141" cy="548680"/>
          </a:xfrm>
        </p:spPr>
        <p:txBody>
          <a:bodyPr/>
          <a:lstStyle/>
          <a:p>
            <a:r>
              <a:rPr lang="en-US" smtClean="0"/>
              <a:t>IMTP 2020-23 March 2020</a:t>
            </a:r>
            <a:endParaRPr lang="en-US" dirty="0"/>
          </a:p>
        </p:txBody>
      </p:sp>
    </p:spTree>
    <p:extLst>
      <p:ext uri="{BB962C8B-B14F-4D97-AF65-F5344CB8AC3E}">
        <p14:creationId xmlns:p14="http://schemas.microsoft.com/office/powerpoint/2010/main" val="4286953000"/>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44000" y="274638"/>
            <a:ext cx="10704000" cy="1143000"/>
          </a:xfrm>
          <a:prstGeom prst="rect">
            <a:avLst/>
          </a:prstGeom>
        </p:spPr>
        <p:txBody>
          <a:bodyPr vert="horz" lIns="0" tIns="0" rIns="0" bIns="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744000" y="1600201"/>
            <a:ext cx="10704000" cy="4525963"/>
          </a:xfrm>
          <a:prstGeom prst="rect">
            <a:avLst/>
          </a:prstGeom>
        </p:spPr>
        <p:txBody>
          <a:bodyPr vert="horz" lIns="0" tIns="0" rIns="0" bIns="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Slide Number Placeholder 5"/>
          <p:cNvSpPr>
            <a:spLocks noGrp="1"/>
          </p:cNvSpPr>
          <p:nvPr>
            <p:ph type="sldNum" sz="quarter" idx="4"/>
          </p:nvPr>
        </p:nvSpPr>
        <p:spPr>
          <a:xfrm>
            <a:off x="0" y="6309320"/>
            <a:ext cx="12192000" cy="548680"/>
          </a:xfrm>
          <a:prstGeom prst="rect">
            <a:avLst/>
          </a:prstGeom>
          <a:solidFill>
            <a:srgbClr val="335083"/>
          </a:solidFill>
        </p:spPr>
        <p:txBody>
          <a:bodyPr lIns="0" tIns="0" bIns="0" anchor="ctr"/>
          <a:lstStyle>
            <a:lvl1pPr marL="540000" algn="l">
              <a:defRPr sz="1200">
                <a:solidFill>
                  <a:schemeClr val="bg1"/>
                </a:solidFill>
              </a:defRPr>
            </a:lvl1pPr>
          </a:lstStyle>
          <a:p>
            <a:fld id="{E051598E-9D06-4046-8EF2-7702044C4E81}" type="slidenum">
              <a:rPr lang="en-US" smtClean="0"/>
              <a:pPr/>
              <a:t>‹#›</a:t>
            </a:fld>
            <a:r>
              <a:rPr lang="en-US" dirty="0" smtClean="0"/>
              <a:t> </a:t>
            </a:r>
            <a:endParaRPr lang="en-US" dirty="0"/>
          </a:p>
        </p:txBody>
      </p:sp>
      <p:sp>
        <p:nvSpPr>
          <p:cNvPr id="6" name="Footer Placeholder 5"/>
          <p:cNvSpPr>
            <a:spLocks noGrp="1"/>
          </p:cNvSpPr>
          <p:nvPr>
            <p:ph type="ftr" sz="quarter" idx="3"/>
          </p:nvPr>
        </p:nvSpPr>
        <p:spPr>
          <a:xfrm>
            <a:off x="1199456" y="6309320"/>
            <a:ext cx="10273141" cy="548680"/>
          </a:xfrm>
          <a:prstGeom prst="rect">
            <a:avLst/>
          </a:prstGeom>
        </p:spPr>
        <p:txBody>
          <a:bodyPr vert="horz" lIns="0" tIns="0" rIns="0" bIns="0" rtlCol="0" anchor="ctr"/>
          <a:lstStyle>
            <a:lvl1pPr algn="l">
              <a:defRPr sz="1200" baseline="0">
                <a:solidFill>
                  <a:schemeClr val="bg1"/>
                </a:solidFill>
                <a:latin typeface="Arial" pitchFamily="34" charset="0"/>
              </a:defRPr>
            </a:lvl1pPr>
          </a:lstStyle>
          <a:p>
            <a:r>
              <a:rPr lang="en-US" smtClean="0"/>
              <a:t>IMTP 2020-23 March 2020</a:t>
            </a:r>
            <a:endParaRPr lang="en-US" dirty="0"/>
          </a:p>
        </p:txBody>
      </p:sp>
      <p:sp>
        <p:nvSpPr>
          <p:cNvPr id="8" name="Slide Number Placeholder 2"/>
          <p:cNvSpPr txBox="1">
            <a:spLocks/>
          </p:cNvSpPr>
          <p:nvPr userDrawn="1"/>
        </p:nvSpPr>
        <p:spPr>
          <a:xfrm>
            <a:off x="12503" y="6302741"/>
            <a:ext cx="12192000" cy="548680"/>
          </a:xfrm>
          <a:prstGeom prst="rect">
            <a:avLst/>
          </a:prstGeom>
          <a:solidFill>
            <a:srgbClr val="335083"/>
          </a:solidFill>
        </p:spPr>
        <p:txBody>
          <a:bodyPr lIns="0" tIns="0" bIns="0" anchor="ctr"/>
          <a:lstStyle>
            <a:defPPr>
              <a:defRPr lang="en-US"/>
            </a:defPPr>
            <a:lvl1pPr marL="540000" algn="l" defTabSz="914400" rtl="0" eaLnBrk="1" latinLnBrk="0" hangingPunct="1">
              <a:defRPr sz="1200" kern="1200">
                <a:solidFill>
                  <a:schemeClr val="bg1"/>
                </a:solidFill>
                <a:latin typeface="Verdana" panose="020B0604030504040204" pitchFamily="34" charset="0"/>
                <a:ea typeface="Verdana" panose="020B0604030504040204" pitchFamily="34" charset="0"/>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E051598E-9D06-4046-8EF2-7702044C4E81}" type="slidenum">
              <a:rPr lang="en-US" smtClean="0"/>
              <a:pPr/>
              <a:t>‹#›</a:t>
            </a:fld>
            <a:endParaRPr lang="en-US" dirty="0"/>
          </a:p>
        </p:txBody>
      </p:sp>
      <p:sp>
        <p:nvSpPr>
          <p:cNvPr id="9" name="Footer Placeholder 3"/>
          <p:cNvSpPr txBox="1">
            <a:spLocks/>
          </p:cNvSpPr>
          <p:nvPr userDrawn="1"/>
        </p:nvSpPr>
        <p:spPr>
          <a:xfrm>
            <a:off x="1211959" y="6302741"/>
            <a:ext cx="10272000" cy="548680"/>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mtClean="0"/>
              <a:t>Collaborative IMTP Priority Setting</a:t>
            </a:r>
            <a:endParaRPr lang="en-US" dirty="0"/>
          </a:p>
        </p:txBody>
      </p:sp>
      <p:sp>
        <p:nvSpPr>
          <p:cNvPr id="10" name="Rectangle 9">
            <a:extLst>
              <a:ext uri="{FF2B5EF4-FFF2-40B4-BE49-F238E27FC236}">
                <a16:creationId xmlns:a16="http://schemas.microsoft.com/office/drawing/2014/main" xmlns="" id="{37001AC4-3823-2B4B-9292-0A3FDE748462}"/>
              </a:ext>
            </a:extLst>
          </p:cNvPr>
          <p:cNvSpPr/>
          <p:nvPr userDrawn="1"/>
        </p:nvSpPr>
        <p:spPr>
          <a:xfrm>
            <a:off x="12502" y="6302739"/>
            <a:ext cx="12192001" cy="548682"/>
          </a:xfrm>
          <a:prstGeom prst="rect">
            <a:avLst/>
          </a:prstGeom>
          <a:solidFill>
            <a:schemeClr val="bg2"/>
          </a:solidFill>
          <a:ln>
            <a:noFill/>
          </a:ln>
          <a:effectLst>
            <a:outerShdw blurRad="241300" dist="38100" dir="16200000" sx="105000" sy="105000" rotWithShape="0">
              <a:prstClr val="black">
                <a:alpha val="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xmlns="" id="{E43A967E-BBD9-E647-8240-E680B4272176}"/>
              </a:ext>
            </a:extLst>
          </p:cNvPr>
          <p:cNvSpPr/>
          <p:nvPr userDrawn="1"/>
        </p:nvSpPr>
        <p:spPr>
          <a:xfrm>
            <a:off x="-11157" y="6299987"/>
            <a:ext cx="4871864" cy="548682"/>
          </a:xfrm>
          <a:prstGeom prst="rect">
            <a:avLst/>
          </a:prstGeom>
          <a:solidFill>
            <a:srgbClr val="3140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11">
            <a:extLst>
              <a:ext uri="{FF2B5EF4-FFF2-40B4-BE49-F238E27FC236}">
                <a16:creationId xmlns:a16="http://schemas.microsoft.com/office/drawing/2014/main" xmlns="" id="{0C30C144-93BC-C14E-A3E5-3B0333168C1D}"/>
              </a:ext>
            </a:extLst>
          </p:cNvPr>
          <p:cNvPicPr>
            <a:picLocks noChangeAspect="1"/>
          </p:cNvPicPr>
          <p:nvPr userDrawn="1"/>
        </p:nvPicPr>
        <p:blipFill rotWithShape="1">
          <a:blip r:embed="rId10"/>
          <a:srcRect t="90737" b="1422"/>
          <a:stretch/>
        </p:blipFill>
        <p:spPr>
          <a:xfrm>
            <a:off x="1422898" y="6299987"/>
            <a:ext cx="6246123" cy="548682"/>
          </a:xfrm>
          <a:prstGeom prst="rect">
            <a:avLst/>
          </a:prstGeom>
        </p:spPr>
      </p:pic>
      <p:sp>
        <p:nvSpPr>
          <p:cNvPr id="14" name="Slide Number Placeholder 5"/>
          <p:cNvSpPr txBox="1">
            <a:spLocks/>
          </p:cNvSpPr>
          <p:nvPr userDrawn="1"/>
        </p:nvSpPr>
        <p:spPr>
          <a:xfrm>
            <a:off x="-33459" y="6305238"/>
            <a:ext cx="12192000" cy="548680"/>
          </a:xfrm>
          <a:prstGeom prst="rect">
            <a:avLst/>
          </a:prstGeom>
          <a:noFill/>
        </p:spPr>
        <p:txBody>
          <a:bodyPr anchor="ctr"/>
          <a:lstStyle>
            <a:defPPr>
              <a:defRPr lang="en-US"/>
            </a:defPPr>
            <a:lvl1pPr marL="540000" algn="l" defTabSz="914400" rtl="0" eaLnBrk="1" latinLnBrk="0" hangingPunct="1">
              <a:defRPr sz="1800" kern="1200">
                <a:solidFill>
                  <a:schemeClr val="bg1"/>
                </a:solidFill>
                <a:latin typeface="Verdana" panose="020B0604030504040204" pitchFamily="34" charset="0"/>
                <a:ea typeface="Verdana" panose="020B0604030504040204" pitchFamily="34" charset="0"/>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E051598E-9D06-4046-8EF2-7702044C4E81}" type="slidenum">
              <a:rPr lang="en-US" sz="1200" smtClean="0"/>
              <a:pPr/>
              <a:t>‹#›</a:t>
            </a:fld>
            <a:endParaRPr lang="en-US" sz="1200" dirty="0"/>
          </a:p>
        </p:txBody>
      </p:sp>
      <p:sp>
        <p:nvSpPr>
          <p:cNvPr id="13" name="Footer Placeholder 4"/>
          <p:cNvSpPr txBox="1">
            <a:spLocks/>
          </p:cNvSpPr>
          <p:nvPr userDrawn="1"/>
        </p:nvSpPr>
        <p:spPr>
          <a:xfrm>
            <a:off x="1211959" y="6298659"/>
            <a:ext cx="10272000" cy="548680"/>
          </a:xfrm>
          <a:prstGeom prst="rect">
            <a:avLst/>
          </a:prstGeom>
        </p:spPr>
        <p:txBody>
          <a:bodyPr vert="horz" lIns="0" tIns="0" rIns="0" bIns="0" rtlCol="0" anchor="ctr"/>
          <a:lstStyle>
            <a:defPPr>
              <a:defRPr lang="en-US"/>
            </a:defPPr>
            <a:lvl1pPr marL="0" algn="l" defTabSz="914400" rtl="0" eaLnBrk="1" latinLnBrk="0" hangingPunct="1">
              <a:defRPr sz="1200" kern="1200" baseline="0">
                <a:solidFill>
                  <a:schemeClr val="bg1"/>
                </a:solidFill>
                <a:latin typeface="Verdana" panose="020B0604030504040204" pitchFamily="34" charset="0"/>
                <a:ea typeface="Verdana" panose="020B0604030504040204" pitchFamily="34" charset="0"/>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p>
        </p:txBody>
      </p:sp>
    </p:spTree>
  </p:cSld>
  <p:clrMap bg1="lt1" tx1="dk1" bg2="lt2" tx2="dk2" accent1="accent1" accent2="accent2" accent3="accent3" accent4="accent4" accent5="accent5" accent6="accent6" hlink="hlink" folHlink="folHlink"/>
  <p:sldLayoutIdLst>
    <p:sldLayoutId id="2147483745" r:id="rId1"/>
    <p:sldLayoutId id="2147483757" r:id="rId2"/>
    <p:sldLayoutId id="2147483752" r:id="rId3"/>
    <p:sldLayoutId id="2147483755" r:id="rId4"/>
    <p:sldLayoutId id="2147483751" r:id="rId5"/>
    <p:sldLayoutId id="2147483747" r:id="rId6"/>
    <p:sldLayoutId id="2147483758" r:id="rId7"/>
    <p:sldLayoutId id="2147483759" r:id="rId8"/>
  </p:sldLayoutIdLst>
  <p:timing>
    <p:tnLst>
      <p:par>
        <p:cTn id="1" dur="indefinite" restart="never" nodeType="tmRoot"/>
      </p:par>
    </p:tnLst>
  </p:timing>
  <p:hf hdr="0" dt="0"/>
  <p:txStyles>
    <p:titleStyle>
      <a:lvl1pPr algn="l" defTabSz="914400" rtl="0" eaLnBrk="1" latinLnBrk="0" hangingPunct="1">
        <a:spcBef>
          <a:spcPct val="0"/>
        </a:spcBef>
        <a:buNone/>
        <a:defRPr sz="3600" kern="1200" spc="-150" baseline="0">
          <a:solidFill>
            <a:srgbClr val="211973"/>
          </a:solidFill>
          <a:latin typeface="+mj-lt"/>
          <a:ea typeface="+mj-ea"/>
          <a:cs typeface="+mj-cs"/>
        </a:defRPr>
      </a:lvl1pPr>
    </p:titleStyle>
    <p:bodyStyle>
      <a:lvl1pPr marL="0" indent="0" algn="l" defTabSz="914400" rtl="0" eaLnBrk="1" latinLnBrk="0" hangingPunct="1">
        <a:spcBef>
          <a:spcPts val="1200"/>
        </a:spcBef>
        <a:buFont typeface="Arial" pitchFamily="34" charset="0"/>
        <a:buNone/>
        <a:defRPr sz="2000" b="0" i="0" kern="1200" baseline="0">
          <a:solidFill>
            <a:srgbClr val="211973"/>
          </a:solidFill>
          <a:latin typeface="Arial" pitchFamily="34" charset="0"/>
          <a:ea typeface="+mn-ea"/>
          <a:cs typeface="+mn-cs"/>
        </a:defRPr>
      </a:lvl1pPr>
      <a:lvl2pPr marL="0" indent="0" algn="l" defTabSz="914400" rtl="0" eaLnBrk="1" latinLnBrk="0" hangingPunct="1">
        <a:spcBef>
          <a:spcPts val="600"/>
        </a:spcBef>
        <a:buFontTx/>
        <a:buNone/>
        <a:defRPr sz="1800" kern="1200" baseline="0">
          <a:solidFill>
            <a:srgbClr val="01A6A1"/>
          </a:solidFill>
          <a:latin typeface="Arial" pitchFamily="34" charset="0"/>
          <a:ea typeface="+mn-ea"/>
          <a:cs typeface="+mn-cs"/>
        </a:defRPr>
      </a:lvl2pPr>
      <a:lvl3pPr marL="216000" indent="-216000" algn="l" defTabSz="914400" rtl="0" eaLnBrk="1" latinLnBrk="0" hangingPunct="1">
        <a:spcBef>
          <a:spcPts val="600"/>
        </a:spcBef>
        <a:buFont typeface="Arial" pitchFamily="34" charset="0"/>
        <a:buChar char="•"/>
        <a:defRPr sz="1800" kern="1200" baseline="0">
          <a:solidFill>
            <a:srgbClr val="ACB527"/>
          </a:solidFill>
          <a:latin typeface="Arial" pitchFamily="34" charset="0"/>
          <a:ea typeface="+mn-ea"/>
          <a:cs typeface="+mn-cs"/>
        </a:defRPr>
      </a:lvl3pPr>
      <a:lvl4pPr marL="900000" indent="-288000" algn="l" defTabSz="914400" rtl="0" eaLnBrk="1" latinLnBrk="0" hangingPunct="1">
        <a:spcBef>
          <a:spcPts val="600"/>
        </a:spcBef>
        <a:buFont typeface="Arial" pitchFamily="34" charset="0"/>
        <a:buChar char="–"/>
        <a:defRPr sz="1600" kern="1200" baseline="0">
          <a:solidFill>
            <a:srgbClr val="ACB527"/>
          </a:solidFill>
          <a:latin typeface="Arial" pitchFamily="34" charset="0"/>
          <a:ea typeface="+mn-ea"/>
          <a:cs typeface="+mn-cs"/>
        </a:defRPr>
      </a:lvl4pPr>
      <a:lvl5pPr marL="900000" indent="-288000" algn="l" defTabSz="914400" rtl="0" eaLnBrk="1" latinLnBrk="0" hangingPunct="1">
        <a:spcBef>
          <a:spcPct val="20000"/>
        </a:spcBef>
        <a:buFont typeface="+mj-lt"/>
        <a:buAutoNum type="arabicPeriod"/>
        <a:defRPr sz="1600" kern="1200" baseline="0">
          <a:solidFill>
            <a:srgbClr val="ACB527"/>
          </a:solidFill>
          <a:latin typeface="Arial" pitchFamily="34"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notesSlide" Target="../notesSlides/notesSlide7.xml"/><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Layout" Target="../slideLayouts/slideLayout8.xml"/></Relationships>
</file>

<file path=ppt/slides/_rels/slide19.xml.rels><?xml version="1.0" encoding="UTF-8" standalone="yes"?>
<Relationships xmlns="http://schemas.openxmlformats.org/package/2006/relationships"><Relationship Id="rId2" Type="http://schemas.openxmlformats.org/officeDocument/2006/relationships/image" Target="../media/image10.emf"/><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pPr algn="ctr"/>
            <a:r>
              <a:rPr lang="en-GB" dirty="0" smtClean="0"/>
              <a:t>Integrated Medium Term Plan</a:t>
            </a:r>
            <a:br>
              <a:rPr lang="en-GB" dirty="0" smtClean="0"/>
            </a:br>
            <a:r>
              <a:rPr lang="en-GB" dirty="0" smtClean="0"/>
              <a:t>2020/23</a:t>
            </a:r>
            <a:endParaRPr lang="en-GB" dirty="0"/>
          </a:p>
        </p:txBody>
      </p:sp>
      <p:sp>
        <p:nvSpPr>
          <p:cNvPr id="3" name="Subtitle 2"/>
          <p:cNvSpPr>
            <a:spLocks noGrp="1"/>
          </p:cNvSpPr>
          <p:nvPr>
            <p:ph type="subTitle" idx="1"/>
          </p:nvPr>
        </p:nvSpPr>
        <p:spPr/>
        <p:txBody>
          <a:bodyPr/>
          <a:lstStyle/>
          <a:p>
            <a:r>
              <a:rPr lang="en-GB" dirty="0" smtClean="0"/>
              <a:t>Management Board 19 March 2020</a:t>
            </a:r>
            <a:endParaRPr lang="en-GB" dirty="0"/>
          </a:p>
        </p:txBody>
      </p:sp>
    </p:spTree>
    <p:extLst>
      <p:ext uri="{BB962C8B-B14F-4D97-AF65-F5344CB8AC3E}">
        <p14:creationId xmlns:p14="http://schemas.microsoft.com/office/powerpoint/2010/main" val="399020723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85795" y="764704"/>
            <a:ext cx="9679029" cy="720080"/>
          </a:xfrm>
        </p:spPr>
        <p:txBody>
          <a:bodyPr>
            <a:normAutofit/>
          </a:bodyPr>
          <a:lstStyle/>
          <a:p>
            <a:pPr algn="ctr"/>
            <a:r>
              <a:rPr lang="en-GB" sz="3200" dirty="0" smtClean="0">
                <a:solidFill>
                  <a:srgbClr val="211973"/>
                </a:solidFill>
              </a:rPr>
              <a:t>Potential financial implications of </a:t>
            </a:r>
            <a:r>
              <a:rPr lang="en-GB" sz="3200" dirty="0" err="1" smtClean="0">
                <a:solidFill>
                  <a:srgbClr val="211973"/>
                </a:solidFill>
              </a:rPr>
              <a:t>Covid</a:t>
            </a:r>
            <a:endParaRPr lang="en-GB" sz="3200" dirty="0">
              <a:solidFill>
                <a:srgbClr val="211973"/>
              </a:solidFill>
            </a:endParaRPr>
          </a:p>
        </p:txBody>
      </p:sp>
      <p:sp>
        <p:nvSpPr>
          <p:cNvPr id="3" name="Content Placeholder 2"/>
          <p:cNvSpPr>
            <a:spLocks noGrp="1"/>
          </p:cNvSpPr>
          <p:nvPr>
            <p:ph idx="1"/>
          </p:nvPr>
        </p:nvSpPr>
        <p:spPr>
          <a:xfrm>
            <a:off x="335360" y="1340768"/>
            <a:ext cx="11665296" cy="4896544"/>
          </a:xfrm>
        </p:spPr>
        <p:txBody>
          <a:bodyPr>
            <a:noAutofit/>
          </a:bodyPr>
          <a:lstStyle/>
          <a:p>
            <a:pPr>
              <a:lnSpc>
                <a:spcPct val="100000"/>
              </a:lnSpc>
              <a:spcBef>
                <a:spcPts val="600"/>
              </a:spcBef>
              <a:spcAft>
                <a:spcPts val="600"/>
              </a:spcAft>
              <a:defRPr/>
            </a:pPr>
            <a:r>
              <a:rPr lang="en-GB" altLang="en-US" b="1" dirty="0" smtClean="0"/>
              <a:t>Cost will not be a block for doing what we need to do to manage </a:t>
            </a:r>
            <a:r>
              <a:rPr lang="en-GB" altLang="en-US" b="1" dirty="0" err="1" smtClean="0"/>
              <a:t>Covid</a:t>
            </a:r>
            <a:endParaRPr lang="en-GB" altLang="en-US" b="1" dirty="0"/>
          </a:p>
          <a:p>
            <a:pPr>
              <a:lnSpc>
                <a:spcPct val="100000"/>
              </a:lnSpc>
              <a:spcBef>
                <a:spcPts val="600"/>
              </a:spcBef>
              <a:spcAft>
                <a:spcPts val="600"/>
              </a:spcAft>
              <a:defRPr/>
            </a:pPr>
            <a:r>
              <a:rPr lang="en-GB" altLang="en-US" b="1" dirty="0"/>
              <a:t>T</a:t>
            </a:r>
            <a:r>
              <a:rPr lang="en-GB" altLang="en-US" b="1" dirty="0" smtClean="0"/>
              <a:t>here will need to be revisions to the plan to reflect </a:t>
            </a:r>
            <a:r>
              <a:rPr lang="en-GB" altLang="en-US" b="1" dirty="0" err="1" smtClean="0"/>
              <a:t>Covid</a:t>
            </a:r>
            <a:r>
              <a:rPr lang="en-GB" altLang="en-US" b="1" dirty="0" smtClean="0"/>
              <a:t> when that is clearer</a:t>
            </a:r>
          </a:p>
          <a:p>
            <a:pPr>
              <a:lnSpc>
                <a:spcPct val="100000"/>
              </a:lnSpc>
              <a:spcBef>
                <a:spcPts val="600"/>
              </a:spcBef>
              <a:spcAft>
                <a:spcPts val="600"/>
              </a:spcAft>
              <a:defRPr/>
            </a:pPr>
            <a:r>
              <a:rPr lang="en-GB" altLang="en-US" b="1" dirty="0" smtClean="0"/>
              <a:t>Potential areas of additional cost in 20/21 include:-</a:t>
            </a:r>
          </a:p>
          <a:p>
            <a:pPr marL="342900" indent="-342900">
              <a:lnSpc>
                <a:spcPct val="100000"/>
              </a:lnSpc>
              <a:spcBef>
                <a:spcPts val="600"/>
              </a:spcBef>
              <a:spcAft>
                <a:spcPts val="600"/>
              </a:spcAft>
              <a:buFont typeface="Arial" panose="020B0604020202020204" pitchFamily="34" charset="0"/>
              <a:buChar char="•"/>
              <a:defRPr/>
            </a:pPr>
            <a:r>
              <a:rPr lang="en-GB" altLang="en-US" dirty="0" err="1" smtClean="0"/>
              <a:t>Covid</a:t>
            </a:r>
            <a:r>
              <a:rPr lang="en-GB" altLang="en-US" dirty="0" smtClean="0"/>
              <a:t> testing</a:t>
            </a:r>
          </a:p>
          <a:p>
            <a:pPr marL="342900" indent="-342900">
              <a:lnSpc>
                <a:spcPct val="100000"/>
              </a:lnSpc>
              <a:spcBef>
                <a:spcPts val="600"/>
              </a:spcBef>
              <a:spcAft>
                <a:spcPts val="600"/>
              </a:spcAft>
              <a:buFont typeface="Arial" panose="020B0604020202020204" pitchFamily="34" charset="0"/>
              <a:buChar char="•"/>
              <a:defRPr/>
            </a:pPr>
            <a:r>
              <a:rPr lang="en-GB" altLang="en-US" dirty="0" smtClean="0"/>
              <a:t>Additional capacity – critical care and general beds </a:t>
            </a:r>
          </a:p>
          <a:p>
            <a:pPr marL="342900" indent="-342900">
              <a:lnSpc>
                <a:spcPct val="100000"/>
              </a:lnSpc>
              <a:spcBef>
                <a:spcPts val="600"/>
              </a:spcBef>
              <a:spcAft>
                <a:spcPts val="600"/>
              </a:spcAft>
              <a:buFont typeface="Arial" panose="020B0604020202020204" pitchFamily="34" charset="0"/>
              <a:buChar char="•"/>
              <a:defRPr/>
            </a:pPr>
            <a:r>
              <a:rPr lang="en-GB" altLang="en-US" dirty="0" smtClean="0"/>
              <a:t>Costs of partners’ actions to support </a:t>
            </a:r>
            <a:r>
              <a:rPr lang="en-GB" altLang="en-US" dirty="0" err="1" smtClean="0"/>
              <a:t>Covid</a:t>
            </a:r>
            <a:r>
              <a:rPr lang="en-GB" altLang="en-US" dirty="0" smtClean="0"/>
              <a:t> response  </a:t>
            </a:r>
          </a:p>
          <a:p>
            <a:pPr marL="342900" indent="-342900">
              <a:lnSpc>
                <a:spcPct val="100000"/>
              </a:lnSpc>
              <a:spcBef>
                <a:spcPts val="600"/>
              </a:spcBef>
              <a:spcAft>
                <a:spcPts val="600"/>
              </a:spcAft>
              <a:buFont typeface="Arial" panose="020B0604020202020204" pitchFamily="34" charset="0"/>
              <a:buChar char="•"/>
              <a:defRPr/>
            </a:pPr>
            <a:r>
              <a:rPr lang="en-GB" altLang="en-US" dirty="0" smtClean="0"/>
              <a:t>Variety of specific solutions to respond to </a:t>
            </a:r>
            <a:r>
              <a:rPr lang="en-GB" altLang="en-US" dirty="0" err="1" smtClean="0"/>
              <a:t>Covid</a:t>
            </a:r>
            <a:r>
              <a:rPr lang="en-GB" altLang="en-US" dirty="0"/>
              <a:t> </a:t>
            </a:r>
            <a:r>
              <a:rPr lang="en-GB" altLang="en-US" dirty="0" smtClean="0"/>
              <a:t> e.g. ICT solutions, POCT </a:t>
            </a:r>
          </a:p>
          <a:p>
            <a:pPr>
              <a:lnSpc>
                <a:spcPct val="100000"/>
              </a:lnSpc>
              <a:spcBef>
                <a:spcPts val="600"/>
              </a:spcBef>
              <a:spcAft>
                <a:spcPts val="600"/>
              </a:spcAft>
              <a:defRPr/>
            </a:pPr>
            <a:r>
              <a:rPr lang="en-GB" altLang="en-US" b="1" dirty="0" smtClean="0"/>
              <a:t>Potential areas of reduced cost in 20/21</a:t>
            </a:r>
          </a:p>
          <a:p>
            <a:pPr marL="342900" indent="-342900">
              <a:lnSpc>
                <a:spcPct val="100000"/>
              </a:lnSpc>
              <a:spcBef>
                <a:spcPts val="600"/>
              </a:spcBef>
              <a:spcAft>
                <a:spcPts val="600"/>
              </a:spcAft>
              <a:buFont typeface="Arial" panose="020B0604020202020204" pitchFamily="34" charset="0"/>
              <a:buChar char="•"/>
              <a:defRPr/>
            </a:pPr>
            <a:r>
              <a:rPr lang="en-GB" altLang="en-US" dirty="0" smtClean="0"/>
              <a:t>Reduction in consumables from stopping routine elective and outpatient activity </a:t>
            </a:r>
          </a:p>
          <a:p>
            <a:pPr>
              <a:lnSpc>
                <a:spcPct val="100000"/>
              </a:lnSpc>
              <a:spcBef>
                <a:spcPts val="600"/>
              </a:spcBef>
              <a:spcAft>
                <a:spcPts val="600"/>
              </a:spcAft>
              <a:defRPr/>
            </a:pPr>
            <a:r>
              <a:rPr lang="en-GB" altLang="en-US" dirty="0" smtClean="0"/>
              <a:t>Co</a:t>
            </a:r>
            <a:r>
              <a:rPr lang="en-GB" altLang="en-US" b="1" dirty="0" smtClean="0"/>
              <a:t>sts in future years</a:t>
            </a:r>
          </a:p>
          <a:p>
            <a:pPr>
              <a:lnSpc>
                <a:spcPct val="100000"/>
              </a:lnSpc>
              <a:spcBef>
                <a:spcPts val="600"/>
              </a:spcBef>
              <a:spcAft>
                <a:spcPts val="600"/>
              </a:spcAft>
              <a:defRPr/>
            </a:pPr>
            <a:r>
              <a:rPr lang="en-GB" altLang="en-US" dirty="0" smtClean="0"/>
              <a:t>Dealing with the planned care backlog from </a:t>
            </a:r>
            <a:r>
              <a:rPr lang="en-GB" altLang="en-US" dirty="0" err="1" smtClean="0"/>
              <a:t>Covid</a:t>
            </a:r>
            <a:r>
              <a:rPr lang="en-GB" altLang="en-US" dirty="0" smtClean="0"/>
              <a:t>  </a:t>
            </a:r>
          </a:p>
        </p:txBody>
      </p:sp>
      <p:sp>
        <p:nvSpPr>
          <p:cNvPr id="4" name="Slide Number Placeholder 3"/>
          <p:cNvSpPr>
            <a:spLocks noGrp="1"/>
          </p:cNvSpPr>
          <p:nvPr>
            <p:ph type="sldNum" sz="quarter" idx="12"/>
          </p:nvPr>
        </p:nvSpPr>
        <p:spPr/>
        <p:txBody>
          <a:bodyPr/>
          <a:lstStyle/>
          <a:p>
            <a:fld id="{E051598E-9D06-4046-8EF2-7702044C4E81}" type="slidenum">
              <a:rPr lang="en-US" smtClean="0"/>
              <a:pPr/>
              <a:t>10</a:t>
            </a:fld>
            <a:endParaRPr lang="en-US" dirty="0"/>
          </a:p>
        </p:txBody>
      </p:sp>
      <p:sp>
        <p:nvSpPr>
          <p:cNvPr id="5" name="Footer Placeholder 4"/>
          <p:cNvSpPr>
            <a:spLocks noGrp="1"/>
          </p:cNvSpPr>
          <p:nvPr>
            <p:ph type="ftr" sz="quarter" idx="4294967295"/>
          </p:nvPr>
        </p:nvSpPr>
        <p:spPr>
          <a:xfrm>
            <a:off x="1199456" y="6309320"/>
            <a:ext cx="10273141" cy="548680"/>
          </a:xfrm>
        </p:spPr>
        <p:txBody>
          <a:bodyPr/>
          <a:lstStyle/>
          <a:p>
            <a:r>
              <a:rPr lang="en-US" smtClean="0"/>
              <a:t>IMTP 2020-23 March 2020</a:t>
            </a:r>
            <a:endParaRPr lang="en-US" dirty="0"/>
          </a:p>
        </p:txBody>
      </p:sp>
      <p:pic>
        <p:nvPicPr>
          <p:cNvPr id="8" name="Picture 7"/>
          <p:cNvPicPr>
            <a:picLocks noChangeAspect="1"/>
          </p:cNvPicPr>
          <p:nvPr/>
        </p:nvPicPr>
        <p:blipFill>
          <a:blip r:embed="rId2"/>
          <a:stretch>
            <a:fillRect/>
          </a:stretch>
        </p:blipFill>
        <p:spPr>
          <a:xfrm>
            <a:off x="10632504" y="130120"/>
            <a:ext cx="1296144" cy="922616"/>
          </a:xfrm>
          <a:prstGeom prst="rect">
            <a:avLst/>
          </a:prstGeom>
        </p:spPr>
      </p:pic>
    </p:spTree>
    <p:extLst>
      <p:ext uri="{BB962C8B-B14F-4D97-AF65-F5344CB8AC3E}">
        <p14:creationId xmlns:p14="http://schemas.microsoft.com/office/powerpoint/2010/main" val="106763004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a:xfrm>
            <a:off x="744000" y="2852936"/>
            <a:ext cx="10704000" cy="3324664"/>
          </a:xfrm>
        </p:spPr>
        <p:txBody>
          <a:bodyPr/>
          <a:lstStyle/>
          <a:p>
            <a:pPr algn="ctr"/>
            <a:r>
              <a:rPr lang="en-GB" dirty="0" smtClean="0"/>
              <a:t>Status of the IMTP</a:t>
            </a:r>
            <a:endParaRPr lang="en-GB" dirty="0"/>
          </a:p>
        </p:txBody>
      </p:sp>
      <p:sp>
        <p:nvSpPr>
          <p:cNvPr id="3" name="Slide Number Placeholder 2"/>
          <p:cNvSpPr>
            <a:spLocks noGrp="1"/>
          </p:cNvSpPr>
          <p:nvPr>
            <p:ph type="sldNum" sz="quarter" idx="12"/>
          </p:nvPr>
        </p:nvSpPr>
        <p:spPr/>
        <p:txBody>
          <a:bodyPr/>
          <a:lstStyle/>
          <a:p>
            <a:fld id="{E051598E-9D06-4046-8EF2-7702044C4E81}" type="slidenum">
              <a:rPr lang="en-US" smtClean="0"/>
              <a:pPr/>
              <a:t>11</a:t>
            </a:fld>
            <a:endParaRPr lang="en-US" dirty="0"/>
          </a:p>
        </p:txBody>
      </p:sp>
      <p:sp>
        <p:nvSpPr>
          <p:cNvPr id="4" name="Footer Placeholder 3"/>
          <p:cNvSpPr>
            <a:spLocks noGrp="1"/>
          </p:cNvSpPr>
          <p:nvPr>
            <p:ph type="ftr" sz="quarter" idx="3"/>
          </p:nvPr>
        </p:nvSpPr>
        <p:spPr/>
        <p:txBody>
          <a:bodyPr/>
          <a:lstStyle/>
          <a:p>
            <a:r>
              <a:rPr lang="en-US" smtClean="0"/>
              <a:t>IMTP 2020-23 March 2020</a:t>
            </a:r>
            <a:endParaRPr lang="en-US" dirty="0"/>
          </a:p>
        </p:txBody>
      </p:sp>
    </p:spTree>
    <p:extLst>
      <p:ext uri="{BB962C8B-B14F-4D97-AF65-F5344CB8AC3E}">
        <p14:creationId xmlns:p14="http://schemas.microsoft.com/office/powerpoint/2010/main" val="222943685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85795" y="764704"/>
            <a:ext cx="9679029" cy="720080"/>
          </a:xfrm>
        </p:spPr>
        <p:txBody>
          <a:bodyPr>
            <a:normAutofit/>
          </a:bodyPr>
          <a:lstStyle/>
          <a:p>
            <a:pPr algn="ctr"/>
            <a:r>
              <a:rPr lang="en-GB" dirty="0" smtClean="0">
                <a:solidFill>
                  <a:srgbClr val="211973"/>
                </a:solidFill>
              </a:rPr>
              <a:t>Status of the IMTP </a:t>
            </a:r>
            <a:endParaRPr lang="en-GB" dirty="0">
              <a:solidFill>
                <a:srgbClr val="211973"/>
              </a:solidFill>
            </a:endParaRPr>
          </a:p>
        </p:txBody>
      </p:sp>
      <p:sp>
        <p:nvSpPr>
          <p:cNvPr id="3" name="Content Placeholder 2"/>
          <p:cNvSpPr>
            <a:spLocks noGrp="1"/>
          </p:cNvSpPr>
          <p:nvPr>
            <p:ph idx="1"/>
          </p:nvPr>
        </p:nvSpPr>
        <p:spPr>
          <a:xfrm>
            <a:off x="335360" y="1484784"/>
            <a:ext cx="11665296" cy="4680520"/>
          </a:xfrm>
        </p:spPr>
        <p:txBody>
          <a:bodyPr>
            <a:noAutofit/>
          </a:bodyPr>
          <a:lstStyle/>
          <a:p>
            <a:pPr marL="342900" indent="-342900">
              <a:lnSpc>
                <a:spcPct val="100000"/>
              </a:lnSpc>
              <a:spcBef>
                <a:spcPts val="600"/>
              </a:spcBef>
              <a:spcAft>
                <a:spcPts val="600"/>
              </a:spcAft>
              <a:buFont typeface="Arial" panose="020B0604020202020204" pitchFamily="34" charset="0"/>
              <a:buChar char="•"/>
              <a:defRPr/>
            </a:pPr>
            <a:r>
              <a:rPr lang="en-GB" altLang="en-US" dirty="0" smtClean="0"/>
              <a:t>The Welsh Government has decided to pause the IMTP process </a:t>
            </a:r>
          </a:p>
          <a:p>
            <a:pPr marL="342900" indent="-342900">
              <a:lnSpc>
                <a:spcPct val="100000"/>
              </a:lnSpc>
              <a:spcBef>
                <a:spcPts val="600"/>
              </a:spcBef>
              <a:spcAft>
                <a:spcPts val="600"/>
              </a:spcAft>
              <a:buFont typeface="Arial" panose="020B0604020202020204" pitchFamily="34" charset="0"/>
              <a:buChar char="•"/>
              <a:defRPr/>
            </a:pPr>
            <a:endParaRPr lang="en-GB" altLang="en-US" dirty="0"/>
          </a:p>
          <a:p>
            <a:pPr marL="342900" indent="-342900">
              <a:lnSpc>
                <a:spcPct val="100000"/>
              </a:lnSpc>
              <a:spcBef>
                <a:spcPts val="600"/>
              </a:spcBef>
              <a:spcAft>
                <a:spcPts val="600"/>
              </a:spcAft>
              <a:buFont typeface="Arial" panose="020B0604020202020204" pitchFamily="34" charset="0"/>
              <a:buChar char="•"/>
              <a:defRPr/>
            </a:pPr>
            <a:r>
              <a:rPr lang="en-GB" altLang="en-US" dirty="0" smtClean="0"/>
              <a:t>It is proposed that the Health Board still considers our IMTP for approval and submits it to Welsh </a:t>
            </a:r>
            <a:r>
              <a:rPr lang="en-GB" altLang="en-US" dirty="0" smtClean="0"/>
              <a:t>Government if approved  </a:t>
            </a:r>
            <a:r>
              <a:rPr lang="en-GB" altLang="en-US" dirty="0" smtClean="0"/>
              <a:t>-  as we</a:t>
            </a:r>
            <a:r>
              <a:rPr lang="en-GB" altLang="en-US" sz="2000" dirty="0" smtClean="0"/>
              <a:t> still need to have a clear pre </a:t>
            </a:r>
            <a:r>
              <a:rPr lang="en-GB" altLang="en-US" sz="2000" dirty="0" err="1" smtClean="0"/>
              <a:t>Cov</a:t>
            </a:r>
            <a:r>
              <a:rPr lang="en-GB" altLang="en-US" dirty="0" err="1" smtClean="0"/>
              <a:t>id</a:t>
            </a:r>
            <a:r>
              <a:rPr lang="en-GB" altLang="en-US" dirty="0" smtClean="0"/>
              <a:t> “baseline” and in governance terms we need to approve</a:t>
            </a:r>
            <a:r>
              <a:rPr lang="en-GB" altLang="en-US" sz="2000" dirty="0" smtClean="0"/>
              <a:t> a financial plan for 20/21</a:t>
            </a:r>
          </a:p>
          <a:p>
            <a:pPr marL="342900" indent="-342900">
              <a:lnSpc>
                <a:spcPct val="100000"/>
              </a:lnSpc>
              <a:spcBef>
                <a:spcPts val="600"/>
              </a:spcBef>
              <a:spcAft>
                <a:spcPts val="600"/>
              </a:spcAft>
              <a:buFont typeface="Arial" panose="020B0604020202020204" pitchFamily="34" charset="0"/>
              <a:buChar char="•"/>
              <a:defRPr/>
            </a:pPr>
            <a:endParaRPr lang="en-GB" altLang="en-US" sz="2000" dirty="0" smtClean="0"/>
          </a:p>
          <a:p>
            <a:pPr marL="342900" indent="-342900">
              <a:lnSpc>
                <a:spcPct val="100000"/>
              </a:lnSpc>
              <a:spcBef>
                <a:spcPts val="600"/>
              </a:spcBef>
              <a:spcAft>
                <a:spcPts val="600"/>
              </a:spcAft>
              <a:buFont typeface="Arial" panose="020B0604020202020204" pitchFamily="34" charset="0"/>
              <a:buChar char="•"/>
              <a:defRPr/>
            </a:pPr>
            <a:r>
              <a:rPr lang="en-GB" altLang="en-US" sz="2000" dirty="0" smtClean="0"/>
              <a:t>Clearly many elements of the plan will not be enacted (around planned care </a:t>
            </a:r>
            <a:r>
              <a:rPr lang="en-GB" altLang="en-US" sz="2000" dirty="0" err="1" smtClean="0"/>
              <a:t>etc</a:t>
            </a:r>
            <a:r>
              <a:rPr lang="en-GB" altLang="en-US" sz="2000" dirty="0" smtClean="0"/>
              <a:t>) and there will be significant changes to the plan </a:t>
            </a:r>
            <a:r>
              <a:rPr lang="en-GB" altLang="en-US" sz="2000" dirty="0" smtClean="0"/>
              <a:t>(including the financial aspects) to </a:t>
            </a:r>
            <a:r>
              <a:rPr lang="en-GB" altLang="en-US" sz="2000" dirty="0" smtClean="0"/>
              <a:t>reflect both the impac</a:t>
            </a:r>
            <a:r>
              <a:rPr lang="en-GB" altLang="en-US" dirty="0" smtClean="0"/>
              <a:t>t of </a:t>
            </a:r>
            <a:r>
              <a:rPr lang="en-GB" altLang="en-US" dirty="0" err="1" smtClean="0"/>
              <a:t>Covid</a:t>
            </a:r>
            <a:r>
              <a:rPr lang="en-GB" altLang="en-US" dirty="0" smtClean="0"/>
              <a:t> and the aftermath of it. These </a:t>
            </a:r>
            <a:r>
              <a:rPr lang="en-GB" altLang="en-US" sz="2000" dirty="0" smtClean="0"/>
              <a:t>will have to be considered </a:t>
            </a:r>
            <a:r>
              <a:rPr lang="en-GB" altLang="en-US" dirty="0" smtClean="0"/>
              <a:t>during</a:t>
            </a:r>
            <a:r>
              <a:rPr lang="en-GB" altLang="en-US" sz="2000" dirty="0" smtClean="0"/>
              <a:t> </a:t>
            </a:r>
            <a:r>
              <a:rPr lang="en-GB" altLang="en-US" sz="2000" dirty="0" smtClean="0"/>
              <a:t>the year </a:t>
            </a:r>
          </a:p>
          <a:p>
            <a:pPr lvl="2" indent="0">
              <a:lnSpc>
                <a:spcPct val="100000"/>
              </a:lnSpc>
              <a:spcAft>
                <a:spcPts val="600"/>
              </a:spcAft>
              <a:buNone/>
              <a:defRPr/>
            </a:pPr>
            <a:endParaRPr lang="en-GB" altLang="en-US" sz="2000" dirty="0"/>
          </a:p>
        </p:txBody>
      </p:sp>
      <p:sp>
        <p:nvSpPr>
          <p:cNvPr id="4" name="Slide Number Placeholder 3"/>
          <p:cNvSpPr>
            <a:spLocks noGrp="1"/>
          </p:cNvSpPr>
          <p:nvPr>
            <p:ph type="sldNum" sz="quarter" idx="12"/>
          </p:nvPr>
        </p:nvSpPr>
        <p:spPr/>
        <p:txBody>
          <a:bodyPr/>
          <a:lstStyle/>
          <a:p>
            <a:fld id="{E051598E-9D06-4046-8EF2-7702044C4E81}" type="slidenum">
              <a:rPr lang="en-US" smtClean="0"/>
              <a:pPr/>
              <a:t>12</a:t>
            </a:fld>
            <a:endParaRPr lang="en-US" dirty="0"/>
          </a:p>
        </p:txBody>
      </p:sp>
      <p:sp>
        <p:nvSpPr>
          <p:cNvPr id="5" name="Footer Placeholder 4"/>
          <p:cNvSpPr>
            <a:spLocks noGrp="1"/>
          </p:cNvSpPr>
          <p:nvPr>
            <p:ph type="ftr" sz="quarter" idx="4294967295"/>
          </p:nvPr>
        </p:nvSpPr>
        <p:spPr>
          <a:xfrm>
            <a:off x="1199456" y="6309320"/>
            <a:ext cx="10273141" cy="548680"/>
          </a:xfrm>
        </p:spPr>
        <p:txBody>
          <a:bodyPr/>
          <a:lstStyle/>
          <a:p>
            <a:r>
              <a:rPr lang="en-US" smtClean="0"/>
              <a:t>IMTP 2020-23 March 2020</a:t>
            </a:r>
            <a:endParaRPr lang="en-US" dirty="0"/>
          </a:p>
        </p:txBody>
      </p:sp>
      <p:pic>
        <p:nvPicPr>
          <p:cNvPr id="8" name="Picture 7"/>
          <p:cNvPicPr>
            <a:picLocks noChangeAspect="1"/>
          </p:cNvPicPr>
          <p:nvPr/>
        </p:nvPicPr>
        <p:blipFill>
          <a:blip r:embed="rId2"/>
          <a:stretch>
            <a:fillRect/>
          </a:stretch>
        </p:blipFill>
        <p:spPr>
          <a:xfrm>
            <a:off x="10632504" y="130120"/>
            <a:ext cx="1296144" cy="922616"/>
          </a:xfrm>
          <a:prstGeom prst="rect">
            <a:avLst/>
          </a:prstGeom>
        </p:spPr>
      </p:pic>
    </p:spTree>
    <p:extLst>
      <p:ext uri="{BB962C8B-B14F-4D97-AF65-F5344CB8AC3E}">
        <p14:creationId xmlns:p14="http://schemas.microsoft.com/office/powerpoint/2010/main" val="25993734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a:xfrm>
            <a:off x="744000" y="2132856"/>
            <a:ext cx="10704000" cy="4176464"/>
          </a:xfrm>
        </p:spPr>
        <p:txBody>
          <a:bodyPr/>
          <a:lstStyle/>
          <a:p>
            <a:pPr algn="ctr"/>
            <a:r>
              <a:rPr lang="en-GB" dirty="0" smtClean="0"/>
              <a:t>Health</a:t>
            </a:r>
            <a:r>
              <a:rPr lang="en-GB" dirty="0" smtClean="0"/>
              <a:t> </a:t>
            </a:r>
            <a:r>
              <a:rPr lang="en-GB" dirty="0" smtClean="0"/>
              <a:t>Board </a:t>
            </a:r>
            <a:r>
              <a:rPr lang="en-GB" dirty="0" smtClean="0"/>
              <a:t>decisions required</a:t>
            </a:r>
          </a:p>
          <a:p>
            <a:pPr algn="ctr"/>
            <a:endParaRPr lang="en-GB" dirty="0" smtClean="0"/>
          </a:p>
          <a:p>
            <a:r>
              <a:rPr lang="en-GB" dirty="0" smtClean="0"/>
              <a:t>Discussion and feedback</a:t>
            </a:r>
            <a:r>
              <a:rPr lang="en-GB" dirty="0" smtClean="0"/>
              <a:t> on </a:t>
            </a:r>
            <a:r>
              <a:rPr lang="en-GB" dirty="0" smtClean="0"/>
              <a:t>the approach being </a:t>
            </a:r>
            <a:r>
              <a:rPr lang="en-GB" dirty="0" smtClean="0"/>
              <a:t>taken</a:t>
            </a:r>
          </a:p>
          <a:p>
            <a:r>
              <a:rPr lang="en-GB" dirty="0" smtClean="0"/>
              <a:t>Approval of the IMTP is sought </a:t>
            </a:r>
            <a:r>
              <a:rPr lang="en-GB" dirty="0" smtClean="0"/>
              <a:t> </a:t>
            </a:r>
          </a:p>
          <a:p>
            <a:endParaRPr lang="en-GB" dirty="0" smtClean="0"/>
          </a:p>
          <a:p>
            <a:endParaRPr lang="en-GB" dirty="0"/>
          </a:p>
          <a:p>
            <a:endParaRPr lang="en-GB" dirty="0"/>
          </a:p>
          <a:p>
            <a:pPr algn="ctr"/>
            <a:endParaRPr lang="en-GB" dirty="0" smtClean="0"/>
          </a:p>
          <a:p>
            <a:pPr algn="ctr"/>
            <a:endParaRPr lang="en-GB" dirty="0"/>
          </a:p>
        </p:txBody>
      </p:sp>
      <p:sp>
        <p:nvSpPr>
          <p:cNvPr id="3" name="Slide Number Placeholder 2"/>
          <p:cNvSpPr>
            <a:spLocks noGrp="1"/>
          </p:cNvSpPr>
          <p:nvPr>
            <p:ph type="sldNum" sz="quarter" idx="12"/>
          </p:nvPr>
        </p:nvSpPr>
        <p:spPr/>
        <p:txBody>
          <a:bodyPr/>
          <a:lstStyle/>
          <a:p>
            <a:fld id="{E051598E-9D06-4046-8EF2-7702044C4E81}" type="slidenum">
              <a:rPr lang="en-US" smtClean="0"/>
              <a:pPr/>
              <a:t>13</a:t>
            </a:fld>
            <a:endParaRPr lang="en-US" dirty="0"/>
          </a:p>
        </p:txBody>
      </p:sp>
      <p:sp>
        <p:nvSpPr>
          <p:cNvPr id="4" name="Footer Placeholder 3"/>
          <p:cNvSpPr>
            <a:spLocks noGrp="1"/>
          </p:cNvSpPr>
          <p:nvPr>
            <p:ph type="ftr" sz="quarter" idx="3"/>
          </p:nvPr>
        </p:nvSpPr>
        <p:spPr/>
        <p:txBody>
          <a:bodyPr/>
          <a:lstStyle/>
          <a:p>
            <a:r>
              <a:rPr lang="en-US" dirty="0" smtClean="0"/>
              <a:t>IMTP 2020-23 March 2020</a:t>
            </a:r>
            <a:endParaRPr lang="en-US" dirty="0"/>
          </a:p>
        </p:txBody>
      </p:sp>
    </p:spTree>
    <p:extLst>
      <p:ext uri="{BB962C8B-B14F-4D97-AF65-F5344CB8AC3E}">
        <p14:creationId xmlns:p14="http://schemas.microsoft.com/office/powerpoint/2010/main" val="183250512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44000" y="980728"/>
            <a:ext cx="10704000" cy="504056"/>
          </a:xfrm>
        </p:spPr>
        <p:txBody>
          <a:bodyPr>
            <a:normAutofit/>
          </a:bodyPr>
          <a:lstStyle/>
          <a:p>
            <a:r>
              <a:rPr lang="en-GB" sz="2000" dirty="0" smtClean="0"/>
              <a:t>Appendix 1 - Recurring overspends in 19/20</a:t>
            </a:r>
            <a:endParaRPr lang="en-GB" sz="2000" dirty="0"/>
          </a:p>
        </p:txBody>
      </p:sp>
      <p:pic>
        <p:nvPicPr>
          <p:cNvPr id="6" name="Content Placeholder 5"/>
          <p:cNvPicPr>
            <a:picLocks noGrp="1" noChangeAspect="1"/>
          </p:cNvPicPr>
          <p:nvPr>
            <p:ph idx="1"/>
          </p:nvPr>
        </p:nvPicPr>
        <p:blipFill>
          <a:blip r:embed="rId3"/>
          <a:stretch>
            <a:fillRect/>
          </a:stretch>
        </p:blipFill>
        <p:spPr>
          <a:xfrm>
            <a:off x="2063552" y="1340768"/>
            <a:ext cx="7416824" cy="4825082"/>
          </a:xfrm>
          <a:prstGeom prst="rect">
            <a:avLst/>
          </a:prstGeom>
        </p:spPr>
      </p:pic>
      <p:sp>
        <p:nvSpPr>
          <p:cNvPr id="4" name="Slide Number Placeholder 3"/>
          <p:cNvSpPr>
            <a:spLocks noGrp="1"/>
          </p:cNvSpPr>
          <p:nvPr>
            <p:ph type="sldNum" sz="quarter" idx="12"/>
          </p:nvPr>
        </p:nvSpPr>
        <p:spPr/>
        <p:txBody>
          <a:bodyPr/>
          <a:lstStyle/>
          <a:p>
            <a:fld id="{E051598E-9D06-4046-8EF2-7702044C4E81}" type="slidenum">
              <a:rPr lang="en-US" smtClean="0"/>
              <a:pPr/>
              <a:t>14</a:t>
            </a:fld>
            <a:endParaRPr lang="en-US" dirty="0"/>
          </a:p>
        </p:txBody>
      </p:sp>
      <p:sp>
        <p:nvSpPr>
          <p:cNvPr id="5" name="Footer Placeholder 4"/>
          <p:cNvSpPr>
            <a:spLocks noGrp="1"/>
          </p:cNvSpPr>
          <p:nvPr>
            <p:ph type="ftr" sz="quarter" idx="4294967295"/>
          </p:nvPr>
        </p:nvSpPr>
        <p:spPr/>
        <p:txBody>
          <a:bodyPr/>
          <a:lstStyle/>
          <a:p>
            <a:r>
              <a:rPr lang="en-US" smtClean="0"/>
              <a:t>IMTP 2020-23 March 2020</a:t>
            </a:r>
            <a:endParaRPr lang="en-US" dirty="0"/>
          </a:p>
        </p:txBody>
      </p:sp>
    </p:spTree>
    <p:extLst>
      <p:ext uri="{BB962C8B-B14F-4D97-AF65-F5344CB8AC3E}">
        <p14:creationId xmlns:p14="http://schemas.microsoft.com/office/powerpoint/2010/main" val="410858792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44000" y="908720"/>
            <a:ext cx="10704000" cy="504056"/>
          </a:xfrm>
        </p:spPr>
        <p:txBody>
          <a:bodyPr>
            <a:normAutofit/>
          </a:bodyPr>
          <a:lstStyle/>
          <a:p>
            <a:r>
              <a:rPr lang="en-GB" sz="2000" dirty="0" smtClean="0"/>
              <a:t>Appendix 2 - Savings plans at 13 March 2020</a:t>
            </a:r>
            <a:endParaRPr lang="en-GB" sz="2000" dirty="0"/>
          </a:p>
        </p:txBody>
      </p:sp>
      <p:pic>
        <p:nvPicPr>
          <p:cNvPr id="6" name="Content Placeholder 5"/>
          <p:cNvPicPr>
            <a:picLocks noGrp="1" noChangeAspect="1"/>
          </p:cNvPicPr>
          <p:nvPr>
            <p:ph idx="1"/>
          </p:nvPr>
        </p:nvPicPr>
        <p:blipFill>
          <a:blip r:embed="rId2"/>
          <a:stretch>
            <a:fillRect/>
          </a:stretch>
        </p:blipFill>
        <p:spPr>
          <a:xfrm>
            <a:off x="1055440" y="1268760"/>
            <a:ext cx="8928992" cy="4861714"/>
          </a:xfrm>
          <a:prstGeom prst="rect">
            <a:avLst/>
          </a:prstGeom>
        </p:spPr>
      </p:pic>
      <p:sp>
        <p:nvSpPr>
          <p:cNvPr id="4" name="Slide Number Placeholder 3"/>
          <p:cNvSpPr>
            <a:spLocks noGrp="1"/>
          </p:cNvSpPr>
          <p:nvPr>
            <p:ph type="sldNum" sz="quarter" idx="12"/>
          </p:nvPr>
        </p:nvSpPr>
        <p:spPr/>
        <p:txBody>
          <a:bodyPr/>
          <a:lstStyle/>
          <a:p>
            <a:fld id="{E051598E-9D06-4046-8EF2-7702044C4E81}" type="slidenum">
              <a:rPr lang="en-US" smtClean="0"/>
              <a:pPr/>
              <a:t>15</a:t>
            </a:fld>
            <a:endParaRPr lang="en-US" dirty="0"/>
          </a:p>
        </p:txBody>
      </p:sp>
      <p:sp>
        <p:nvSpPr>
          <p:cNvPr id="5" name="Footer Placeholder 4"/>
          <p:cNvSpPr>
            <a:spLocks noGrp="1"/>
          </p:cNvSpPr>
          <p:nvPr>
            <p:ph type="ftr" sz="quarter" idx="4294967295"/>
          </p:nvPr>
        </p:nvSpPr>
        <p:spPr/>
        <p:txBody>
          <a:bodyPr/>
          <a:lstStyle/>
          <a:p>
            <a:r>
              <a:rPr lang="en-US" smtClean="0"/>
              <a:t>IMTP 2020-23 March 2020</a:t>
            </a:r>
            <a:endParaRPr lang="en-US" dirty="0"/>
          </a:p>
        </p:txBody>
      </p:sp>
    </p:spTree>
    <p:extLst>
      <p:ext uri="{BB962C8B-B14F-4D97-AF65-F5344CB8AC3E}">
        <p14:creationId xmlns:p14="http://schemas.microsoft.com/office/powerpoint/2010/main" val="308401218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44000" y="908720"/>
            <a:ext cx="10704000" cy="360040"/>
          </a:xfrm>
        </p:spPr>
        <p:txBody>
          <a:bodyPr>
            <a:normAutofit/>
          </a:bodyPr>
          <a:lstStyle/>
          <a:p>
            <a:r>
              <a:rPr lang="en-GB" sz="2000" dirty="0" smtClean="0"/>
              <a:t>Appendix 3 – </a:t>
            </a:r>
            <a:r>
              <a:rPr lang="en-GB" sz="2000" dirty="0" smtClean="0"/>
              <a:t>Cost associated with demand </a:t>
            </a:r>
            <a:r>
              <a:rPr lang="en-GB" sz="2000" dirty="0" smtClean="0"/>
              <a:t>&amp; </a:t>
            </a:r>
            <a:r>
              <a:rPr lang="en-GB" sz="2000" dirty="0" smtClean="0"/>
              <a:t>capacity </a:t>
            </a:r>
            <a:r>
              <a:rPr lang="en-GB" sz="2000" dirty="0" smtClean="0"/>
              <a:t>plans</a:t>
            </a:r>
            <a:endParaRPr lang="en-GB" sz="2000" dirty="0"/>
          </a:p>
        </p:txBody>
      </p:sp>
      <p:pic>
        <p:nvPicPr>
          <p:cNvPr id="6" name="Content Placeholder 5"/>
          <p:cNvPicPr>
            <a:picLocks noGrp="1" noChangeAspect="1"/>
          </p:cNvPicPr>
          <p:nvPr>
            <p:ph idx="1"/>
          </p:nvPr>
        </p:nvPicPr>
        <p:blipFill>
          <a:blip r:embed="rId2"/>
          <a:stretch>
            <a:fillRect/>
          </a:stretch>
        </p:blipFill>
        <p:spPr>
          <a:xfrm>
            <a:off x="1775520" y="1268760"/>
            <a:ext cx="7560840" cy="4897090"/>
          </a:xfrm>
          <a:prstGeom prst="rect">
            <a:avLst/>
          </a:prstGeom>
        </p:spPr>
      </p:pic>
      <p:sp>
        <p:nvSpPr>
          <p:cNvPr id="4" name="Slide Number Placeholder 3"/>
          <p:cNvSpPr>
            <a:spLocks noGrp="1"/>
          </p:cNvSpPr>
          <p:nvPr>
            <p:ph type="sldNum" sz="quarter" idx="12"/>
          </p:nvPr>
        </p:nvSpPr>
        <p:spPr/>
        <p:txBody>
          <a:bodyPr/>
          <a:lstStyle/>
          <a:p>
            <a:fld id="{E051598E-9D06-4046-8EF2-7702044C4E81}" type="slidenum">
              <a:rPr lang="en-US" smtClean="0"/>
              <a:pPr/>
              <a:t>16</a:t>
            </a:fld>
            <a:endParaRPr lang="en-US" dirty="0"/>
          </a:p>
        </p:txBody>
      </p:sp>
      <p:sp>
        <p:nvSpPr>
          <p:cNvPr id="5" name="Footer Placeholder 4"/>
          <p:cNvSpPr>
            <a:spLocks noGrp="1"/>
          </p:cNvSpPr>
          <p:nvPr>
            <p:ph type="ftr" sz="quarter" idx="4294967295"/>
          </p:nvPr>
        </p:nvSpPr>
        <p:spPr/>
        <p:txBody>
          <a:bodyPr/>
          <a:lstStyle/>
          <a:p>
            <a:r>
              <a:rPr lang="en-US" smtClean="0"/>
              <a:t>IMTP 2020-23 March 2020</a:t>
            </a:r>
            <a:endParaRPr lang="en-US" dirty="0"/>
          </a:p>
        </p:txBody>
      </p:sp>
    </p:spTree>
    <p:extLst>
      <p:ext uri="{BB962C8B-B14F-4D97-AF65-F5344CB8AC3E}">
        <p14:creationId xmlns:p14="http://schemas.microsoft.com/office/powerpoint/2010/main" val="367519466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44000" y="908720"/>
            <a:ext cx="10704000" cy="504056"/>
          </a:xfrm>
        </p:spPr>
        <p:txBody>
          <a:bodyPr>
            <a:normAutofit/>
          </a:bodyPr>
          <a:lstStyle/>
          <a:p>
            <a:r>
              <a:rPr lang="en-GB" sz="2000" dirty="0" smtClean="0"/>
              <a:t>Appendix 4 – Closing the £6m gap</a:t>
            </a:r>
            <a:endParaRPr lang="en-GB" sz="2000" dirty="0"/>
          </a:p>
        </p:txBody>
      </p:sp>
      <p:sp>
        <p:nvSpPr>
          <p:cNvPr id="4" name="Slide Number Placeholder 3"/>
          <p:cNvSpPr>
            <a:spLocks noGrp="1"/>
          </p:cNvSpPr>
          <p:nvPr>
            <p:ph type="sldNum" sz="quarter" idx="12"/>
          </p:nvPr>
        </p:nvSpPr>
        <p:spPr/>
        <p:txBody>
          <a:bodyPr/>
          <a:lstStyle/>
          <a:p>
            <a:fld id="{E051598E-9D06-4046-8EF2-7702044C4E81}" type="slidenum">
              <a:rPr lang="en-US" smtClean="0"/>
              <a:pPr/>
              <a:t>17</a:t>
            </a:fld>
            <a:endParaRPr lang="en-US" dirty="0"/>
          </a:p>
        </p:txBody>
      </p:sp>
      <p:sp>
        <p:nvSpPr>
          <p:cNvPr id="5" name="Footer Placeholder 4"/>
          <p:cNvSpPr>
            <a:spLocks noGrp="1"/>
          </p:cNvSpPr>
          <p:nvPr>
            <p:ph type="ftr" sz="quarter" idx="4294967295"/>
          </p:nvPr>
        </p:nvSpPr>
        <p:spPr/>
        <p:txBody>
          <a:bodyPr/>
          <a:lstStyle/>
          <a:p>
            <a:r>
              <a:rPr lang="en-US" smtClean="0"/>
              <a:t>IMTP 2020-23 March 2020</a:t>
            </a:r>
            <a:endParaRPr lang="en-US" dirty="0"/>
          </a:p>
        </p:txBody>
      </p:sp>
      <p:pic>
        <p:nvPicPr>
          <p:cNvPr id="8" name="Content Placeholder 7"/>
          <p:cNvPicPr>
            <a:picLocks noGrp="1" noChangeAspect="1"/>
          </p:cNvPicPr>
          <p:nvPr>
            <p:ph idx="1"/>
          </p:nvPr>
        </p:nvPicPr>
        <p:blipFill>
          <a:blip r:embed="rId2"/>
          <a:stretch>
            <a:fillRect/>
          </a:stretch>
        </p:blipFill>
        <p:spPr>
          <a:xfrm>
            <a:off x="1847528" y="1340768"/>
            <a:ext cx="7776864" cy="4280064"/>
          </a:xfrm>
          <a:prstGeom prst="rect">
            <a:avLst/>
          </a:prstGeom>
        </p:spPr>
      </p:pic>
    </p:spTree>
    <p:extLst>
      <p:ext uri="{BB962C8B-B14F-4D97-AF65-F5344CB8AC3E}">
        <p14:creationId xmlns:p14="http://schemas.microsoft.com/office/powerpoint/2010/main" val="93823919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44000" y="908720"/>
            <a:ext cx="10704000" cy="504056"/>
          </a:xfrm>
        </p:spPr>
        <p:txBody>
          <a:bodyPr>
            <a:normAutofit/>
          </a:bodyPr>
          <a:lstStyle/>
          <a:p>
            <a:r>
              <a:rPr lang="en-GB" sz="2000" dirty="0"/>
              <a:t>Appendix 4 – Closing the £6m gap</a:t>
            </a:r>
          </a:p>
        </p:txBody>
      </p:sp>
      <p:pic>
        <p:nvPicPr>
          <p:cNvPr id="6" name="Content Placeholder 5"/>
          <p:cNvPicPr>
            <a:picLocks noGrp="1" noChangeAspect="1"/>
          </p:cNvPicPr>
          <p:nvPr>
            <p:ph idx="1"/>
          </p:nvPr>
        </p:nvPicPr>
        <p:blipFill>
          <a:blip r:embed="rId2"/>
          <a:stretch>
            <a:fillRect/>
          </a:stretch>
        </p:blipFill>
        <p:spPr>
          <a:xfrm>
            <a:off x="1847528" y="1340768"/>
            <a:ext cx="7128792" cy="4825083"/>
          </a:xfrm>
          <a:prstGeom prst="rect">
            <a:avLst/>
          </a:prstGeom>
        </p:spPr>
      </p:pic>
      <p:sp>
        <p:nvSpPr>
          <p:cNvPr id="4" name="Slide Number Placeholder 3"/>
          <p:cNvSpPr>
            <a:spLocks noGrp="1"/>
          </p:cNvSpPr>
          <p:nvPr>
            <p:ph type="sldNum" sz="quarter" idx="12"/>
          </p:nvPr>
        </p:nvSpPr>
        <p:spPr/>
        <p:txBody>
          <a:bodyPr/>
          <a:lstStyle/>
          <a:p>
            <a:fld id="{E051598E-9D06-4046-8EF2-7702044C4E81}" type="slidenum">
              <a:rPr lang="en-US" smtClean="0"/>
              <a:pPr/>
              <a:t>18</a:t>
            </a:fld>
            <a:endParaRPr lang="en-US" dirty="0"/>
          </a:p>
        </p:txBody>
      </p:sp>
      <p:sp>
        <p:nvSpPr>
          <p:cNvPr id="5" name="Footer Placeholder 4"/>
          <p:cNvSpPr>
            <a:spLocks noGrp="1"/>
          </p:cNvSpPr>
          <p:nvPr>
            <p:ph type="ftr" sz="quarter" idx="4294967295"/>
          </p:nvPr>
        </p:nvSpPr>
        <p:spPr/>
        <p:txBody>
          <a:bodyPr/>
          <a:lstStyle/>
          <a:p>
            <a:r>
              <a:rPr lang="en-US" smtClean="0"/>
              <a:t>IMTP 2020-23 March 2020</a:t>
            </a:r>
            <a:endParaRPr lang="en-US" dirty="0"/>
          </a:p>
        </p:txBody>
      </p:sp>
    </p:spTree>
    <p:extLst>
      <p:ext uri="{BB962C8B-B14F-4D97-AF65-F5344CB8AC3E}">
        <p14:creationId xmlns:p14="http://schemas.microsoft.com/office/powerpoint/2010/main" val="413718471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44000" y="908720"/>
            <a:ext cx="10704000" cy="432048"/>
          </a:xfrm>
        </p:spPr>
        <p:txBody>
          <a:bodyPr>
            <a:normAutofit/>
          </a:bodyPr>
          <a:lstStyle/>
          <a:p>
            <a:r>
              <a:rPr lang="en-GB" sz="2000" dirty="0" smtClean="0"/>
              <a:t>Appendix 5 – Updated 3 year plan</a:t>
            </a:r>
            <a:endParaRPr lang="en-GB" sz="2000" dirty="0"/>
          </a:p>
        </p:txBody>
      </p:sp>
      <p:pic>
        <p:nvPicPr>
          <p:cNvPr id="6" name="Content Placeholder 5"/>
          <p:cNvPicPr>
            <a:picLocks noGrp="1" noChangeAspect="1"/>
          </p:cNvPicPr>
          <p:nvPr>
            <p:ph idx="1"/>
          </p:nvPr>
        </p:nvPicPr>
        <p:blipFill>
          <a:blip r:embed="rId2"/>
          <a:stretch>
            <a:fillRect/>
          </a:stretch>
        </p:blipFill>
        <p:spPr>
          <a:xfrm>
            <a:off x="2207568" y="1340768"/>
            <a:ext cx="7272808" cy="4825082"/>
          </a:xfrm>
          <a:prstGeom prst="rect">
            <a:avLst/>
          </a:prstGeom>
        </p:spPr>
      </p:pic>
      <p:sp>
        <p:nvSpPr>
          <p:cNvPr id="4" name="Slide Number Placeholder 3"/>
          <p:cNvSpPr>
            <a:spLocks noGrp="1"/>
          </p:cNvSpPr>
          <p:nvPr>
            <p:ph type="sldNum" sz="quarter" idx="12"/>
          </p:nvPr>
        </p:nvSpPr>
        <p:spPr/>
        <p:txBody>
          <a:bodyPr/>
          <a:lstStyle/>
          <a:p>
            <a:fld id="{E051598E-9D06-4046-8EF2-7702044C4E81}" type="slidenum">
              <a:rPr lang="en-US" smtClean="0"/>
              <a:pPr/>
              <a:t>19</a:t>
            </a:fld>
            <a:endParaRPr lang="en-US" dirty="0"/>
          </a:p>
        </p:txBody>
      </p:sp>
      <p:sp>
        <p:nvSpPr>
          <p:cNvPr id="5" name="Footer Placeholder 4"/>
          <p:cNvSpPr>
            <a:spLocks noGrp="1"/>
          </p:cNvSpPr>
          <p:nvPr>
            <p:ph type="ftr" sz="quarter" idx="4294967295"/>
          </p:nvPr>
        </p:nvSpPr>
        <p:spPr/>
        <p:txBody>
          <a:bodyPr/>
          <a:lstStyle/>
          <a:p>
            <a:r>
              <a:rPr lang="en-US" smtClean="0"/>
              <a:t>IMTP 2020-23 March 2020</a:t>
            </a:r>
            <a:endParaRPr lang="en-US" dirty="0"/>
          </a:p>
        </p:txBody>
      </p:sp>
    </p:spTree>
    <p:extLst>
      <p:ext uri="{BB962C8B-B14F-4D97-AF65-F5344CB8AC3E}">
        <p14:creationId xmlns:p14="http://schemas.microsoft.com/office/powerpoint/2010/main" val="114314141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33547" y="971956"/>
            <a:ext cx="10704000" cy="620840"/>
          </a:xfrm>
        </p:spPr>
        <p:txBody>
          <a:bodyPr/>
          <a:lstStyle/>
          <a:p>
            <a:r>
              <a:rPr lang="en-GB" dirty="0" smtClean="0"/>
              <a:t>Welsh Government Draft IMTP Feedback</a:t>
            </a:r>
            <a:endParaRPr lang="en-GB" dirty="0"/>
          </a:p>
        </p:txBody>
      </p:sp>
      <p:sp>
        <p:nvSpPr>
          <p:cNvPr id="3" name="Content Placeholder 2"/>
          <p:cNvSpPr>
            <a:spLocks noGrp="1"/>
          </p:cNvSpPr>
          <p:nvPr>
            <p:ph idx="1"/>
          </p:nvPr>
        </p:nvSpPr>
        <p:spPr>
          <a:xfrm>
            <a:off x="744000" y="1700808"/>
            <a:ext cx="10704000" cy="4608512"/>
          </a:xfrm>
        </p:spPr>
        <p:txBody>
          <a:bodyPr>
            <a:normAutofit fontScale="55000" lnSpcReduction="20000"/>
          </a:bodyPr>
          <a:lstStyle/>
          <a:p>
            <a:r>
              <a:rPr lang="en-GB" dirty="0" smtClean="0"/>
              <a:t>Following submission of the draft IMTP to Welsh government in January 2020, through a letter and a face-to face </a:t>
            </a:r>
            <a:r>
              <a:rPr lang="en-GB" dirty="0"/>
              <a:t>feedback session with Welsh Government on 5 </a:t>
            </a:r>
            <a:r>
              <a:rPr lang="en-GB" dirty="0" smtClean="0"/>
              <a:t>April the following draft feedback was received:</a:t>
            </a:r>
          </a:p>
          <a:p>
            <a:r>
              <a:rPr lang="en-GB" dirty="0"/>
              <a:t>There was a recognition that the pace of the work underway within the Health Board meant that a January draft would inevitably not reflect the current position of the Health Board, but that the feedback had to be provided on the draft shared.</a:t>
            </a:r>
          </a:p>
          <a:p>
            <a:r>
              <a:rPr lang="en-GB" dirty="0" smtClean="0"/>
              <a:t>Notable aspects of the plan included: prevention</a:t>
            </a:r>
            <a:r>
              <a:rPr lang="en-GB" dirty="0"/>
              <a:t>, partnership working, Regional Partnership Board Transformation, </a:t>
            </a:r>
            <a:r>
              <a:rPr lang="en-GB" dirty="0" smtClean="0"/>
              <a:t>Primary </a:t>
            </a:r>
            <a:r>
              <a:rPr lang="en-GB" dirty="0"/>
              <a:t>C</a:t>
            </a:r>
            <a:r>
              <a:rPr lang="en-GB" dirty="0" smtClean="0"/>
              <a:t>are</a:t>
            </a:r>
            <a:r>
              <a:rPr lang="en-GB" dirty="0"/>
              <a:t>, workforce and organisational </a:t>
            </a:r>
            <a:r>
              <a:rPr lang="en-GB" dirty="0" smtClean="0"/>
              <a:t>development, the </a:t>
            </a:r>
            <a:r>
              <a:rPr lang="en-GB" dirty="0"/>
              <a:t>vision and values </a:t>
            </a:r>
            <a:r>
              <a:rPr lang="en-GB" dirty="0" smtClean="0"/>
              <a:t>work and </a:t>
            </a:r>
            <a:r>
              <a:rPr lang="en-GB" dirty="0"/>
              <a:t>the milestones </a:t>
            </a:r>
            <a:r>
              <a:rPr lang="en-GB" dirty="0" smtClean="0"/>
              <a:t>within each service </a:t>
            </a:r>
            <a:r>
              <a:rPr lang="en-GB" dirty="0"/>
              <a:t>change section</a:t>
            </a:r>
            <a:r>
              <a:rPr lang="en-GB" dirty="0" smtClean="0"/>
              <a:t>.</a:t>
            </a:r>
            <a:r>
              <a:rPr lang="en-GB" dirty="0"/>
              <a:t> </a:t>
            </a:r>
            <a:r>
              <a:rPr lang="en-GB" dirty="0" smtClean="0"/>
              <a:t>Other findings which are required to be further address were:</a:t>
            </a:r>
          </a:p>
          <a:p>
            <a:pPr marL="342900" indent="-342900">
              <a:buFont typeface="Arial" panose="020B0604020202020204" pitchFamily="34" charset="0"/>
              <a:buChar char="•"/>
            </a:pPr>
            <a:r>
              <a:rPr lang="en-GB" dirty="0" smtClean="0"/>
              <a:t>The narrative did not present or build a picture of a new, integrated organisation including the opportunities boundary;</a:t>
            </a:r>
          </a:p>
          <a:p>
            <a:pPr marL="342900" indent="-342900">
              <a:buFont typeface="Arial" panose="020B0604020202020204" pitchFamily="34" charset="0"/>
              <a:buChar char="•"/>
            </a:pPr>
            <a:r>
              <a:rPr lang="en-GB" dirty="0" smtClean="0"/>
              <a:t>The plan was considered overly positive;</a:t>
            </a:r>
          </a:p>
          <a:p>
            <a:pPr marL="342900" indent="-342900">
              <a:buFont typeface="Arial" panose="020B0604020202020204" pitchFamily="34" charset="0"/>
              <a:buChar char="•"/>
            </a:pPr>
            <a:r>
              <a:rPr lang="en-GB" dirty="0" smtClean="0"/>
              <a:t>The plan should present the journey the organisation is on to rebuild trust and confidence with the public and how, through quality and governance, the organisation can demonstrate its commitment to doing so;</a:t>
            </a:r>
          </a:p>
          <a:p>
            <a:pPr marL="342900" indent="-342900">
              <a:buFont typeface="Arial" panose="020B0604020202020204" pitchFamily="34" charset="0"/>
              <a:buChar char="•"/>
            </a:pPr>
            <a:r>
              <a:rPr lang="en-GB" dirty="0" smtClean="0"/>
              <a:t>The plan could align more closely to the targeted intervention framework.</a:t>
            </a:r>
          </a:p>
          <a:p>
            <a:r>
              <a:rPr lang="en-GB" dirty="0" smtClean="0"/>
              <a:t>In response to this, the IMTP has ben further updated and aligned to the tone set out the Message from the Chair and Chief Excutive – Appendix 1</a:t>
            </a:r>
            <a:endParaRPr lang="en-GB" dirty="0"/>
          </a:p>
        </p:txBody>
      </p:sp>
      <p:sp>
        <p:nvSpPr>
          <p:cNvPr id="4" name="Slide Number Placeholder 3"/>
          <p:cNvSpPr>
            <a:spLocks noGrp="1"/>
          </p:cNvSpPr>
          <p:nvPr>
            <p:ph type="sldNum" sz="quarter" idx="12"/>
          </p:nvPr>
        </p:nvSpPr>
        <p:spPr/>
        <p:txBody>
          <a:bodyPr/>
          <a:lstStyle/>
          <a:p>
            <a:fld id="{E051598E-9D06-4046-8EF2-7702044C4E81}" type="slidenum">
              <a:rPr lang="en-US" smtClean="0"/>
              <a:pPr/>
              <a:t>2</a:t>
            </a:fld>
            <a:endParaRPr lang="en-US" dirty="0"/>
          </a:p>
        </p:txBody>
      </p:sp>
      <p:sp>
        <p:nvSpPr>
          <p:cNvPr id="5" name="Footer Placeholder 4"/>
          <p:cNvSpPr>
            <a:spLocks noGrp="1"/>
          </p:cNvSpPr>
          <p:nvPr>
            <p:ph type="ftr" sz="quarter" idx="4294967295"/>
          </p:nvPr>
        </p:nvSpPr>
        <p:spPr/>
        <p:txBody>
          <a:bodyPr/>
          <a:lstStyle/>
          <a:p>
            <a:r>
              <a:rPr lang="en-US" dirty="0" smtClean="0"/>
              <a:t>IMTP 2020-23 March 2020</a:t>
            </a:r>
            <a:endParaRPr lang="en-US" dirty="0"/>
          </a:p>
        </p:txBody>
      </p:sp>
      <p:pic>
        <p:nvPicPr>
          <p:cNvPr id="6" name="Picture 5"/>
          <p:cNvPicPr>
            <a:picLocks noChangeAspect="1"/>
          </p:cNvPicPr>
          <p:nvPr/>
        </p:nvPicPr>
        <p:blipFill>
          <a:blip r:embed="rId3"/>
          <a:stretch>
            <a:fillRect/>
          </a:stretch>
        </p:blipFill>
        <p:spPr>
          <a:xfrm>
            <a:off x="10632504" y="130120"/>
            <a:ext cx="1296144" cy="922616"/>
          </a:xfrm>
          <a:prstGeom prst="rect">
            <a:avLst/>
          </a:prstGeom>
        </p:spPr>
      </p:pic>
    </p:spTree>
    <p:extLst>
      <p:ext uri="{BB962C8B-B14F-4D97-AF65-F5344CB8AC3E}">
        <p14:creationId xmlns:p14="http://schemas.microsoft.com/office/powerpoint/2010/main" val="406339139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a:xfrm>
            <a:off x="744000" y="2852936"/>
            <a:ext cx="10704000" cy="3324664"/>
          </a:xfrm>
        </p:spPr>
        <p:txBody>
          <a:bodyPr/>
          <a:lstStyle/>
          <a:p>
            <a:pPr algn="ctr"/>
            <a:r>
              <a:rPr lang="en-GB" dirty="0" smtClean="0"/>
              <a:t>Reminder of finance and performance risks which resulted in delaying submission of the IMTP</a:t>
            </a:r>
            <a:endParaRPr lang="en-GB" dirty="0"/>
          </a:p>
        </p:txBody>
      </p:sp>
      <p:sp>
        <p:nvSpPr>
          <p:cNvPr id="3" name="Slide Number Placeholder 2"/>
          <p:cNvSpPr>
            <a:spLocks noGrp="1"/>
          </p:cNvSpPr>
          <p:nvPr>
            <p:ph type="sldNum" sz="quarter" idx="12"/>
          </p:nvPr>
        </p:nvSpPr>
        <p:spPr/>
        <p:txBody>
          <a:bodyPr/>
          <a:lstStyle/>
          <a:p>
            <a:fld id="{E051598E-9D06-4046-8EF2-7702044C4E81}" type="slidenum">
              <a:rPr lang="en-US" smtClean="0"/>
              <a:pPr/>
              <a:t>3</a:t>
            </a:fld>
            <a:endParaRPr lang="en-US" dirty="0"/>
          </a:p>
        </p:txBody>
      </p:sp>
      <p:sp>
        <p:nvSpPr>
          <p:cNvPr id="4" name="Footer Placeholder 3"/>
          <p:cNvSpPr>
            <a:spLocks noGrp="1"/>
          </p:cNvSpPr>
          <p:nvPr>
            <p:ph type="ftr" sz="quarter" idx="3"/>
          </p:nvPr>
        </p:nvSpPr>
        <p:spPr/>
        <p:txBody>
          <a:bodyPr/>
          <a:lstStyle/>
          <a:p>
            <a:r>
              <a:rPr lang="en-US" smtClean="0"/>
              <a:t>IMTP 2020-23 March 2020</a:t>
            </a:r>
            <a:endParaRPr lang="en-US" dirty="0"/>
          </a:p>
        </p:txBody>
      </p:sp>
    </p:spTree>
    <p:extLst>
      <p:ext uri="{BB962C8B-B14F-4D97-AF65-F5344CB8AC3E}">
        <p14:creationId xmlns:p14="http://schemas.microsoft.com/office/powerpoint/2010/main" val="277604538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37450" y="896227"/>
            <a:ext cx="9679029" cy="936104"/>
          </a:xfrm>
        </p:spPr>
        <p:txBody>
          <a:bodyPr>
            <a:normAutofit fontScale="90000"/>
          </a:bodyPr>
          <a:lstStyle/>
          <a:p>
            <a:r>
              <a:rPr lang="en-GB" altLang="en-US" dirty="0">
                <a:solidFill>
                  <a:srgbClr val="211973"/>
                </a:solidFill>
              </a:rPr>
              <a:t>Residual financial and performance issues and risks </a:t>
            </a:r>
            <a:endParaRPr lang="en-GB" dirty="0">
              <a:solidFill>
                <a:srgbClr val="211973"/>
              </a:solidFill>
            </a:endParaRPr>
          </a:p>
        </p:txBody>
      </p:sp>
      <p:sp>
        <p:nvSpPr>
          <p:cNvPr id="3" name="Content Placeholder 2"/>
          <p:cNvSpPr>
            <a:spLocks noGrp="1"/>
          </p:cNvSpPr>
          <p:nvPr>
            <p:ph idx="1"/>
          </p:nvPr>
        </p:nvSpPr>
        <p:spPr>
          <a:xfrm>
            <a:off x="744000" y="1484784"/>
            <a:ext cx="10704000" cy="4824536"/>
          </a:xfrm>
        </p:spPr>
        <p:txBody>
          <a:bodyPr>
            <a:noAutofit/>
          </a:bodyPr>
          <a:lstStyle/>
          <a:p>
            <a:pPr>
              <a:lnSpc>
                <a:spcPct val="100000"/>
              </a:lnSpc>
              <a:spcBef>
                <a:spcPts val="600"/>
              </a:spcBef>
              <a:spcAft>
                <a:spcPts val="600"/>
              </a:spcAft>
              <a:defRPr/>
            </a:pPr>
            <a:r>
              <a:rPr lang="en-GB" altLang="en-US" sz="1800" dirty="0">
                <a:solidFill>
                  <a:srgbClr val="01A6A1"/>
                </a:solidFill>
              </a:rPr>
              <a:t>Financial issues</a:t>
            </a:r>
          </a:p>
          <a:p>
            <a:pPr marL="342900" indent="-342900">
              <a:lnSpc>
                <a:spcPct val="100000"/>
              </a:lnSpc>
              <a:spcBef>
                <a:spcPts val="600"/>
              </a:spcBef>
              <a:spcAft>
                <a:spcPts val="600"/>
              </a:spcAft>
              <a:buFont typeface="Arial" panose="020B0604020202020204" pitchFamily="34" charset="0"/>
              <a:buChar char="•"/>
              <a:defRPr/>
            </a:pPr>
            <a:r>
              <a:rPr lang="en-GB" altLang="en-US" sz="1800" dirty="0">
                <a:solidFill>
                  <a:srgbClr val="211973"/>
                </a:solidFill>
              </a:rPr>
              <a:t>The current gap between the plan assumptions and the latest bottom up plans and projections for 20/21 (c £</a:t>
            </a:r>
            <a:r>
              <a:rPr lang="en-GB" altLang="en-US" sz="1800" dirty="0" smtClean="0">
                <a:solidFill>
                  <a:srgbClr val="211973"/>
                </a:solidFill>
              </a:rPr>
              <a:t>15.8m) </a:t>
            </a:r>
            <a:r>
              <a:rPr lang="en-GB" altLang="en-US" sz="1800" dirty="0">
                <a:solidFill>
                  <a:srgbClr val="211973"/>
                </a:solidFill>
              </a:rPr>
              <a:t>is too wide for us (at present) to  be adequately assured on the deliverability of the plan </a:t>
            </a:r>
          </a:p>
          <a:p>
            <a:pPr marL="342900" indent="-342900">
              <a:lnSpc>
                <a:spcPct val="100000"/>
              </a:lnSpc>
              <a:spcBef>
                <a:spcPts val="600"/>
              </a:spcBef>
              <a:spcAft>
                <a:spcPts val="600"/>
              </a:spcAft>
              <a:buFont typeface="Arial" panose="020B0604020202020204" pitchFamily="34" charset="0"/>
              <a:buChar char="•"/>
              <a:defRPr/>
            </a:pPr>
            <a:r>
              <a:rPr lang="en-GB" altLang="en-US" sz="1800" dirty="0">
                <a:solidFill>
                  <a:srgbClr val="211973"/>
                </a:solidFill>
              </a:rPr>
              <a:t>We do not yet have a high level </a:t>
            </a:r>
            <a:r>
              <a:rPr lang="en-GB" altLang="en-US" sz="1800" dirty="0" smtClean="0">
                <a:solidFill>
                  <a:srgbClr val="211973"/>
                </a:solidFill>
              </a:rPr>
              <a:t>savings plan </a:t>
            </a:r>
            <a:r>
              <a:rPr lang="en-GB" altLang="en-US" sz="1800" dirty="0">
                <a:solidFill>
                  <a:srgbClr val="211973"/>
                </a:solidFill>
              </a:rPr>
              <a:t>for 21/22 and 22/23 to be able to assure ourselves on reaching breakeven in those years after </a:t>
            </a:r>
            <a:r>
              <a:rPr lang="en-GB" altLang="en-US" sz="1800" dirty="0" smtClean="0">
                <a:solidFill>
                  <a:srgbClr val="211973"/>
                </a:solidFill>
              </a:rPr>
              <a:t>the </a:t>
            </a:r>
            <a:r>
              <a:rPr lang="en-GB" altLang="en-US" sz="1800" dirty="0">
                <a:solidFill>
                  <a:srgbClr val="211973"/>
                </a:solidFill>
              </a:rPr>
              <a:t>projected short term £5m deficit in 20/21</a:t>
            </a:r>
          </a:p>
          <a:p>
            <a:pPr marL="342900" indent="-342900">
              <a:lnSpc>
                <a:spcPct val="100000"/>
              </a:lnSpc>
              <a:spcBef>
                <a:spcPts val="600"/>
              </a:spcBef>
              <a:spcAft>
                <a:spcPts val="600"/>
              </a:spcAft>
              <a:buFont typeface="Arial" panose="020B0604020202020204" pitchFamily="34" charset="0"/>
              <a:buChar char="•"/>
              <a:defRPr/>
            </a:pPr>
            <a:r>
              <a:rPr lang="en-GB" altLang="en-US" sz="1800" dirty="0">
                <a:solidFill>
                  <a:srgbClr val="211973"/>
                </a:solidFill>
              </a:rPr>
              <a:t>This impacts on our ability to persuade </a:t>
            </a:r>
            <a:r>
              <a:rPr lang="en-GB" altLang="en-US" sz="1800" dirty="0" err="1">
                <a:solidFill>
                  <a:srgbClr val="211973"/>
                </a:solidFill>
              </a:rPr>
              <a:t>WG</a:t>
            </a:r>
            <a:r>
              <a:rPr lang="en-GB" altLang="en-US" sz="1800" dirty="0">
                <a:solidFill>
                  <a:srgbClr val="211973"/>
                </a:solidFill>
              </a:rPr>
              <a:t> to support a plan for a deficit in the short term</a:t>
            </a:r>
          </a:p>
          <a:p>
            <a:pPr marL="342900" indent="-342900">
              <a:lnSpc>
                <a:spcPct val="100000"/>
              </a:lnSpc>
              <a:spcBef>
                <a:spcPts val="600"/>
              </a:spcBef>
              <a:spcAft>
                <a:spcPts val="600"/>
              </a:spcAft>
              <a:buFont typeface="Arial" panose="020B0604020202020204" pitchFamily="34" charset="0"/>
              <a:buChar char="•"/>
              <a:defRPr/>
            </a:pPr>
            <a:r>
              <a:rPr lang="en-GB" altLang="en-US" sz="1800" dirty="0" err="1">
                <a:solidFill>
                  <a:srgbClr val="211973"/>
                </a:solidFill>
              </a:rPr>
              <a:t>WG</a:t>
            </a:r>
            <a:r>
              <a:rPr lang="en-GB" altLang="en-US" sz="1800" dirty="0">
                <a:solidFill>
                  <a:srgbClr val="211973"/>
                </a:solidFill>
              </a:rPr>
              <a:t> may also look for the initial deficits to be recovered in later years </a:t>
            </a:r>
          </a:p>
          <a:p>
            <a:pPr>
              <a:lnSpc>
                <a:spcPct val="100000"/>
              </a:lnSpc>
              <a:spcBef>
                <a:spcPts val="600"/>
              </a:spcBef>
              <a:spcAft>
                <a:spcPts val="600"/>
              </a:spcAft>
              <a:defRPr/>
            </a:pPr>
            <a:r>
              <a:rPr lang="en-GB" altLang="en-US" sz="1800" dirty="0">
                <a:solidFill>
                  <a:srgbClr val="01A6A1"/>
                </a:solidFill>
              </a:rPr>
              <a:t>Performance issues </a:t>
            </a:r>
          </a:p>
          <a:p>
            <a:pPr marL="342900" indent="-342900">
              <a:lnSpc>
                <a:spcPct val="100000"/>
              </a:lnSpc>
              <a:spcBef>
                <a:spcPts val="600"/>
              </a:spcBef>
              <a:spcAft>
                <a:spcPts val="600"/>
              </a:spcAft>
              <a:buFont typeface="Arial" panose="020B0604020202020204" pitchFamily="34" charset="0"/>
              <a:buChar char="•"/>
              <a:defRPr/>
            </a:pPr>
            <a:r>
              <a:rPr lang="en-GB" altLang="en-US" sz="1800" dirty="0">
                <a:solidFill>
                  <a:srgbClr val="211973"/>
                </a:solidFill>
              </a:rPr>
              <a:t>There is a way to go to reach a robust plan on which we could have a reasonable level of assurance of deliverability (which also means this cannot be reflected in the financial plan)  </a:t>
            </a:r>
          </a:p>
          <a:p>
            <a:pPr marL="342900" indent="-342900">
              <a:lnSpc>
                <a:spcPct val="100000"/>
              </a:lnSpc>
              <a:spcBef>
                <a:spcPts val="600"/>
              </a:spcBef>
              <a:spcAft>
                <a:spcPts val="600"/>
              </a:spcAft>
              <a:buFont typeface="Arial" panose="020B0604020202020204" pitchFamily="34" charset="0"/>
              <a:buChar char="•"/>
              <a:defRPr/>
            </a:pPr>
            <a:endParaRPr lang="en-GB" altLang="en-US" sz="1600" dirty="0"/>
          </a:p>
        </p:txBody>
      </p:sp>
      <p:sp>
        <p:nvSpPr>
          <p:cNvPr id="4" name="Slide Number Placeholder 3"/>
          <p:cNvSpPr>
            <a:spLocks noGrp="1"/>
          </p:cNvSpPr>
          <p:nvPr>
            <p:ph type="sldNum" sz="quarter" idx="12"/>
          </p:nvPr>
        </p:nvSpPr>
        <p:spPr/>
        <p:txBody>
          <a:bodyPr/>
          <a:lstStyle/>
          <a:p>
            <a:fld id="{E051598E-9D06-4046-8EF2-7702044C4E81}" type="slidenum">
              <a:rPr lang="en-US" smtClean="0"/>
              <a:pPr/>
              <a:t>4</a:t>
            </a:fld>
            <a:endParaRPr lang="en-US" dirty="0"/>
          </a:p>
        </p:txBody>
      </p:sp>
      <p:sp>
        <p:nvSpPr>
          <p:cNvPr id="5" name="Footer Placeholder 4"/>
          <p:cNvSpPr>
            <a:spLocks noGrp="1"/>
          </p:cNvSpPr>
          <p:nvPr>
            <p:ph type="ftr" sz="quarter" idx="4294967295"/>
          </p:nvPr>
        </p:nvSpPr>
        <p:spPr>
          <a:xfrm>
            <a:off x="1199456" y="6309320"/>
            <a:ext cx="10273141" cy="548680"/>
          </a:xfrm>
        </p:spPr>
        <p:txBody>
          <a:bodyPr/>
          <a:lstStyle/>
          <a:p>
            <a:r>
              <a:rPr lang="en-US" smtClean="0"/>
              <a:t>IMTP 2020-23 March 2020</a:t>
            </a:r>
            <a:endParaRPr lang="en-US" dirty="0"/>
          </a:p>
        </p:txBody>
      </p:sp>
      <p:pic>
        <p:nvPicPr>
          <p:cNvPr id="8" name="Picture 7"/>
          <p:cNvPicPr>
            <a:picLocks noChangeAspect="1"/>
          </p:cNvPicPr>
          <p:nvPr/>
        </p:nvPicPr>
        <p:blipFill>
          <a:blip r:embed="rId2"/>
          <a:stretch>
            <a:fillRect/>
          </a:stretch>
        </p:blipFill>
        <p:spPr>
          <a:xfrm>
            <a:off x="10632504" y="130120"/>
            <a:ext cx="1296144" cy="922616"/>
          </a:xfrm>
          <a:prstGeom prst="rect">
            <a:avLst/>
          </a:prstGeom>
        </p:spPr>
      </p:pic>
    </p:spTree>
    <p:extLst>
      <p:ext uri="{BB962C8B-B14F-4D97-AF65-F5344CB8AC3E}">
        <p14:creationId xmlns:p14="http://schemas.microsoft.com/office/powerpoint/2010/main" val="201995660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a:xfrm>
            <a:off x="744000" y="2852936"/>
            <a:ext cx="10704000" cy="864096"/>
          </a:xfrm>
        </p:spPr>
        <p:txBody>
          <a:bodyPr>
            <a:normAutofit fontScale="92500" lnSpcReduction="20000"/>
          </a:bodyPr>
          <a:lstStyle/>
          <a:p>
            <a:pPr algn="ctr"/>
            <a:r>
              <a:rPr lang="en-GB" dirty="0" smtClean="0"/>
              <a:t>Latest financial plans from directorates and revised overall Health Board financial plan</a:t>
            </a:r>
            <a:endParaRPr lang="en-GB" dirty="0"/>
          </a:p>
        </p:txBody>
      </p:sp>
      <p:sp>
        <p:nvSpPr>
          <p:cNvPr id="3" name="Slide Number Placeholder 2"/>
          <p:cNvSpPr>
            <a:spLocks noGrp="1"/>
          </p:cNvSpPr>
          <p:nvPr>
            <p:ph type="sldNum" sz="quarter" idx="12"/>
          </p:nvPr>
        </p:nvSpPr>
        <p:spPr/>
        <p:txBody>
          <a:bodyPr/>
          <a:lstStyle/>
          <a:p>
            <a:fld id="{E051598E-9D06-4046-8EF2-7702044C4E81}" type="slidenum">
              <a:rPr lang="en-US" smtClean="0"/>
              <a:pPr/>
              <a:t>5</a:t>
            </a:fld>
            <a:endParaRPr lang="en-US" dirty="0"/>
          </a:p>
        </p:txBody>
      </p:sp>
      <p:sp>
        <p:nvSpPr>
          <p:cNvPr id="4" name="Footer Placeholder 3"/>
          <p:cNvSpPr>
            <a:spLocks noGrp="1"/>
          </p:cNvSpPr>
          <p:nvPr>
            <p:ph type="ftr" sz="quarter" idx="3"/>
          </p:nvPr>
        </p:nvSpPr>
        <p:spPr/>
        <p:txBody>
          <a:bodyPr/>
          <a:lstStyle/>
          <a:p>
            <a:r>
              <a:rPr lang="en-US" smtClean="0"/>
              <a:t>IMTP 2020-23 March 2020</a:t>
            </a:r>
            <a:endParaRPr lang="en-US" dirty="0"/>
          </a:p>
        </p:txBody>
      </p:sp>
    </p:spTree>
    <p:extLst>
      <p:ext uri="{BB962C8B-B14F-4D97-AF65-F5344CB8AC3E}">
        <p14:creationId xmlns:p14="http://schemas.microsoft.com/office/powerpoint/2010/main" val="57215558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37450" y="620688"/>
            <a:ext cx="9679029" cy="588557"/>
          </a:xfrm>
        </p:spPr>
        <p:txBody>
          <a:bodyPr>
            <a:normAutofit/>
          </a:bodyPr>
          <a:lstStyle/>
          <a:p>
            <a:pPr algn="ctr"/>
            <a:r>
              <a:rPr lang="en-GB" sz="3200" dirty="0" smtClean="0">
                <a:solidFill>
                  <a:srgbClr val="211973"/>
                </a:solidFill>
              </a:rPr>
              <a:t>Latest bottom up financial plans</a:t>
            </a:r>
            <a:endParaRPr lang="en-GB" sz="3200" dirty="0">
              <a:solidFill>
                <a:srgbClr val="211973"/>
              </a:solidFill>
            </a:endParaRPr>
          </a:p>
        </p:txBody>
      </p:sp>
      <p:sp>
        <p:nvSpPr>
          <p:cNvPr id="3" name="Content Placeholder 2"/>
          <p:cNvSpPr>
            <a:spLocks noGrp="1"/>
          </p:cNvSpPr>
          <p:nvPr>
            <p:ph idx="1"/>
          </p:nvPr>
        </p:nvSpPr>
        <p:spPr>
          <a:xfrm>
            <a:off x="263352" y="1124744"/>
            <a:ext cx="11809312" cy="5184576"/>
          </a:xfrm>
        </p:spPr>
        <p:txBody>
          <a:bodyPr>
            <a:noAutofit/>
          </a:bodyPr>
          <a:lstStyle/>
          <a:p>
            <a:pPr>
              <a:lnSpc>
                <a:spcPct val="100000"/>
              </a:lnSpc>
              <a:spcBef>
                <a:spcPts val="600"/>
              </a:spcBef>
              <a:spcAft>
                <a:spcPts val="600"/>
              </a:spcAft>
              <a:defRPr/>
            </a:pPr>
            <a:r>
              <a:rPr lang="en-GB" altLang="en-US" sz="1750" b="1" dirty="0" smtClean="0">
                <a:solidFill>
                  <a:schemeClr val="accent3"/>
                </a:solidFill>
              </a:rPr>
              <a:t>Recurring overspend in 2019/20</a:t>
            </a:r>
          </a:p>
          <a:p>
            <a:pPr marL="342900" indent="-342900">
              <a:lnSpc>
                <a:spcPct val="100000"/>
              </a:lnSpc>
              <a:spcBef>
                <a:spcPts val="600"/>
              </a:spcBef>
              <a:spcAft>
                <a:spcPts val="600"/>
              </a:spcAft>
              <a:buFont typeface="Arial" panose="020B0604020202020204" pitchFamily="34" charset="0"/>
              <a:buChar char="•"/>
              <a:defRPr/>
            </a:pPr>
            <a:r>
              <a:rPr lang="en-GB" altLang="en-US" sz="1750" dirty="0" smtClean="0">
                <a:solidFill>
                  <a:schemeClr val="accent3"/>
                </a:solidFill>
              </a:rPr>
              <a:t>Directorate forecast remains similar to recent months (at £4.8m more than the control total set), plus £1.2m new pressure emerging in LTA budgets with other HBs. See Appendix 1</a:t>
            </a:r>
          </a:p>
          <a:p>
            <a:pPr marL="342900" indent="-342900">
              <a:lnSpc>
                <a:spcPct val="100000"/>
              </a:lnSpc>
              <a:spcBef>
                <a:spcPts val="600"/>
              </a:spcBef>
              <a:spcAft>
                <a:spcPts val="600"/>
              </a:spcAft>
              <a:buFont typeface="Arial" panose="020B0604020202020204" pitchFamily="34" charset="0"/>
              <a:buChar char="•"/>
              <a:defRPr/>
            </a:pPr>
            <a:r>
              <a:rPr lang="en-GB" altLang="en-US" sz="1750" dirty="0" smtClean="0">
                <a:solidFill>
                  <a:schemeClr val="accent3"/>
                </a:solidFill>
              </a:rPr>
              <a:t>Thus total £6m over the control total of a £11.9m recurrent deficit – to £17.9m deficit   </a:t>
            </a:r>
          </a:p>
          <a:p>
            <a:pPr>
              <a:lnSpc>
                <a:spcPct val="100000"/>
              </a:lnSpc>
              <a:spcBef>
                <a:spcPts val="600"/>
              </a:spcBef>
              <a:spcAft>
                <a:spcPts val="600"/>
              </a:spcAft>
              <a:defRPr/>
            </a:pPr>
            <a:r>
              <a:rPr lang="en-GB" altLang="en-US" sz="1750" b="1" dirty="0" smtClean="0">
                <a:solidFill>
                  <a:schemeClr val="accent3"/>
                </a:solidFill>
              </a:rPr>
              <a:t>Savings </a:t>
            </a:r>
            <a:r>
              <a:rPr lang="en-GB" altLang="en-US" sz="1750" dirty="0" smtClean="0">
                <a:solidFill>
                  <a:schemeClr val="accent3"/>
                </a:solidFill>
              </a:rPr>
              <a:t>(see Appendix 2)</a:t>
            </a:r>
            <a:endParaRPr lang="en-GB" altLang="en-US" sz="1750" b="1" dirty="0">
              <a:solidFill>
                <a:schemeClr val="accent3"/>
              </a:solidFill>
            </a:endParaRPr>
          </a:p>
          <a:p>
            <a:pPr marL="342900" indent="-342900">
              <a:lnSpc>
                <a:spcPct val="100000"/>
              </a:lnSpc>
              <a:spcBef>
                <a:spcPts val="600"/>
              </a:spcBef>
              <a:spcAft>
                <a:spcPts val="600"/>
              </a:spcAft>
              <a:buFont typeface="Arial" panose="020B0604020202020204" pitchFamily="34" charset="0"/>
              <a:buChar char="•"/>
              <a:defRPr/>
            </a:pPr>
            <a:r>
              <a:rPr lang="en-GB" altLang="en-US" sz="1750" dirty="0">
                <a:solidFill>
                  <a:schemeClr val="accent3"/>
                </a:solidFill>
              </a:rPr>
              <a:t>Latest 13 March directorate savings total £12.3m </a:t>
            </a:r>
            <a:r>
              <a:rPr lang="en-GB" altLang="en-US" sz="1750" dirty="0" smtClean="0">
                <a:solidFill>
                  <a:schemeClr val="accent3"/>
                </a:solidFill>
              </a:rPr>
              <a:t>(similar </a:t>
            </a:r>
            <a:r>
              <a:rPr lang="en-GB" altLang="en-US" sz="1750" dirty="0">
                <a:solidFill>
                  <a:schemeClr val="accent3"/>
                </a:solidFill>
              </a:rPr>
              <a:t>to </a:t>
            </a:r>
            <a:r>
              <a:rPr lang="en-GB" altLang="en-US" sz="1750" dirty="0" smtClean="0">
                <a:solidFill>
                  <a:schemeClr val="accent3"/>
                </a:solidFill>
              </a:rPr>
              <a:t>Feb submission, up on Jan)</a:t>
            </a:r>
            <a:endParaRPr lang="en-GB" altLang="en-US" sz="1750" dirty="0">
              <a:solidFill>
                <a:schemeClr val="accent3"/>
              </a:solidFill>
            </a:endParaRPr>
          </a:p>
          <a:p>
            <a:pPr marL="342900" indent="-342900">
              <a:lnSpc>
                <a:spcPct val="100000"/>
              </a:lnSpc>
              <a:spcBef>
                <a:spcPts val="600"/>
              </a:spcBef>
              <a:spcAft>
                <a:spcPts val="600"/>
              </a:spcAft>
              <a:buFont typeface="Arial" panose="020B0604020202020204" pitchFamily="34" charset="0"/>
              <a:buChar char="•"/>
              <a:defRPr/>
            </a:pPr>
            <a:r>
              <a:rPr lang="en-GB" altLang="en-US" sz="1750" dirty="0">
                <a:solidFill>
                  <a:schemeClr val="accent3"/>
                </a:solidFill>
              </a:rPr>
              <a:t>Sum of latest cross cutting enabling plans </a:t>
            </a:r>
            <a:r>
              <a:rPr lang="en-GB" altLang="en-US" sz="1750" dirty="0" smtClean="0">
                <a:solidFill>
                  <a:schemeClr val="accent3"/>
                </a:solidFill>
              </a:rPr>
              <a:t>going to Management Board is £4.0m</a:t>
            </a:r>
            <a:endParaRPr lang="en-GB" altLang="en-US" sz="1750" dirty="0">
              <a:solidFill>
                <a:schemeClr val="accent3"/>
              </a:solidFill>
            </a:endParaRPr>
          </a:p>
          <a:p>
            <a:pPr marL="342900" indent="-342900">
              <a:lnSpc>
                <a:spcPct val="100000"/>
              </a:lnSpc>
              <a:spcBef>
                <a:spcPts val="600"/>
              </a:spcBef>
              <a:spcAft>
                <a:spcPts val="600"/>
              </a:spcAft>
              <a:buFont typeface="Arial" panose="020B0604020202020204" pitchFamily="34" charset="0"/>
              <a:buChar char="•"/>
              <a:defRPr/>
            </a:pPr>
            <a:r>
              <a:rPr lang="en-GB" altLang="en-US" sz="1750" dirty="0">
                <a:solidFill>
                  <a:schemeClr val="accent3"/>
                </a:solidFill>
              </a:rPr>
              <a:t>Total £16.3m  -  79% of the £20.6m savings </a:t>
            </a:r>
            <a:r>
              <a:rPr lang="en-GB" altLang="en-US" sz="1750" dirty="0" smtClean="0">
                <a:solidFill>
                  <a:schemeClr val="accent3"/>
                </a:solidFill>
              </a:rPr>
              <a:t>target included </a:t>
            </a:r>
            <a:r>
              <a:rPr lang="en-GB" altLang="en-US" sz="1750" dirty="0">
                <a:solidFill>
                  <a:schemeClr val="accent3"/>
                </a:solidFill>
              </a:rPr>
              <a:t>in the financial plan </a:t>
            </a:r>
          </a:p>
          <a:p>
            <a:pPr>
              <a:lnSpc>
                <a:spcPct val="100000"/>
              </a:lnSpc>
              <a:spcBef>
                <a:spcPts val="600"/>
              </a:spcBef>
              <a:spcAft>
                <a:spcPts val="600"/>
              </a:spcAft>
              <a:defRPr/>
            </a:pPr>
            <a:r>
              <a:rPr lang="en-GB" altLang="en-US" sz="1750" b="1" dirty="0" smtClean="0">
                <a:solidFill>
                  <a:schemeClr val="accent3"/>
                </a:solidFill>
              </a:rPr>
              <a:t>Directorate assessment of unavoidable cost pressures </a:t>
            </a:r>
            <a:r>
              <a:rPr lang="en-GB" altLang="en-US" sz="1750" dirty="0" smtClean="0">
                <a:solidFill>
                  <a:schemeClr val="accent3"/>
                </a:solidFill>
              </a:rPr>
              <a:t>– not yet fully reviewed – assessed pressures well over available funding in the plan but that is the case every year</a:t>
            </a:r>
          </a:p>
          <a:p>
            <a:pPr>
              <a:lnSpc>
                <a:spcPct val="100000"/>
              </a:lnSpc>
              <a:spcBef>
                <a:spcPts val="600"/>
              </a:spcBef>
              <a:spcAft>
                <a:spcPts val="600"/>
              </a:spcAft>
              <a:defRPr/>
            </a:pPr>
            <a:r>
              <a:rPr lang="en-GB" altLang="en-US" sz="1750" b="1" dirty="0">
                <a:solidFill>
                  <a:schemeClr val="accent3"/>
                </a:solidFill>
              </a:rPr>
              <a:t>D</a:t>
            </a:r>
            <a:r>
              <a:rPr lang="en-GB" altLang="en-US" sz="1750" b="1" dirty="0" smtClean="0">
                <a:solidFill>
                  <a:schemeClr val="accent3"/>
                </a:solidFill>
              </a:rPr>
              <a:t>emand and capacity plans  – </a:t>
            </a:r>
            <a:r>
              <a:rPr lang="en-GB" altLang="en-US" sz="1750" dirty="0" smtClean="0">
                <a:solidFill>
                  <a:schemeClr val="accent3"/>
                </a:solidFill>
              </a:rPr>
              <a:t>outline costs of meeting demand is emerging at c £7.5m (see Appendix 3)</a:t>
            </a:r>
            <a:endParaRPr lang="en-GB" altLang="en-US" sz="1750" b="1" dirty="0" smtClean="0">
              <a:solidFill>
                <a:schemeClr val="accent3"/>
              </a:solidFill>
            </a:endParaRPr>
          </a:p>
          <a:p>
            <a:pPr>
              <a:lnSpc>
                <a:spcPct val="100000"/>
              </a:lnSpc>
              <a:spcBef>
                <a:spcPts val="600"/>
              </a:spcBef>
              <a:spcAft>
                <a:spcPts val="600"/>
              </a:spcAft>
              <a:defRPr/>
            </a:pPr>
            <a:r>
              <a:rPr lang="en-GB" altLang="en-US" sz="1750" b="1" dirty="0" smtClean="0">
                <a:solidFill>
                  <a:schemeClr val="accent3"/>
                </a:solidFill>
              </a:rPr>
              <a:t>Assumed bridging funding from WG of £5m in 20/21 and £2.2m in 21/22 – </a:t>
            </a:r>
            <a:r>
              <a:rPr lang="en-GB" altLang="en-US" sz="1750" dirty="0" smtClean="0">
                <a:solidFill>
                  <a:schemeClr val="accent3"/>
                </a:solidFill>
              </a:rPr>
              <a:t>DG supportive of CTM assuming bridging funding in its IMTP</a:t>
            </a:r>
            <a:endParaRPr lang="en-GB" altLang="en-US" sz="1750" b="1" dirty="0">
              <a:solidFill>
                <a:schemeClr val="accent3"/>
              </a:solidFill>
            </a:endParaRPr>
          </a:p>
          <a:p>
            <a:pPr>
              <a:lnSpc>
                <a:spcPct val="100000"/>
              </a:lnSpc>
              <a:spcBef>
                <a:spcPts val="600"/>
              </a:spcBef>
              <a:spcAft>
                <a:spcPts val="600"/>
              </a:spcAft>
              <a:defRPr/>
            </a:pPr>
            <a:endParaRPr lang="en-GB" altLang="en-US" b="1" dirty="0" smtClean="0">
              <a:solidFill>
                <a:schemeClr val="accent3"/>
              </a:solidFill>
            </a:endParaRPr>
          </a:p>
        </p:txBody>
      </p:sp>
      <p:sp>
        <p:nvSpPr>
          <p:cNvPr id="4" name="Slide Number Placeholder 3"/>
          <p:cNvSpPr>
            <a:spLocks noGrp="1"/>
          </p:cNvSpPr>
          <p:nvPr>
            <p:ph type="sldNum" sz="quarter" idx="12"/>
          </p:nvPr>
        </p:nvSpPr>
        <p:spPr/>
        <p:txBody>
          <a:bodyPr/>
          <a:lstStyle/>
          <a:p>
            <a:fld id="{E051598E-9D06-4046-8EF2-7702044C4E81}" type="slidenum">
              <a:rPr lang="en-US" smtClean="0"/>
              <a:pPr/>
              <a:t>6</a:t>
            </a:fld>
            <a:endParaRPr lang="en-US" dirty="0"/>
          </a:p>
        </p:txBody>
      </p:sp>
      <p:sp>
        <p:nvSpPr>
          <p:cNvPr id="5" name="Footer Placeholder 4"/>
          <p:cNvSpPr>
            <a:spLocks noGrp="1"/>
          </p:cNvSpPr>
          <p:nvPr>
            <p:ph type="ftr" sz="quarter" idx="4294967295"/>
          </p:nvPr>
        </p:nvSpPr>
        <p:spPr>
          <a:xfrm>
            <a:off x="1199456" y="6309320"/>
            <a:ext cx="10273141" cy="548680"/>
          </a:xfrm>
        </p:spPr>
        <p:txBody>
          <a:bodyPr/>
          <a:lstStyle/>
          <a:p>
            <a:pPr algn="r"/>
            <a:r>
              <a:rPr lang="en-US" smtClean="0"/>
              <a:t>IMTP 2020-23 March 2020</a:t>
            </a:r>
            <a:endParaRPr lang="en-US" dirty="0"/>
          </a:p>
        </p:txBody>
      </p:sp>
      <p:pic>
        <p:nvPicPr>
          <p:cNvPr id="8" name="Picture 7"/>
          <p:cNvPicPr>
            <a:picLocks noChangeAspect="1"/>
          </p:cNvPicPr>
          <p:nvPr/>
        </p:nvPicPr>
        <p:blipFill>
          <a:blip r:embed="rId2"/>
          <a:stretch>
            <a:fillRect/>
          </a:stretch>
        </p:blipFill>
        <p:spPr>
          <a:xfrm>
            <a:off x="10632504" y="130120"/>
            <a:ext cx="1296144" cy="922616"/>
          </a:xfrm>
          <a:prstGeom prst="rect">
            <a:avLst/>
          </a:prstGeom>
        </p:spPr>
      </p:pic>
    </p:spTree>
    <p:extLst>
      <p:ext uri="{BB962C8B-B14F-4D97-AF65-F5344CB8AC3E}">
        <p14:creationId xmlns:p14="http://schemas.microsoft.com/office/powerpoint/2010/main" val="312305271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a:xfrm>
            <a:off x="744000" y="2852936"/>
            <a:ext cx="10704000" cy="864096"/>
          </a:xfrm>
        </p:spPr>
        <p:txBody>
          <a:bodyPr>
            <a:normAutofit/>
          </a:bodyPr>
          <a:lstStyle/>
          <a:p>
            <a:pPr algn="ctr"/>
            <a:r>
              <a:rPr lang="en-GB" dirty="0" smtClean="0"/>
              <a:t>Revised Health Board financial plan </a:t>
            </a:r>
            <a:endParaRPr lang="en-GB" dirty="0"/>
          </a:p>
        </p:txBody>
      </p:sp>
      <p:sp>
        <p:nvSpPr>
          <p:cNvPr id="3" name="Slide Number Placeholder 2"/>
          <p:cNvSpPr>
            <a:spLocks noGrp="1"/>
          </p:cNvSpPr>
          <p:nvPr>
            <p:ph type="sldNum" sz="quarter" idx="12"/>
          </p:nvPr>
        </p:nvSpPr>
        <p:spPr/>
        <p:txBody>
          <a:bodyPr/>
          <a:lstStyle/>
          <a:p>
            <a:fld id="{E051598E-9D06-4046-8EF2-7702044C4E81}" type="slidenum">
              <a:rPr lang="en-US" smtClean="0"/>
              <a:pPr/>
              <a:t>7</a:t>
            </a:fld>
            <a:endParaRPr lang="en-US" dirty="0"/>
          </a:p>
        </p:txBody>
      </p:sp>
      <p:sp>
        <p:nvSpPr>
          <p:cNvPr id="4" name="Footer Placeholder 3"/>
          <p:cNvSpPr>
            <a:spLocks noGrp="1"/>
          </p:cNvSpPr>
          <p:nvPr>
            <p:ph type="ftr" sz="quarter" idx="3"/>
          </p:nvPr>
        </p:nvSpPr>
        <p:spPr/>
        <p:txBody>
          <a:bodyPr/>
          <a:lstStyle/>
          <a:p>
            <a:r>
              <a:rPr lang="en-US" smtClean="0"/>
              <a:t>IMTP 2020-23 March 2020</a:t>
            </a:r>
            <a:endParaRPr lang="en-US" dirty="0"/>
          </a:p>
        </p:txBody>
      </p:sp>
    </p:spTree>
    <p:extLst>
      <p:ext uri="{BB962C8B-B14F-4D97-AF65-F5344CB8AC3E}">
        <p14:creationId xmlns:p14="http://schemas.microsoft.com/office/powerpoint/2010/main" val="29842501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85795" y="764704"/>
            <a:ext cx="9679029" cy="720080"/>
          </a:xfrm>
        </p:spPr>
        <p:txBody>
          <a:bodyPr>
            <a:normAutofit fontScale="90000"/>
          </a:bodyPr>
          <a:lstStyle/>
          <a:p>
            <a:pPr algn="ctr"/>
            <a:r>
              <a:rPr lang="en-GB" dirty="0" smtClean="0"/>
              <a:t>Approach to revised financial plan – pre </a:t>
            </a:r>
            <a:r>
              <a:rPr lang="en-GB" dirty="0" err="1" smtClean="0"/>
              <a:t>Covid</a:t>
            </a:r>
            <a:endParaRPr lang="en-GB" dirty="0">
              <a:solidFill>
                <a:srgbClr val="211973"/>
              </a:solidFill>
            </a:endParaRPr>
          </a:p>
        </p:txBody>
      </p:sp>
      <p:sp>
        <p:nvSpPr>
          <p:cNvPr id="3" name="Content Placeholder 2"/>
          <p:cNvSpPr>
            <a:spLocks noGrp="1"/>
          </p:cNvSpPr>
          <p:nvPr>
            <p:ph idx="1"/>
          </p:nvPr>
        </p:nvSpPr>
        <p:spPr>
          <a:xfrm>
            <a:off x="335360" y="1484784"/>
            <a:ext cx="11665296" cy="4680520"/>
          </a:xfrm>
        </p:spPr>
        <p:txBody>
          <a:bodyPr>
            <a:noAutofit/>
          </a:bodyPr>
          <a:lstStyle/>
          <a:p>
            <a:pPr marL="342900" indent="-342900">
              <a:lnSpc>
                <a:spcPct val="100000"/>
              </a:lnSpc>
              <a:spcBef>
                <a:spcPts val="600"/>
              </a:spcBef>
              <a:spcAft>
                <a:spcPts val="600"/>
              </a:spcAft>
              <a:buFont typeface="Arial" panose="020B0604020202020204" pitchFamily="34" charset="0"/>
              <a:buChar char="•"/>
              <a:defRPr/>
            </a:pPr>
            <a:r>
              <a:rPr lang="en-GB" altLang="en-US" dirty="0" smtClean="0"/>
              <a:t>Revise planned recurrent deficit to £17.9m</a:t>
            </a:r>
            <a:endParaRPr lang="en-GB" altLang="en-US" dirty="0"/>
          </a:p>
          <a:p>
            <a:pPr marL="342900" indent="-342900">
              <a:lnSpc>
                <a:spcPct val="100000"/>
              </a:lnSpc>
              <a:spcBef>
                <a:spcPts val="600"/>
              </a:spcBef>
              <a:spcAft>
                <a:spcPts val="600"/>
              </a:spcAft>
              <a:buFont typeface="Arial" panose="020B0604020202020204" pitchFamily="34" charset="0"/>
              <a:buChar char="•"/>
              <a:defRPr/>
            </a:pPr>
            <a:r>
              <a:rPr lang="en-GB" altLang="en-US" dirty="0" smtClean="0"/>
              <a:t>Close the £6m gap by planning for increased non-recurring cost reductions from additional accounting gains and anticipated slippage in spending(£4.8m) and other changes to reflect latest information on phasing of various programmes (£1.2m). Details are in Appendix 4.  </a:t>
            </a:r>
          </a:p>
          <a:p>
            <a:pPr marL="342900" indent="-342900">
              <a:lnSpc>
                <a:spcPct val="100000"/>
              </a:lnSpc>
              <a:spcBef>
                <a:spcPts val="600"/>
              </a:spcBef>
              <a:spcAft>
                <a:spcPts val="600"/>
              </a:spcAft>
              <a:buFont typeface="Arial" panose="020B0604020202020204" pitchFamily="34" charset="0"/>
              <a:buChar char="•"/>
              <a:defRPr/>
            </a:pPr>
            <a:r>
              <a:rPr lang="en-GB" altLang="en-US" dirty="0" smtClean="0"/>
              <a:t>Retain savings target at £20.6m  - this leaves ILGs to deliver existing directorate plans of £12.3m, deliver additional cross cutting plans of £4m, and identify and deliver a further £4.3m during the year </a:t>
            </a:r>
          </a:p>
          <a:p>
            <a:pPr marL="342900" indent="-342900">
              <a:lnSpc>
                <a:spcPct val="100000"/>
              </a:lnSpc>
              <a:spcBef>
                <a:spcPts val="600"/>
              </a:spcBef>
              <a:spcAft>
                <a:spcPts val="600"/>
              </a:spcAft>
              <a:buFont typeface="Arial" panose="020B0604020202020204" pitchFamily="34" charset="0"/>
              <a:buChar char="•"/>
              <a:defRPr/>
            </a:pPr>
            <a:r>
              <a:rPr lang="en-GB" altLang="en-US" dirty="0" smtClean="0"/>
              <a:t>Assume c £7.5m cost of meeting recurrent </a:t>
            </a:r>
            <a:r>
              <a:rPr lang="en-GB" altLang="en-US" dirty="0" smtClean="0"/>
              <a:t>demand and a reduction to the RTT backlog at 31/3/20 in medical specialties. Not included in the financial plan in the IMTP pending further discussion with WG </a:t>
            </a:r>
            <a:endParaRPr lang="en-GB" altLang="en-US" dirty="0" smtClean="0"/>
          </a:p>
          <a:p>
            <a:pPr marL="342900" indent="-342900">
              <a:lnSpc>
                <a:spcPct val="100000"/>
              </a:lnSpc>
              <a:spcBef>
                <a:spcPts val="600"/>
              </a:spcBef>
              <a:spcAft>
                <a:spcPts val="600"/>
              </a:spcAft>
              <a:buFont typeface="Arial" panose="020B0604020202020204" pitchFamily="34" charset="0"/>
              <a:buChar char="•"/>
              <a:defRPr/>
            </a:pPr>
            <a:r>
              <a:rPr lang="en-GB" altLang="en-US" dirty="0" smtClean="0"/>
              <a:t>Assumption </a:t>
            </a:r>
            <a:r>
              <a:rPr lang="en-GB" altLang="en-US" dirty="0" smtClean="0"/>
              <a:t>that WG will provide £5m bridging funding in 20/21 (and £2.2m in 21/22)</a:t>
            </a:r>
          </a:p>
        </p:txBody>
      </p:sp>
      <p:sp>
        <p:nvSpPr>
          <p:cNvPr id="4" name="Slide Number Placeholder 3"/>
          <p:cNvSpPr>
            <a:spLocks noGrp="1"/>
          </p:cNvSpPr>
          <p:nvPr>
            <p:ph type="sldNum" sz="quarter" idx="12"/>
          </p:nvPr>
        </p:nvSpPr>
        <p:spPr/>
        <p:txBody>
          <a:bodyPr/>
          <a:lstStyle/>
          <a:p>
            <a:fld id="{E051598E-9D06-4046-8EF2-7702044C4E81}" type="slidenum">
              <a:rPr lang="en-US" smtClean="0"/>
              <a:pPr/>
              <a:t>8</a:t>
            </a:fld>
            <a:endParaRPr lang="en-US" dirty="0"/>
          </a:p>
        </p:txBody>
      </p:sp>
      <p:sp>
        <p:nvSpPr>
          <p:cNvPr id="5" name="Footer Placeholder 4"/>
          <p:cNvSpPr>
            <a:spLocks noGrp="1"/>
          </p:cNvSpPr>
          <p:nvPr>
            <p:ph type="ftr" sz="quarter" idx="4294967295"/>
          </p:nvPr>
        </p:nvSpPr>
        <p:spPr>
          <a:xfrm>
            <a:off x="1199456" y="6309320"/>
            <a:ext cx="10273141" cy="548680"/>
          </a:xfrm>
        </p:spPr>
        <p:txBody>
          <a:bodyPr/>
          <a:lstStyle/>
          <a:p>
            <a:r>
              <a:rPr lang="en-US" smtClean="0"/>
              <a:t>IMTP 2020-23 March 2020</a:t>
            </a:r>
            <a:endParaRPr lang="en-US" dirty="0"/>
          </a:p>
        </p:txBody>
      </p:sp>
      <p:pic>
        <p:nvPicPr>
          <p:cNvPr id="8" name="Picture 7"/>
          <p:cNvPicPr>
            <a:picLocks noChangeAspect="1"/>
          </p:cNvPicPr>
          <p:nvPr/>
        </p:nvPicPr>
        <p:blipFill>
          <a:blip r:embed="rId2"/>
          <a:stretch>
            <a:fillRect/>
          </a:stretch>
        </p:blipFill>
        <p:spPr>
          <a:xfrm>
            <a:off x="10632504" y="130120"/>
            <a:ext cx="1296144" cy="922616"/>
          </a:xfrm>
          <a:prstGeom prst="rect">
            <a:avLst/>
          </a:prstGeom>
        </p:spPr>
      </p:pic>
    </p:spTree>
    <p:extLst>
      <p:ext uri="{BB962C8B-B14F-4D97-AF65-F5344CB8AC3E}">
        <p14:creationId xmlns:p14="http://schemas.microsoft.com/office/powerpoint/2010/main" val="348142220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85795" y="764704"/>
            <a:ext cx="9679029" cy="720080"/>
          </a:xfrm>
        </p:spPr>
        <p:txBody>
          <a:bodyPr>
            <a:normAutofit/>
          </a:bodyPr>
          <a:lstStyle/>
          <a:p>
            <a:pPr algn="ctr"/>
            <a:r>
              <a:rPr lang="en-GB" dirty="0"/>
              <a:t>R</a:t>
            </a:r>
            <a:r>
              <a:rPr lang="en-GB" dirty="0" smtClean="0"/>
              <a:t>evised financial plan – pre </a:t>
            </a:r>
            <a:r>
              <a:rPr lang="en-GB" dirty="0" err="1" smtClean="0"/>
              <a:t>Covid</a:t>
            </a:r>
            <a:endParaRPr lang="en-GB" dirty="0">
              <a:solidFill>
                <a:srgbClr val="211973"/>
              </a:solidFill>
            </a:endParaRPr>
          </a:p>
        </p:txBody>
      </p:sp>
      <p:sp>
        <p:nvSpPr>
          <p:cNvPr id="3" name="Content Placeholder 2"/>
          <p:cNvSpPr>
            <a:spLocks noGrp="1"/>
          </p:cNvSpPr>
          <p:nvPr>
            <p:ph idx="1"/>
          </p:nvPr>
        </p:nvSpPr>
        <p:spPr>
          <a:xfrm>
            <a:off x="335360" y="1484784"/>
            <a:ext cx="11665296" cy="4680520"/>
          </a:xfrm>
        </p:spPr>
        <p:txBody>
          <a:bodyPr>
            <a:noAutofit/>
          </a:bodyPr>
          <a:lstStyle/>
          <a:p>
            <a:pPr marL="342900" indent="-342900">
              <a:lnSpc>
                <a:spcPct val="100000"/>
              </a:lnSpc>
              <a:spcBef>
                <a:spcPts val="600"/>
              </a:spcBef>
              <a:spcAft>
                <a:spcPts val="600"/>
              </a:spcAft>
              <a:buFont typeface="Arial" panose="020B0604020202020204" pitchFamily="34" charset="0"/>
              <a:buChar char="•"/>
              <a:defRPr/>
            </a:pPr>
            <a:endParaRPr lang="en-GB" altLang="en-US" dirty="0" smtClean="0"/>
          </a:p>
          <a:p>
            <a:pPr marL="342900" indent="-342900">
              <a:lnSpc>
                <a:spcPct val="100000"/>
              </a:lnSpc>
              <a:spcBef>
                <a:spcPts val="600"/>
              </a:spcBef>
              <a:spcAft>
                <a:spcPts val="600"/>
              </a:spcAft>
              <a:buFont typeface="Arial" panose="020B0604020202020204" pitchFamily="34" charset="0"/>
              <a:buChar char="•"/>
              <a:defRPr/>
            </a:pPr>
            <a:r>
              <a:rPr lang="en-GB" altLang="en-US" dirty="0" smtClean="0"/>
              <a:t>The revised summary 3 year plan is shown in Appendix 5</a:t>
            </a:r>
          </a:p>
          <a:p>
            <a:pPr marL="342900" indent="-342900">
              <a:lnSpc>
                <a:spcPct val="100000"/>
              </a:lnSpc>
              <a:spcBef>
                <a:spcPts val="600"/>
              </a:spcBef>
              <a:spcAft>
                <a:spcPts val="600"/>
              </a:spcAft>
              <a:buFont typeface="Arial" panose="020B0604020202020204" pitchFamily="34" charset="0"/>
              <a:buChar char="•"/>
              <a:defRPr/>
            </a:pPr>
            <a:r>
              <a:rPr lang="en-GB" altLang="en-US" dirty="0" smtClean="0"/>
              <a:t>It reflects breakeven in each financial year </a:t>
            </a:r>
          </a:p>
          <a:p>
            <a:pPr marL="342900" indent="-342900">
              <a:lnSpc>
                <a:spcPct val="100000"/>
              </a:lnSpc>
              <a:spcBef>
                <a:spcPts val="600"/>
              </a:spcBef>
              <a:spcAft>
                <a:spcPts val="600"/>
              </a:spcAft>
              <a:buFont typeface="Arial" panose="020B0604020202020204" pitchFamily="34" charset="0"/>
              <a:buChar char="•"/>
              <a:defRPr/>
            </a:pPr>
            <a:r>
              <a:rPr lang="en-GB" altLang="en-US" dirty="0" smtClean="0"/>
              <a:t>Key risks are</a:t>
            </a:r>
          </a:p>
          <a:p>
            <a:pPr marL="558900" lvl="2" indent="-342900">
              <a:lnSpc>
                <a:spcPct val="100000"/>
              </a:lnSpc>
              <a:spcAft>
                <a:spcPts val="600"/>
              </a:spcAft>
              <a:defRPr/>
            </a:pPr>
            <a:r>
              <a:rPr lang="en-GB" altLang="en-US" sz="2000" dirty="0" smtClean="0"/>
              <a:t>Delivery of £20.6m savings</a:t>
            </a:r>
          </a:p>
          <a:p>
            <a:pPr marL="558900" lvl="2" indent="-342900">
              <a:lnSpc>
                <a:spcPct val="100000"/>
              </a:lnSpc>
              <a:spcAft>
                <a:spcPts val="600"/>
              </a:spcAft>
              <a:defRPr/>
            </a:pPr>
            <a:r>
              <a:rPr lang="en-GB" altLang="en-US" sz="2000" dirty="0" smtClean="0"/>
              <a:t>Management to achieve higher slippage assumed in the plan</a:t>
            </a:r>
          </a:p>
          <a:p>
            <a:pPr marL="558900" lvl="2" indent="-342900">
              <a:lnSpc>
                <a:spcPct val="100000"/>
              </a:lnSpc>
              <a:spcAft>
                <a:spcPts val="600"/>
              </a:spcAft>
              <a:defRPr/>
            </a:pPr>
            <a:r>
              <a:rPr lang="en-GB" altLang="en-US" sz="2000" dirty="0" smtClean="0"/>
              <a:t>WG agreement to bridging funding </a:t>
            </a:r>
          </a:p>
          <a:p>
            <a:pPr marL="558900" lvl="2" indent="-342900">
              <a:lnSpc>
                <a:spcPct val="100000"/>
              </a:lnSpc>
              <a:spcAft>
                <a:spcPts val="600"/>
              </a:spcAft>
              <a:defRPr/>
            </a:pPr>
            <a:r>
              <a:rPr lang="en-GB" altLang="en-US" sz="2000" dirty="0" smtClean="0"/>
              <a:t>Potential for unavoidable cost pressures to exceed plan provision </a:t>
            </a:r>
          </a:p>
          <a:p>
            <a:pPr marL="342900" indent="-342900">
              <a:lnSpc>
                <a:spcPct val="100000"/>
              </a:lnSpc>
              <a:spcBef>
                <a:spcPts val="600"/>
              </a:spcBef>
              <a:spcAft>
                <a:spcPts val="600"/>
              </a:spcAft>
              <a:buFont typeface="Arial" panose="020B0604020202020204" pitchFamily="34" charset="0"/>
              <a:buChar char="•"/>
              <a:defRPr/>
            </a:pPr>
            <a:endParaRPr lang="en-GB" altLang="en-US" dirty="0" smtClean="0"/>
          </a:p>
        </p:txBody>
      </p:sp>
      <p:sp>
        <p:nvSpPr>
          <p:cNvPr id="4" name="Slide Number Placeholder 3"/>
          <p:cNvSpPr>
            <a:spLocks noGrp="1"/>
          </p:cNvSpPr>
          <p:nvPr>
            <p:ph type="sldNum" sz="quarter" idx="12"/>
          </p:nvPr>
        </p:nvSpPr>
        <p:spPr/>
        <p:txBody>
          <a:bodyPr/>
          <a:lstStyle/>
          <a:p>
            <a:fld id="{E051598E-9D06-4046-8EF2-7702044C4E81}" type="slidenum">
              <a:rPr lang="en-US" smtClean="0"/>
              <a:pPr/>
              <a:t>9</a:t>
            </a:fld>
            <a:endParaRPr lang="en-US" dirty="0"/>
          </a:p>
        </p:txBody>
      </p:sp>
      <p:sp>
        <p:nvSpPr>
          <p:cNvPr id="5" name="Footer Placeholder 4"/>
          <p:cNvSpPr>
            <a:spLocks noGrp="1"/>
          </p:cNvSpPr>
          <p:nvPr>
            <p:ph type="ftr" sz="quarter" idx="4294967295"/>
          </p:nvPr>
        </p:nvSpPr>
        <p:spPr>
          <a:xfrm>
            <a:off x="1199456" y="6309320"/>
            <a:ext cx="10273141" cy="548680"/>
          </a:xfrm>
        </p:spPr>
        <p:txBody>
          <a:bodyPr/>
          <a:lstStyle/>
          <a:p>
            <a:r>
              <a:rPr lang="en-US" smtClean="0"/>
              <a:t>IMTP 2020-23 March 2020</a:t>
            </a:r>
            <a:endParaRPr lang="en-US" dirty="0"/>
          </a:p>
        </p:txBody>
      </p:sp>
      <p:pic>
        <p:nvPicPr>
          <p:cNvPr id="8" name="Picture 7"/>
          <p:cNvPicPr>
            <a:picLocks noChangeAspect="1"/>
          </p:cNvPicPr>
          <p:nvPr/>
        </p:nvPicPr>
        <p:blipFill>
          <a:blip r:embed="rId2"/>
          <a:stretch>
            <a:fillRect/>
          </a:stretch>
        </p:blipFill>
        <p:spPr>
          <a:xfrm>
            <a:off x="10632504" y="130120"/>
            <a:ext cx="1296144" cy="922616"/>
          </a:xfrm>
          <a:prstGeom prst="rect">
            <a:avLst/>
          </a:prstGeom>
        </p:spPr>
      </p:pic>
    </p:spTree>
    <p:extLst>
      <p:ext uri="{BB962C8B-B14F-4D97-AF65-F5344CB8AC3E}">
        <p14:creationId xmlns:p14="http://schemas.microsoft.com/office/powerpoint/2010/main" val="2818903671"/>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NHS Wales">
      <a:dk1>
        <a:srgbClr val="005EB8"/>
      </a:dk1>
      <a:lt1>
        <a:sysClr val="window" lastClr="FFFFFF"/>
      </a:lt1>
      <a:dk2>
        <a:srgbClr val="005EB8"/>
      </a:dk2>
      <a:lt2>
        <a:srgbClr val="FFFFFF"/>
      </a:lt2>
      <a:accent1>
        <a:srgbClr val="2C3E72"/>
      </a:accent1>
      <a:accent2>
        <a:srgbClr val="B3995D"/>
      </a:accent2>
      <a:accent3>
        <a:srgbClr val="383838"/>
      </a:accent3>
      <a:accent4>
        <a:srgbClr val="6C757D"/>
      </a:accent4>
      <a:accent5>
        <a:srgbClr val="B0483C"/>
      </a:accent5>
      <a:accent6>
        <a:srgbClr val="1E8376"/>
      </a:accent6>
      <a:hlink>
        <a:srgbClr val="0563C1"/>
      </a:hlink>
      <a:folHlink>
        <a:srgbClr val="954F72"/>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D54204B78526F54AAF0D83670F0DE62F" ma:contentTypeVersion="4" ma:contentTypeDescription="Create a new document." ma:contentTypeScope="" ma:versionID="47050b39ab33bbabd1ad6239818dbb3d">
  <xsd:schema xmlns:xsd="http://www.w3.org/2001/XMLSchema" xmlns:xs="http://www.w3.org/2001/XMLSchema" xmlns:p="http://schemas.microsoft.com/office/2006/metadata/properties" xmlns:ns2="177bb0a3-dcc7-4901-83ce-2bae23594b2a" targetNamespace="http://schemas.microsoft.com/office/2006/metadata/properties" ma:root="true" ma:fieldsID="05bda73b2b60fd051cb0f201c78a9f32" ns2:_="">
    <xsd:import namespace="177bb0a3-dcc7-4901-83ce-2bae23594b2a"/>
    <xsd:element name="properties">
      <xsd:complexType>
        <xsd:sequence>
          <xsd:element name="documentManagement">
            <xsd:complexType>
              <xsd:all>
                <xsd:element ref="ns2:SharedWithUser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77bb0a3-dcc7-4901-83ce-2bae23594b2a" elementFormDefault="qualified">
    <xsd:import namespace="http://schemas.microsoft.com/office/2006/documentManagement/types"/>
    <xsd:import namespace="http://schemas.microsoft.com/office/infopath/2007/PartnerControls"/>
    <xsd:element name="SharedWithUsers" ma:index="8"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Heading"/>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88C9FE4B-AC3C-45F0-8C58-FE943524E80A}">
  <ds:schemaRefs>
    <ds:schemaRef ds:uri="http://schemas.microsoft.com/office/2006/documentManagement/types"/>
    <ds:schemaRef ds:uri="http://www.w3.org/XML/1998/namespace"/>
    <ds:schemaRef ds:uri="http://purl.org/dc/terms/"/>
    <ds:schemaRef ds:uri="http://purl.org/dc/dcmitype/"/>
    <ds:schemaRef ds:uri="http://schemas.microsoft.com/office/infopath/2007/PartnerControls"/>
    <ds:schemaRef ds:uri="http://purl.org/dc/elements/1.1/"/>
    <ds:schemaRef ds:uri="http://schemas.openxmlformats.org/package/2006/metadata/core-properties"/>
    <ds:schemaRef ds:uri="177bb0a3-dcc7-4901-83ce-2bae23594b2a"/>
    <ds:schemaRef ds:uri="http://schemas.microsoft.com/office/2006/metadata/properties"/>
  </ds:schemaRefs>
</ds:datastoreItem>
</file>

<file path=customXml/itemProps2.xml><?xml version="1.0" encoding="utf-8"?>
<ds:datastoreItem xmlns:ds="http://schemas.openxmlformats.org/officeDocument/2006/customXml" ds:itemID="{D8DE5558-6719-4453-A5F7-6F77A46EFA6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177bb0a3-dcc7-4901-83ce-2bae23594b2a"/>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39F3FE1A-3049-451B-A0F9-9A080E5AFAB5}">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3555</TotalTime>
  <Words>1227</Words>
  <Application>Microsoft Office PowerPoint</Application>
  <PresentationFormat>Widescreen</PresentationFormat>
  <Paragraphs>123</Paragraphs>
  <Slides>19</Slides>
  <Notes>7</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19</vt:i4>
      </vt:variant>
    </vt:vector>
  </HeadingPairs>
  <TitlesOfParts>
    <vt:vector size="23" baseType="lpstr">
      <vt:lpstr>Arial</vt:lpstr>
      <vt:lpstr>Calibri</vt:lpstr>
      <vt:lpstr>Verdana</vt:lpstr>
      <vt:lpstr>Office Theme</vt:lpstr>
      <vt:lpstr>Integrated Medium Term Plan 2020/23</vt:lpstr>
      <vt:lpstr>Welsh Government Draft IMTP Feedback</vt:lpstr>
      <vt:lpstr>PowerPoint Presentation</vt:lpstr>
      <vt:lpstr>Residual financial and performance issues and risks </vt:lpstr>
      <vt:lpstr>PowerPoint Presentation</vt:lpstr>
      <vt:lpstr>Latest bottom up financial plans</vt:lpstr>
      <vt:lpstr>PowerPoint Presentation</vt:lpstr>
      <vt:lpstr>Approach to revised financial plan – pre Covid</vt:lpstr>
      <vt:lpstr>Revised financial plan – pre Covid</vt:lpstr>
      <vt:lpstr>Potential financial implications of Covid</vt:lpstr>
      <vt:lpstr>PowerPoint Presentation</vt:lpstr>
      <vt:lpstr>Status of the IMTP </vt:lpstr>
      <vt:lpstr>PowerPoint Presentation</vt:lpstr>
      <vt:lpstr>Appendix 1 - Recurring overspends in 19/20</vt:lpstr>
      <vt:lpstr>Appendix 2 - Savings plans at 13 March 2020</vt:lpstr>
      <vt:lpstr>Appendix 3 – Cost associated with demand &amp; capacity plans</vt:lpstr>
      <vt:lpstr>Appendix 4 – Closing the £6m gap</vt:lpstr>
      <vt:lpstr>Appendix 4 – Closing the £6m gap</vt:lpstr>
      <vt:lpstr>Appendix 5 – Updated 3 year plan</vt:lpstr>
    </vt:vector>
  </TitlesOfParts>
  <Company>Cabinet Office</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Paul Edmonds (ABM ULHB - Communications)</dc:creator>
  <cp:lastModifiedBy>Steve Webster (Cwm Taf UHB - Finance)</cp:lastModifiedBy>
  <cp:revision>299</cp:revision>
  <cp:lastPrinted>2020-03-19T13:08:52Z</cp:lastPrinted>
  <dcterms:created xsi:type="dcterms:W3CDTF">2012-10-10T09:02:29Z</dcterms:created>
  <dcterms:modified xsi:type="dcterms:W3CDTF">2020-03-23T09:35:39Z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0x010100D54204B78526F54AAF0D83670F0DE62F</vt:lpwstr>
  </property>
</Properties>
</file>