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4"/>
  </p:sldMasterIdLst>
  <p:notesMasterIdLst>
    <p:notesMasterId r:id="rId18"/>
  </p:notesMasterIdLst>
  <p:handoutMasterIdLst>
    <p:handoutMasterId r:id="rId19"/>
  </p:handoutMasterIdLst>
  <p:sldIdLst>
    <p:sldId id="292" r:id="rId5"/>
    <p:sldId id="289" r:id="rId6"/>
    <p:sldId id="282" r:id="rId7"/>
    <p:sldId id="288" r:id="rId8"/>
    <p:sldId id="285" r:id="rId9"/>
    <p:sldId id="297" r:id="rId10"/>
    <p:sldId id="293" r:id="rId11"/>
    <p:sldId id="296" r:id="rId12"/>
    <p:sldId id="291" r:id="rId13"/>
    <p:sldId id="295" r:id="rId14"/>
    <p:sldId id="283" r:id="rId15"/>
    <p:sldId id="284" r:id="rId16"/>
    <p:sldId id="286" r:id="rId17"/>
  </p:sldIdLst>
  <p:sldSz cx="12192000" cy="6858000"/>
  <p:notesSz cx="6742113"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2792"/>
    <a:srgbClr val="211973"/>
    <a:srgbClr val="266EBC"/>
    <a:srgbClr val="335083"/>
    <a:srgbClr val="3553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90" y="234"/>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1000" cy="4953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19525" y="0"/>
            <a:ext cx="2921000" cy="495300"/>
          </a:xfrm>
          <a:prstGeom prst="rect">
            <a:avLst/>
          </a:prstGeom>
        </p:spPr>
        <p:txBody>
          <a:bodyPr vert="horz" lIns="91440" tIns="45720" rIns="91440" bIns="45720" rtlCol="0"/>
          <a:lstStyle>
            <a:lvl1pPr algn="r">
              <a:defRPr sz="1200"/>
            </a:lvl1pPr>
          </a:lstStyle>
          <a:p>
            <a:fld id="{957FD638-AD70-484A-895B-9178DB928198}" type="datetimeFigureOut">
              <a:rPr lang="en-GB" smtClean="0"/>
              <a:t>19/03/2020</a:t>
            </a:fld>
            <a:endParaRPr lang="en-GB" dirty="0"/>
          </a:p>
        </p:txBody>
      </p:sp>
      <p:sp>
        <p:nvSpPr>
          <p:cNvPr id="4" name="Footer Placeholder 3"/>
          <p:cNvSpPr>
            <a:spLocks noGrp="1"/>
          </p:cNvSpPr>
          <p:nvPr>
            <p:ph type="ftr" sz="quarter" idx="2"/>
          </p:nvPr>
        </p:nvSpPr>
        <p:spPr>
          <a:xfrm>
            <a:off x="0" y="9377363"/>
            <a:ext cx="2921000" cy="4953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19525" y="9377363"/>
            <a:ext cx="2921000" cy="495300"/>
          </a:xfrm>
          <a:prstGeom prst="rect">
            <a:avLst/>
          </a:prstGeom>
        </p:spPr>
        <p:txBody>
          <a:bodyPr vert="horz" lIns="91440" tIns="45720" rIns="91440" bIns="45720" rtlCol="0" anchor="b"/>
          <a:lstStyle>
            <a:lvl1pPr algn="r">
              <a:defRPr sz="1200"/>
            </a:lvl1pPr>
          </a:lstStyle>
          <a:p>
            <a:fld id="{B0EF0C08-A08A-4CB8-975F-92A2F91EA88B}" type="slidenum">
              <a:rPr lang="en-GB" smtClean="0"/>
              <a:t>‹#›</a:t>
            </a:fld>
            <a:endParaRPr lang="en-GB" dirty="0"/>
          </a:p>
        </p:txBody>
      </p:sp>
    </p:spTree>
    <p:extLst>
      <p:ext uri="{BB962C8B-B14F-4D97-AF65-F5344CB8AC3E}">
        <p14:creationId xmlns:p14="http://schemas.microsoft.com/office/powerpoint/2010/main" val="32919209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21582" cy="49363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18971" y="2"/>
            <a:ext cx="2921582" cy="493633"/>
          </a:xfrm>
          <a:prstGeom prst="rect">
            <a:avLst/>
          </a:prstGeom>
        </p:spPr>
        <p:txBody>
          <a:bodyPr vert="horz" lIns="91440" tIns="45720" rIns="91440" bIns="45720" rtlCol="0"/>
          <a:lstStyle>
            <a:lvl1pPr algn="r">
              <a:defRPr sz="1200"/>
            </a:lvl1pPr>
          </a:lstStyle>
          <a:p>
            <a:fld id="{7665965F-46C9-4FA8-9786-426A2753F503}" type="datetimeFigureOut">
              <a:rPr lang="en-US" smtClean="0"/>
              <a:pPr/>
              <a:t>3/19/2020</a:t>
            </a:fld>
            <a:endParaRPr lang="en-US" dirty="0"/>
          </a:p>
        </p:txBody>
      </p:sp>
      <p:sp>
        <p:nvSpPr>
          <p:cNvPr id="4" name="Slide Image Placeholder 3"/>
          <p:cNvSpPr>
            <a:spLocks noGrp="1" noRot="1" noChangeAspect="1"/>
          </p:cNvSpPr>
          <p:nvPr>
            <p:ph type="sldImg" idx="2"/>
          </p:nvPr>
        </p:nvSpPr>
        <p:spPr>
          <a:xfrm>
            <a:off x="79375" y="739775"/>
            <a:ext cx="6583363" cy="370363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4212" y="4689515"/>
            <a:ext cx="5393690" cy="444269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7318"/>
            <a:ext cx="2921582" cy="49363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18971" y="9377318"/>
            <a:ext cx="2921582" cy="493633"/>
          </a:xfrm>
          <a:prstGeom prst="rect">
            <a:avLst/>
          </a:prstGeom>
        </p:spPr>
        <p:txBody>
          <a:bodyPr vert="horz" lIns="91440" tIns="45720" rIns="91440" bIns="45720" rtlCol="0" anchor="b"/>
          <a:lstStyle>
            <a:lvl1pPr algn="r">
              <a:defRPr sz="1200"/>
            </a:lvl1pPr>
          </a:lstStyle>
          <a:p>
            <a:fld id="{BF1A7007-A200-4625-857B-C1B607EDAC37}" type="slidenum">
              <a:rPr lang="en-US" smtClean="0"/>
              <a:pPr/>
              <a:t>‹#›</a:t>
            </a:fld>
            <a:endParaRPr lang="en-US" dirty="0"/>
          </a:p>
        </p:txBody>
      </p:sp>
    </p:spTree>
    <p:extLst>
      <p:ext uri="{BB962C8B-B14F-4D97-AF65-F5344CB8AC3E}">
        <p14:creationId xmlns:p14="http://schemas.microsoft.com/office/powerpoint/2010/main" val="2478569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188000"/>
            <a:ext cx="12192000" cy="567000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2" name="Title 1"/>
          <p:cNvSpPr>
            <a:spLocks noGrp="1"/>
          </p:cNvSpPr>
          <p:nvPr>
            <p:ph type="ctrTitle"/>
          </p:nvPr>
        </p:nvSpPr>
        <p:spPr>
          <a:xfrm>
            <a:off x="744000" y="2132857"/>
            <a:ext cx="10178197" cy="2084543"/>
          </a:xfrm>
          <a:ln>
            <a:noFill/>
          </a:ln>
        </p:spPr>
        <p:txBody>
          <a:bodyPr lIns="0" tIns="0" rIns="0" bIns="0" anchor="t">
            <a:noAutofit/>
          </a:bodyPr>
          <a:lstStyle>
            <a:lvl1pPr algn="l">
              <a:defRPr sz="4500" baseline="0">
                <a:solidFill>
                  <a:schemeClr val="bg1"/>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44000" y="5445224"/>
            <a:ext cx="10178197" cy="914400"/>
          </a:xfrm>
        </p:spPr>
        <p:txBody>
          <a:bodyPr lIns="0" tIns="0" rIns="0" bIns="0" anchor="b" anchorCtr="0">
            <a:normAutofit/>
          </a:bodyPr>
          <a:lstStyle>
            <a:lvl1pPr marL="0" indent="0" algn="l">
              <a:spcBef>
                <a:spcPts val="0"/>
              </a:spcBef>
              <a:buNone/>
              <a:defRPr sz="2000" b="0" i="0">
                <a:solidFill>
                  <a:schemeClr val="bg1"/>
                </a:solidFill>
                <a:latin typeface="Verdana" panose="020B0604030504040204" pitchFamily="34" charset="0"/>
                <a:ea typeface="Verdan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9" name="TextBox 8"/>
          <p:cNvSpPr txBox="1"/>
          <p:nvPr userDrawn="1"/>
        </p:nvSpPr>
        <p:spPr>
          <a:xfrm>
            <a:off x="8112224" y="636745"/>
            <a:ext cx="3430645" cy="230832"/>
          </a:xfrm>
          <a:prstGeom prst="rect">
            <a:avLst/>
          </a:prstGeom>
          <a:noFill/>
        </p:spPr>
        <p:txBody>
          <a:bodyPr wrap="square" rtlCol="0">
            <a:spAutoFit/>
          </a:bodyPr>
          <a:lstStyle/>
          <a:p>
            <a:pPr algn="r"/>
            <a:r>
              <a:rPr lang="en-GB" sz="900" dirty="0"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itle (2 lines) and Two Col Content">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1188000"/>
          </a:xfrm>
        </p:spPr>
        <p:txBody>
          <a:bodyPr lIns="0" tIns="0" rIns="0" bIns="0" anchor="t" anchorCtr="0"/>
          <a:lstStyle>
            <a:lvl1pPr>
              <a:defRPr>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744000" y="2628000"/>
            <a:ext cx="5232000" cy="3564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216000" y="2628000"/>
            <a:ext cx="5232000" cy="3564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0" name="TextBox 9"/>
          <p:cNvSpPr txBox="1"/>
          <p:nvPr userDrawn="1"/>
        </p:nvSpPr>
        <p:spPr>
          <a:xfrm>
            <a:off x="8112224" y="636745"/>
            <a:ext cx="3430645" cy="230832"/>
          </a:xfrm>
          <a:prstGeom prst="rect">
            <a:avLst/>
          </a:prstGeom>
          <a:noFill/>
        </p:spPr>
        <p:txBody>
          <a:bodyPr wrap="square" rtlCol="0">
            <a:spAutoFit/>
          </a:bodyPr>
          <a:lstStyle/>
          <a:p>
            <a:pPr algn="r"/>
            <a:r>
              <a:rPr lang="en-GB" sz="900" dirty="0"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Content Placeholder 2"/>
          <p:cNvSpPr>
            <a:spLocks noGrp="1"/>
          </p:cNvSpPr>
          <p:nvPr>
            <p:ph idx="1"/>
          </p:nvPr>
        </p:nvSpPr>
        <p:spPr>
          <a:xfrm>
            <a:off x="744000" y="1367999"/>
            <a:ext cx="10704000" cy="4788000"/>
          </a:xfrm>
        </p:spPr>
        <p:txBody>
          <a:bodyPr lIns="0" tIns="0" rIns="0" bIns="0"/>
          <a:lstStyle>
            <a:lvl1pPr>
              <a:spcBef>
                <a:spcPts val="1200"/>
              </a:spcBef>
              <a:defRPr>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0" name="TextBox 9"/>
          <p:cNvSpPr txBox="1"/>
          <p:nvPr userDrawn="1"/>
        </p:nvSpPr>
        <p:spPr>
          <a:xfrm>
            <a:off x="8112224" y="636745"/>
            <a:ext cx="3430645" cy="230832"/>
          </a:xfrm>
          <a:prstGeom prst="rect">
            <a:avLst/>
          </a:prstGeom>
          <a:noFill/>
        </p:spPr>
        <p:txBody>
          <a:bodyPr wrap="square" rtlCol="0">
            <a:spAutoFit/>
          </a:bodyPr>
          <a:lstStyle/>
          <a:p>
            <a:pPr algn="r"/>
            <a:r>
              <a:rPr lang="en-GB" sz="900" dirty="0"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3"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sp>
        <p:nvSpPr>
          <p:cNvPr id="8" name="Picture Placeholder 7"/>
          <p:cNvSpPr>
            <a:spLocks noGrp="1"/>
          </p:cNvSpPr>
          <p:nvPr>
            <p:ph type="pic" sz="quarter" idx="13"/>
          </p:nvPr>
        </p:nvSpPr>
        <p:spPr>
          <a:xfrm>
            <a:off x="0" y="1"/>
            <a:ext cx="12192000" cy="6308725"/>
          </a:xfrm>
        </p:spPr>
        <p:txBody>
          <a:bodyPr/>
          <a:lstStyle/>
          <a:p>
            <a:endParaRPr lang="en-US" dirty="0"/>
          </a:p>
        </p:txBody>
      </p:sp>
      <p:sp>
        <p:nvSpPr>
          <p:cNvPr id="7" name="TextBox 6"/>
          <p:cNvSpPr txBox="1"/>
          <p:nvPr userDrawn="1"/>
        </p:nvSpPr>
        <p:spPr>
          <a:xfrm>
            <a:off x="8112224" y="636745"/>
            <a:ext cx="3430645" cy="230832"/>
          </a:xfrm>
          <a:prstGeom prst="rect">
            <a:avLst/>
          </a:prstGeom>
          <a:noFill/>
        </p:spPr>
        <p:txBody>
          <a:bodyPr wrap="square" rtlCol="0">
            <a:spAutoFit/>
          </a:bodyPr>
          <a:lstStyle/>
          <a:p>
            <a:pPr algn="r"/>
            <a:r>
              <a:rPr lang="en-GB" sz="900" dirty="0"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ext heavy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72"/>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744000" y="2088001"/>
            <a:ext cx="10704000" cy="4064455"/>
          </a:xfrm>
        </p:spPr>
        <p:txBody>
          <a:bodyPr lIns="0" tIns="0" rIns="0" bIns="0"/>
          <a:lstStyle>
            <a:lvl1pPr>
              <a:spcBef>
                <a:spcPts val="1200"/>
              </a:spcBef>
              <a:defRPr sz="2000" b="0">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9" name="TextBox 8"/>
          <p:cNvSpPr txBox="1"/>
          <p:nvPr userDrawn="1"/>
        </p:nvSpPr>
        <p:spPr>
          <a:xfrm>
            <a:off x="8112224" y="636745"/>
            <a:ext cx="3430645" cy="230832"/>
          </a:xfrm>
          <a:prstGeom prst="rect">
            <a:avLst/>
          </a:prstGeom>
          <a:noFill/>
        </p:spPr>
        <p:txBody>
          <a:bodyPr wrap="square" rtlCol="0">
            <a:spAutoFit/>
          </a:bodyPr>
          <a:lstStyle/>
          <a:p>
            <a:pPr algn="r"/>
            <a:r>
              <a:rPr lang="en-GB" sz="900" dirty="0"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4722873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ext/bullet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20840"/>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744000" y="2132856"/>
            <a:ext cx="10704000" cy="4032448"/>
          </a:xfrm>
        </p:spPr>
        <p:txBody>
          <a:bodyPr lIns="0" tIns="0" rIns="0" bIns="0"/>
          <a:lstStyle>
            <a:lvl1pPr>
              <a:lnSpc>
                <a:spcPct val="150000"/>
              </a:lnSpc>
              <a:spcBef>
                <a:spcPts val="1200"/>
              </a:spcBef>
              <a:defRPr>
                <a:solidFill>
                  <a:srgbClr val="211973"/>
                </a:solidFill>
                <a:latin typeface="Verdana" panose="020B0604030504040204" pitchFamily="34" charset="0"/>
                <a:ea typeface="Verdana" panose="020B0604030504040204" pitchFamily="34" charset="0"/>
              </a:defRPr>
            </a:lvl1pPr>
            <a:lvl2pPr>
              <a:lnSpc>
                <a:spcPct val="150000"/>
              </a:lnSpc>
              <a:defRPr sz="2000">
                <a:latin typeface="Verdana" panose="020B0604030504040204" pitchFamily="34" charset="0"/>
                <a:ea typeface="Verdana" panose="020B0604030504040204" pitchFamily="34" charset="0"/>
              </a:defRPr>
            </a:lvl2pPr>
            <a:lvl3pPr>
              <a:lnSpc>
                <a:spcPct val="150000"/>
              </a:lnSpc>
              <a:defRPr sz="2000">
                <a:latin typeface="Verdana" panose="020B0604030504040204" pitchFamily="34" charset="0"/>
                <a:ea typeface="Verdana" panose="020B0604030504040204" pitchFamily="34" charset="0"/>
              </a:defRPr>
            </a:lvl3pPr>
            <a:lvl4pPr>
              <a:lnSpc>
                <a:spcPct val="150000"/>
              </a:lnSpc>
              <a:defRPr>
                <a:latin typeface="Verdana" panose="020B0604030504040204" pitchFamily="34" charset="0"/>
                <a:ea typeface="Verdana" panose="020B0604030504040204" pitchFamily="34" charset="0"/>
              </a:defRPr>
            </a:lvl4pPr>
            <a:lvl5pPr>
              <a:lnSpc>
                <a:spcPct val="150000"/>
              </a:lnSpc>
              <a:defRPr>
                <a:latin typeface="Verdana" panose="020B0604030504040204" pitchFamily="34" charset="0"/>
                <a:ea typeface="Verdan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9" name="TextBox 8"/>
          <p:cNvSpPr txBox="1"/>
          <p:nvPr userDrawn="1"/>
        </p:nvSpPr>
        <p:spPr>
          <a:xfrm>
            <a:off x="8112224" y="636745"/>
            <a:ext cx="3430645" cy="230832"/>
          </a:xfrm>
          <a:prstGeom prst="rect">
            <a:avLst/>
          </a:prstGeom>
          <a:noFill/>
        </p:spPr>
        <p:txBody>
          <a:bodyPr wrap="square" rtlCol="0">
            <a:spAutoFit/>
          </a:bodyPr>
          <a:lstStyle/>
          <a:p>
            <a:pPr algn="r"/>
            <a:r>
              <a:rPr lang="en-GB" sz="900" dirty="0"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highlight slide">
    <p:spTree>
      <p:nvGrpSpPr>
        <p:cNvPr id="1" name=""/>
        <p:cNvGrpSpPr/>
        <p:nvPr/>
      </p:nvGrpSpPr>
      <p:grpSpPr>
        <a:xfrm>
          <a:off x="0" y="0"/>
          <a:ext cx="0" cy="0"/>
          <a:chOff x="0" y="0"/>
          <a:chExt cx="0" cy="0"/>
        </a:xfrm>
      </p:grpSpPr>
      <p:sp>
        <p:nvSpPr>
          <p:cNvPr id="6" name="Rectangle 5"/>
          <p:cNvSpPr/>
          <p:nvPr userDrawn="1"/>
        </p:nvSpPr>
        <p:spPr>
          <a:xfrm>
            <a:off x="0" y="1188000"/>
            <a:ext cx="12192000" cy="567000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3" name="Text Placeholder 2"/>
          <p:cNvSpPr>
            <a:spLocks noGrp="1"/>
          </p:cNvSpPr>
          <p:nvPr>
            <p:ph type="body" idx="1"/>
          </p:nvPr>
        </p:nvSpPr>
        <p:spPr>
          <a:xfrm>
            <a:off x="744000" y="1800000"/>
            <a:ext cx="10704000" cy="4377600"/>
          </a:xfrm>
        </p:spPr>
        <p:txBody>
          <a:bodyPr lIns="0" tIns="0" rIns="0" bIns="0" anchor="t" anchorCtr="0"/>
          <a:lstStyle>
            <a:lvl1pPr marL="0" indent="0">
              <a:buNone/>
              <a:defRPr sz="3600" b="0" i="0">
                <a:solidFill>
                  <a:schemeClr val="bg1"/>
                </a:solidFill>
                <a:latin typeface="Verdana" panose="020B0604030504040204" pitchFamily="34" charset="0"/>
                <a:ea typeface="Verdana" panose="020B060403050404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7" name="Slide Number Placeholder 5"/>
          <p:cNvSpPr>
            <a:spLocks noGrp="1"/>
          </p:cNvSpPr>
          <p:nvPr>
            <p:ph type="sldNum" sz="quarter" idx="12"/>
          </p:nvPr>
        </p:nvSpPr>
        <p:spPr>
          <a:xfrm>
            <a:off x="0" y="6309320"/>
            <a:ext cx="12192000" cy="548680"/>
          </a:xfrm>
          <a:prstGeom prst="rect">
            <a:avLst/>
          </a:prstGeom>
          <a:no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9"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8" name="TextBox 7"/>
          <p:cNvSpPr txBox="1"/>
          <p:nvPr userDrawn="1"/>
        </p:nvSpPr>
        <p:spPr>
          <a:xfrm>
            <a:off x="8112224" y="636745"/>
            <a:ext cx="3430645" cy="230832"/>
          </a:xfrm>
          <a:prstGeom prst="rect">
            <a:avLst/>
          </a:prstGeom>
          <a:noFill/>
        </p:spPr>
        <p:txBody>
          <a:bodyPr wrap="square" rtlCol="0">
            <a:spAutoFit/>
          </a:bodyPr>
          <a:lstStyle/>
          <a:p>
            <a:pPr algn="r"/>
            <a:r>
              <a:rPr lang="en-GB" sz="900" dirty="0"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cial media">
    <p:spTree>
      <p:nvGrpSpPr>
        <p:cNvPr id="1" name=""/>
        <p:cNvGrpSpPr/>
        <p:nvPr/>
      </p:nvGrpSpPr>
      <p:grpSpPr>
        <a:xfrm>
          <a:off x="0" y="0"/>
          <a:ext cx="0" cy="0"/>
          <a:chOff x="0" y="0"/>
          <a:chExt cx="0" cy="0"/>
        </a:xfrm>
      </p:grpSpPr>
      <p:sp>
        <p:nvSpPr>
          <p:cNvPr id="6" name="Rectangle 5"/>
          <p:cNvSpPr/>
          <p:nvPr userDrawn="1"/>
        </p:nvSpPr>
        <p:spPr>
          <a:xfrm>
            <a:off x="0" y="1188000"/>
            <a:ext cx="12192000" cy="567000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57933" y="3933057"/>
            <a:ext cx="4676134" cy="2103221"/>
          </a:xfrm>
          <a:prstGeom prst="rect">
            <a:avLst/>
          </a:prstGeom>
        </p:spPr>
      </p:pic>
      <p:sp>
        <p:nvSpPr>
          <p:cNvPr id="4" name="TextBox 3"/>
          <p:cNvSpPr txBox="1"/>
          <p:nvPr userDrawn="1"/>
        </p:nvSpPr>
        <p:spPr>
          <a:xfrm>
            <a:off x="2831638" y="3779748"/>
            <a:ext cx="6528725" cy="369332"/>
          </a:xfrm>
          <a:prstGeom prst="rect">
            <a:avLst/>
          </a:prstGeom>
          <a:noFill/>
        </p:spPr>
        <p:txBody>
          <a:bodyPr wrap="square" rtlCol="0">
            <a:spAutoFit/>
          </a:bodyPr>
          <a:lstStyle/>
          <a:p>
            <a:pPr algn="ctr"/>
            <a:r>
              <a:rPr lang="en-GB" sz="1800" dirty="0" smtClean="0">
                <a:solidFill>
                  <a:schemeClr val="bg1"/>
                </a:solidFill>
                <a:latin typeface="Verdana" panose="020B0604030504040204" pitchFamily="34" charset="0"/>
                <a:ea typeface="Verdana" panose="020B0604030504040204" pitchFamily="34" charset="0"/>
              </a:rPr>
              <a:t>Find us on</a:t>
            </a:r>
            <a:endParaRPr lang="en-GB" sz="1800" dirty="0">
              <a:solidFill>
                <a:schemeClr val="bg1"/>
              </a:solidFill>
              <a:latin typeface="Verdana" panose="020B0604030504040204" pitchFamily="34" charset="0"/>
              <a:ea typeface="Verdana" panose="020B0604030504040204" pitchFamily="34" charset="0"/>
            </a:endParaRPr>
          </a:p>
        </p:txBody>
      </p:sp>
      <p:sp>
        <p:nvSpPr>
          <p:cNvPr id="5" name="TextBox 4"/>
          <p:cNvSpPr txBox="1"/>
          <p:nvPr userDrawn="1"/>
        </p:nvSpPr>
        <p:spPr>
          <a:xfrm>
            <a:off x="3599723" y="2776883"/>
            <a:ext cx="499255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smtClean="0">
                <a:solidFill>
                  <a:schemeClr val="bg1"/>
                </a:solidFill>
                <a:latin typeface="Verdana" panose="020B0604030504040204" pitchFamily="34" charset="0"/>
                <a:ea typeface="Verdana" panose="020B0604030504040204" pitchFamily="34" charset="0"/>
              </a:rPr>
              <a:t>@cwmtafmorgannwg</a:t>
            </a:r>
          </a:p>
        </p:txBody>
      </p:sp>
      <p:sp>
        <p:nvSpPr>
          <p:cNvPr id="8" name="TextBox 7"/>
          <p:cNvSpPr txBox="1"/>
          <p:nvPr userDrawn="1"/>
        </p:nvSpPr>
        <p:spPr>
          <a:xfrm>
            <a:off x="8112224" y="636745"/>
            <a:ext cx="3430645" cy="230832"/>
          </a:xfrm>
          <a:prstGeom prst="rect">
            <a:avLst/>
          </a:prstGeom>
          <a:noFill/>
        </p:spPr>
        <p:txBody>
          <a:bodyPr wrap="square" rtlCol="0">
            <a:spAutoFit/>
          </a:bodyPr>
          <a:lstStyle/>
          <a:p>
            <a:pPr algn="r"/>
            <a:r>
              <a:rPr lang="en-GB" sz="900" dirty="0"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554923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ext/bullet slide (blank)">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72"/>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744000" y="2088001"/>
            <a:ext cx="10704000" cy="4064455"/>
          </a:xfrm>
        </p:spPr>
        <p:txBody>
          <a:bodyPr lIns="0" tIns="0" rIns="0" bIns="0"/>
          <a:lstStyle>
            <a:lvl1pPr>
              <a:lnSpc>
                <a:spcPct val="150000"/>
              </a:lnSpc>
              <a:spcBef>
                <a:spcPts val="1200"/>
              </a:spcBef>
              <a:defRPr sz="2000" b="0">
                <a:solidFill>
                  <a:srgbClr val="211973"/>
                </a:solidFill>
                <a:latin typeface="Verdana" panose="020B0604030504040204" pitchFamily="34" charset="0"/>
                <a:ea typeface="Verdana" panose="020B0604030504040204" pitchFamily="34" charset="0"/>
              </a:defRPr>
            </a:lvl1pPr>
            <a:lvl2pPr>
              <a:lnSpc>
                <a:spcPct val="150000"/>
              </a:lnSpc>
              <a:defRPr sz="2000">
                <a:latin typeface="Verdana" panose="020B0604030504040204" pitchFamily="34" charset="0"/>
                <a:ea typeface="Verdana" panose="020B0604030504040204" pitchFamily="34" charset="0"/>
              </a:defRPr>
            </a:lvl2pPr>
            <a:lvl3pPr>
              <a:lnSpc>
                <a:spcPct val="150000"/>
              </a:lnSpc>
              <a:defRPr sz="2000">
                <a:latin typeface="Verdana" panose="020B0604030504040204" pitchFamily="34" charset="0"/>
                <a:ea typeface="Verdana" panose="020B0604030504040204" pitchFamily="34" charset="0"/>
              </a:defRPr>
            </a:lvl3pPr>
            <a:lvl4pPr>
              <a:lnSpc>
                <a:spcPct val="150000"/>
              </a:lnSpc>
              <a:defRPr>
                <a:latin typeface="Verdana" panose="020B0604030504040204" pitchFamily="34" charset="0"/>
                <a:ea typeface="Verdana" panose="020B0604030504040204" pitchFamily="34" charset="0"/>
              </a:defRPr>
            </a:lvl4pPr>
            <a:lvl5pPr>
              <a:lnSpc>
                <a:spcPct val="150000"/>
              </a:lnSpc>
              <a:defRPr>
                <a:latin typeface="Verdana" panose="020B0604030504040204" pitchFamily="34" charset="0"/>
                <a:ea typeface="Verdan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0"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11"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sp>
        <p:nvSpPr>
          <p:cNvPr id="12" name="TextBox 11"/>
          <p:cNvSpPr txBox="1"/>
          <p:nvPr userDrawn="1"/>
        </p:nvSpPr>
        <p:spPr>
          <a:xfrm>
            <a:off x="8112224" y="636745"/>
            <a:ext cx="3430645" cy="230832"/>
          </a:xfrm>
          <a:prstGeom prst="rect">
            <a:avLst/>
          </a:prstGeom>
          <a:noFill/>
        </p:spPr>
        <p:txBody>
          <a:bodyPr wrap="square" rtlCol="0">
            <a:spAutoFit/>
          </a:bodyPr>
          <a:lstStyle/>
          <a:p>
            <a:pPr algn="r"/>
            <a:r>
              <a:rPr lang="en-GB" sz="900" dirty="0"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Bullets/image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5352000" cy="1196904"/>
          </a:xfrm>
        </p:spPr>
        <p:txBody>
          <a:bodyPr anchor="t" anchorCtr="0">
            <a:noAutofit/>
          </a:bodyPr>
          <a:lstStyle>
            <a:lvl1pPr algn="l">
              <a:defRPr sz="3600" b="0" i="0" spc="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288021" y="1368001"/>
            <a:ext cx="5150712" cy="4788000"/>
          </a:xfrm>
        </p:spPr>
        <p:txBody>
          <a:bodyPr/>
          <a:lstStyle>
            <a:lvl1pPr>
              <a:defRPr sz="2000" baseline="0">
                <a:solidFill>
                  <a:srgbClr val="211973"/>
                </a:solidFill>
                <a:latin typeface="Verdana" panose="020B0604030504040204" pitchFamily="34" charset="0"/>
                <a:ea typeface="Verdana" panose="020B0604030504040204" pitchFamily="34" charset="0"/>
              </a:defRPr>
            </a:lvl1pPr>
            <a:lvl2pPr>
              <a:defRPr sz="1800" baseline="0">
                <a:latin typeface="Verdana" panose="020B0604030504040204" pitchFamily="34" charset="0"/>
                <a:ea typeface="Verdana" panose="020B0604030504040204" pitchFamily="34" charset="0"/>
              </a:defRPr>
            </a:lvl2pPr>
            <a:lvl3pPr>
              <a:defRPr sz="1800" baseline="0">
                <a:latin typeface="Verdana" panose="020B0604030504040204" pitchFamily="34" charset="0"/>
                <a:ea typeface="Verdana" panose="020B0604030504040204" pitchFamily="34" charset="0"/>
              </a:defRPr>
            </a:lvl3pPr>
            <a:lvl4pPr>
              <a:defRPr sz="1600" baseline="0">
                <a:latin typeface="Verdana" panose="020B0604030504040204" pitchFamily="34" charset="0"/>
                <a:ea typeface="Verdana" panose="020B0604030504040204" pitchFamily="34" charset="0"/>
              </a:defRPr>
            </a:lvl4pPr>
            <a:lvl5pPr>
              <a:defRPr sz="1600" baseline="0">
                <a:latin typeface="Verdana" panose="020B0604030504040204" pitchFamily="34" charset="0"/>
                <a:ea typeface="Verdana" panose="020B0604030504040204"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44000" y="2718223"/>
            <a:ext cx="5352000" cy="3447081"/>
          </a:xfrm>
        </p:spPr>
        <p:txBody>
          <a:bodyPr/>
          <a:lstStyle>
            <a:lvl1pPr marL="0" indent="0">
              <a:buNone/>
              <a:defRPr sz="1600" baseline="0">
                <a:solidFill>
                  <a:schemeClr val="tx1"/>
                </a:solidFill>
                <a:latin typeface="Verdana" panose="020B0604030504040204" pitchFamily="34" charset="0"/>
                <a:ea typeface="Verdana" panose="020B060403050404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6"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0" name="TextBox 9"/>
          <p:cNvSpPr txBox="1"/>
          <p:nvPr userDrawn="1"/>
        </p:nvSpPr>
        <p:spPr>
          <a:xfrm>
            <a:off x="8112224" y="636745"/>
            <a:ext cx="3430645" cy="230832"/>
          </a:xfrm>
          <a:prstGeom prst="rect">
            <a:avLst/>
          </a:prstGeom>
          <a:noFill/>
        </p:spPr>
        <p:txBody>
          <a:bodyPr wrap="square" rtlCol="0">
            <a:spAutoFit/>
          </a:bodyPr>
          <a:lstStyle/>
          <a:p>
            <a:pPr algn="r"/>
            <a:r>
              <a:rPr lang="en-GB" sz="900" dirty="0"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1188000"/>
          </a:xfrm>
        </p:spPr>
        <p:txBody>
          <a:bodyPr lIns="0" tIns="0" rIns="0" bIns="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744000" y="2628000"/>
            <a:ext cx="10704000" cy="3537304"/>
          </a:xfrm>
        </p:spPr>
        <p:txBody>
          <a:bodyPr lIns="0" tIns="0" rIns="0" bIns="0"/>
          <a:lstStyle>
            <a:lvl1pPr>
              <a:spcBef>
                <a:spcPts val="1200"/>
              </a:spcBef>
              <a:defRPr>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9" name="TextBox 8"/>
          <p:cNvSpPr txBox="1"/>
          <p:nvPr userDrawn="1"/>
        </p:nvSpPr>
        <p:spPr>
          <a:xfrm>
            <a:off x="8112224" y="636745"/>
            <a:ext cx="3430645" cy="230832"/>
          </a:xfrm>
          <a:prstGeom prst="rect">
            <a:avLst/>
          </a:prstGeom>
          <a:noFill/>
        </p:spPr>
        <p:txBody>
          <a:bodyPr wrap="square" rtlCol="0">
            <a:spAutoFit/>
          </a:bodyPr>
          <a:lstStyle/>
          <a:p>
            <a:pPr algn="r"/>
            <a:r>
              <a:rPr lang="en-GB" sz="900" dirty="0"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6840833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itle (1 line) and Two Col Content">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00"/>
          </a:xfrm>
        </p:spPr>
        <p:txBody>
          <a:bodyPr lIns="0" tIns="0" rIns="0" bIns="0" anchor="t" anchorCtr="0"/>
          <a:lstStyle>
            <a:lvl1pPr>
              <a:defRPr>
                <a:latin typeface="Verdana" panose="020B0604030504040204" pitchFamily="34" charset="0"/>
                <a:ea typeface="Verdana" panose="020B0604030504040204"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744000" y="2088000"/>
            <a:ext cx="5232000" cy="4068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216000" y="2088000"/>
            <a:ext cx="5232000" cy="4068000"/>
          </a:xfrm>
        </p:spPr>
        <p:txBody>
          <a:bodyPr lIns="0" tIns="0" rIns="0" bIns="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a:lstStyle>
            <a:lvl1pPr marL="540000" algn="l">
              <a:defRPr>
                <a:solidFill>
                  <a:schemeClr val="bg1"/>
                </a:solidFill>
                <a:latin typeface="Verdana" panose="020B0604030504040204" pitchFamily="34" charset="0"/>
                <a:ea typeface="Verdana" panose="020B0604030504040204" pitchFamily="34" charset="0"/>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r>
              <a:rPr lang="en-US" dirty="0" smtClean="0"/>
              <a:t>Presentation title - edit in Header and Footer</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10" name="TextBox 9"/>
          <p:cNvSpPr txBox="1"/>
          <p:nvPr userDrawn="1"/>
        </p:nvSpPr>
        <p:spPr>
          <a:xfrm>
            <a:off x="8112224" y="636745"/>
            <a:ext cx="3430645" cy="230832"/>
          </a:xfrm>
          <a:prstGeom prst="rect">
            <a:avLst/>
          </a:prstGeom>
          <a:noFill/>
        </p:spPr>
        <p:txBody>
          <a:bodyPr wrap="square" rtlCol="0">
            <a:spAutoFit/>
          </a:bodyPr>
          <a:lstStyle/>
          <a:p>
            <a:pPr algn="r"/>
            <a:r>
              <a:rPr lang="en-GB" sz="900" dirty="0" smtClean="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4000" y="274638"/>
            <a:ext cx="10704000" cy="1143000"/>
          </a:xfrm>
          <a:prstGeom prst="rect">
            <a:avLst/>
          </a:prstGeom>
        </p:spPr>
        <p:txBody>
          <a:bodyPr vert="horz" lIns="0" tIns="0" rIns="0" bIns="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44000" y="1600201"/>
            <a:ext cx="10704000" cy="452596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4"/>
          </p:nvPr>
        </p:nvSpPr>
        <p:spPr>
          <a:xfrm>
            <a:off x="0" y="6309320"/>
            <a:ext cx="12192000" cy="548680"/>
          </a:xfrm>
          <a:prstGeom prst="rect">
            <a:avLst/>
          </a:prstGeom>
          <a:solidFill>
            <a:srgbClr val="335083"/>
          </a:solidFill>
        </p:spPr>
        <p:txBody>
          <a:bodyPr lIns="0" tIns="0" bIns="0" anchor="ctr"/>
          <a:lstStyle>
            <a:lvl1pPr marL="540000" algn="l">
              <a:defRPr sz="1200">
                <a:solidFill>
                  <a:schemeClr val="bg1"/>
                </a:solidFill>
              </a:defRPr>
            </a:lvl1pPr>
          </a:lstStyle>
          <a:p>
            <a:fld id="{E051598E-9D06-4046-8EF2-7702044C4E81}" type="slidenum">
              <a:rPr lang="en-US" smtClean="0"/>
              <a:pPr/>
              <a:t>‹#›</a:t>
            </a:fld>
            <a:r>
              <a:rPr lang="en-US" dirty="0" smtClean="0"/>
              <a:t> </a:t>
            </a:r>
            <a:endParaRPr lang="en-US" dirty="0"/>
          </a:p>
        </p:txBody>
      </p:sp>
      <p:sp>
        <p:nvSpPr>
          <p:cNvPr id="6"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Presentation title - edit in Header and Footer</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57" r:id="rId2"/>
    <p:sldLayoutId id="2147483754" r:id="rId3"/>
    <p:sldLayoutId id="2147483747" r:id="rId4"/>
    <p:sldLayoutId id="2147483758" r:id="rId5"/>
    <p:sldLayoutId id="2147483746" r:id="rId6"/>
    <p:sldLayoutId id="2147483752" r:id="rId7"/>
    <p:sldLayoutId id="2147483759" r:id="rId8"/>
    <p:sldLayoutId id="2147483755" r:id="rId9"/>
    <p:sldLayoutId id="2147483748" r:id="rId10"/>
    <p:sldLayoutId id="2147483756" r:id="rId11"/>
    <p:sldLayoutId id="2147483751" r:id="rId12"/>
  </p:sldLayoutIdLst>
  <p:hf hdr="0" dt="0"/>
  <p:txStyles>
    <p:titleStyle>
      <a:lvl1pPr algn="l" defTabSz="914400" rtl="0" eaLnBrk="1" latinLnBrk="0" hangingPunct="1">
        <a:spcBef>
          <a:spcPct val="0"/>
        </a:spcBef>
        <a:buNone/>
        <a:defRPr sz="3600" kern="1200" spc="-150" baseline="0">
          <a:solidFill>
            <a:srgbClr val="211973"/>
          </a:solidFill>
          <a:latin typeface="+mj-lt"/>
          <a:ea typeface="+mj-ea"/>
          <a:cs typeface="+mj-cs"/>
        </a:defRPr>
      </a:lvl1pPr>
    </p:titleStyle>
    <p:bodyStyle>
      <a:lvl1pPr marL="0" indent="0" algn="l" defTabSz="914400" rtl="0" eaLnBrk="1" latinLnBrk="0" hangingPunct="1">
        <a:spcBef>
          <a:spcPts val="1200"/>
        </a:spcBef>
        <a:buFont typeface="Arial" pitchFamily="34" charset="0"/>
        <a:buNone/>
        <a:defRPr sz="2000" b="0" i="0" kern="1200" baseline="0">
          <a:solidFill>
            <a:srgbClr val="211973"/>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cwmtafmorgannwg.wales/latest-information-on-novel-coronavirus-covid-19/"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4800" b="1" dirty="0" smtClean="0"/>
              <a:t>Chief Executive’s Report</a:t>
            </a:r>
            <a:endParaRPr lang="en-GB" sz="4800" b="1"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a:t>
            </a:fld>
            <a:endParaRPr lang="en-US" dirty="0"/>
          </a:p>
        </p:txBody>
      </p:sp>
      <p:sp>
        <p:nvSpPr>
          <p:cNvPr id="5" name="Footer Placeholder 4"/>
          <p:cNvSpPr>
            <a:spLocks noGrp="1"/>
          </p:cNvSpPr>
          <p:nvPr>
            <p:ph type="ftr" sz="quarter" idx="3"/>
          </p:nvPr>
        </p:nvSpPr>
        <p:spPr/>
        <p:txBody>
          <a:bodyPr/>
          <a:lstStyle/>
          <a:p>
            <a:r>
              <a:rPr lang="en-US" dirty="0" smtClean="0"/>
              <a:t>Chief Executive Report</a:t>
            </a:r>
            <a:endParaRPr lang="en-US" dirty="0"/>
          </a:p>
        </p:txBody>
      </p:sp>
      <p:pic>
        <p:nvPicPr>
          <p:cNvPr id="6" name="Content Placeholder 5" descr="C:\Users\Cl166932.CYMRU\AppData\Local\Microsoft\Windows\INetCache\Content.Word\community.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855640" y="2492896"/>
            <a:ext cx="5544616" cy="2304256"/>
          </a:xfrm>
          <a:prstGeom prst="rect">
            <a:avLst/>
          </a:prstGeom>
          <a:noFill/>
          <a:ln>
            <a:noFill/>
          </a:ln>
        </p:spPr>
      </p:pic>
      <p:sp>
        <p:nvSpPr>
          <p:cNvPr id="7" name="Rectangle 6"/>
          <p:cNvSpPr/>
          <p:nvPr/>
        </p:nvSpPr>
        <p:spPr>
          <a:xfrm>
            <a:off x="730451" y="5517232"/>
            <a:ext cx="5365549" cy="523220"/>
          </a:xfrm>
          <a:prstGeom prst="rect">
            <a:avLst/>
          </a:prstGeom>
        </p:spPr>
        <p:txBody>
          <a:bodyPr wrap="square">
            <a:spAutoFit/>
          </a:bodyPr>
          <a:lstStyle/>
          <a:p>
            <a:r>
              <a:rPr lang="en-GB" sz="2800" b="1" dirty="0" smtClean="0">
                <a:solidFill>
                  <a:srgbClr val="211973"/>
                </a:solidFill>
              </a:rPr>
              <a:t>March 2020</a:t>
            </a:r>
            <a:endParaRPr lang="en-US" sz="2800" dirty="0">
              <a:solidFill>
                <a:srgbClr val="211973"/>
              </a:solidFill>
            </a:endParaRPr>
          </a:p>
        </p:txBody>
      </p:sp>
    </p:spTree>
    <p:extLst>
      <p:ext uri="{BB962C8B-B14F-4D97-AF65-F5344CB8AC3E}">
        <p14:creationId xmlns:p14="http://schemas.microsoft.com/office/powerpoint/2010/main" val="6554409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5663" y="1037461"/>
            <a:ext cx="10704000" cy="648072"/>
          </a:xfrm>
        </p:spPr>
        <p:txBody>
          <a:bodyPr/>
          <a:lstStyle/>
          <a:p>
            <a:r>
              <a:rPr lang="en-GB" b="1" dirty="0" smtClean="0"/>
              <a:t>Headlines</a:t>
            </a:r>
            <a:endParaRPr lang="en-GB" b="1" dirty="0"/>
          </a:p>
        </p:txBody>
      </p:sp>
      <p:sp>
        <p:nvSpPr>
          <p:cNvPr id="3" name="Content Placeholder 2"/>
          <p:cNvSpPr>
            <a:spLocks noGrp="1"/>
          </p:cNvSpPr>
          <p:nvPr>
            <p:ph idx="1"/>
          </p:nvPr>
        </p:nvSpPr>
        <p:spPr>
          <a:xfrm>
            <a:off x="735663" y="1844824"/>
            <a:ext cx="6656481" cy="4464496"/>
          </a:xfrm>
        </p:spPr>
        <p:txBody>
          <a:bodyPr>
            <a:normAutofit fontScale="85000" lnSpcReduction="10000"/>
          </a:bodyPr>
          <a:lstStyle/>
          <a:p>
            <a:pPr algn="just"/>
            <a:r>
              <a:rPr lang="en-GB" sz="1800" b="1" dirty="0" smtClean="0">
                <a:solidFill>
                  <a:srgbClr val="002060"/>
                </a:solidFill>
              </a:rPr>
              <a:t>Staff </a:t>
            </a:r>
            <a:r>
              <a:rPr lang="en-GB" sz="1800" b="1" dirty="0">
                <a:solidFill>
                  <a:srgbClr val="002060"/>
                </a:solidFill>
              </a:rPr>
              <a:t>Engagement meetings </a:t>
            </a:r>
            <a:r>
              <a:rPr lang="en-GB" sz="1800" b="1" dirty="0" smtClean="0">
                <a:solidFill>
                  <a:srgbClr val="002060"/>
                </a:solidFill>
              </a:rPr>
              <a:t>–</a:t>
            </a:r>
            <a:r>
              <a:rPr lang="en-GB" sz="1800" dirty="0" smtClean="0"/>
              <a:t> Regular </a:t>
            </a:r>
            <a:r>
              <a:rPr lang="en-GB" sz="1800" dirty="0"/>
              <a:t>staff engagement has been taking place under the Let’s Talk </a:t>
            </a:r>
            <a:r>
              <a:rPr lang="en-GB" sz="1800" dirty="0" smtClean="0"/>
              <a:t>programme:</a:t>
            </a:r>
            <a:endParaRPr lang="en-GB" sz="1800" dirty="0"/>
          </a:p>
          <a:p>
            <a:pPr marL="501750" lvl="2" indent="-285750" algn="just"/>
            <a:r>
              <a:rPr lang="en-GB" dirty="0" smtClean="0">
                <a:solidFill>
                  <a:srgbClr val="002060"/>
                </a:solidFill>
              </a:rPr>
              <a:t>Let’s </a:t>
            </a:r>
            <a:r>
              <a:rPr lang="en-GB" dirty="0">
                <a:solidFill>
                  <a:srgbClr val="002060"/>
                </a:solidFill>
              </a:rPr>
              <a:t>Talk…with the Execs sessions have been taking place across </a:t>
            </a:r>
            <a:r>
              <a:rPr lang="en-GB" dirty="0" smtClean="0">
                <a:solidFill>
                  <a:srgbClr val="002060"/>
                </a:solidFill>
              </a:rPr>
              <a:t>CTM sites </a:t>
            </a:r>
            <a:r>
              <a:rPr lang="en-GB" dirty="0">
                <a:solidFill>
                  <a:srgbClr val="002060"/>
                </a:solidFill>
              </a:rPr>
              <a:t>at different times and </a:t>
            </a:r>
            <a:r>
              <a:rPr lang="en-GB" dirty="0" smtClean="0">
                <a:solidFill>
                  <a:srgbClr val="002060"/>
                </a:solidFill>
              </a:rPr>
              <a:t>locations</a:t>
            </a:r>
          </a:p>
          <a:p>
            <a:pPr marL="501750" lvl="2" indent="-285750" algn="just"/>
            <a:r>
              <a:rPr lang="en-GB" sz="1800" dirty="0" smtClean="0">
                <a:solidFill>
                  <a:srgbClr val="002060"/>
                </a:solidFill>
              </a:rPr>
              <a:t>The </a:t>
            </a:r>
            <a:r>
              <a:rPr lang="en-GB" sz="1800" dirty="0">
                <a:solidFill>
                  <a:srgbClr val="002060"/>
                </a:solidFill>
              </a:rPr>
              <a:t>sessions have been an opportunity for staff to put forward questions, ideas and any concerns they might </a:t>
            </a:r>
            <a:r>
              <a:rPr lang="en-GB" sz="1800" dirty="0" smtClean="0">
                <a:solidFill>
                  <a:srgbClr val="002060"/>
                </a:solidFill>
              </a:rPr>
              <a:t>have</a:t>
            </a:r>
          </a:p>
          <a:p>
            <a:pPr marL="501750" lvl="2" indent="-285750" algn="just"/>
            <a:r>
              <a:rPr lang="en-GB" sz="1800" dirty="0" smtClean="0">
                <a:solidFill>
                  <a:srgbClr val="002060"/>
                </a:solidFill>
              </a:rPr>
              <a:t>Staff </a:t>
            </a:r>
            <a:r>
              <a:rPr lang="en-GB" sz="1800" dirty="0">
                <a:solidFill>
                  <a:srgbClr val="002060"/>
                </a:solidFill>
              </a:rPr>
              <a:t>engagement sessions on proposals for the Emergency Department at RGH have also been taking place across the sites, with many people bringing forward ideas and suggestions about </a:t>
            </a:r>
            <a:r>
              <a:rPr lang="en-GB" sz="1800" dirty="0" smtClean="0">
                <a:solidFill>
                  <a:srgbClr val="002060"/>
                </a:solidFill>
              </a:rPr>
              <a:t>proposals</a:t>
            </a:r>
          </a:p>
          <a:p>
            <a:pPr marL="501750" lvl="2" indent="-285750" algn="just"/>
            <a:r>
              <a:rPr lang="en-GB" sz="1800" dirty="0" smtClean="0">
                <a:solidFill>
                  <a:srgbClr val="002060"/>
                </a:solidFill>
              </a:rPr>
              <a:t>Attendance </a:t>
            </a:r>
            <a:r>
              <a:rPr lang="en-GB" sz="1800" dirty="0">
                <a:solidFill>
                  <a:srgbClr val="002060"/>
                </a:solidFill>
              </a:rPr>
              <a:t>has varied depending on times and locations and we will be evaluating what has worked and what </a:t>
            </a:r>
            <a:r>
              <a:rPr lang="en-GB" sz="1800" dirty="0" smtClean="0">
                <a:solidFill>
                  <a:srgbClr val="002060"/>
                </a:solidFill>
              </a:rPr>
              <a:t>hasn’t</a:t>
            </a:r>
          </a:p>
          <a:p>
            <a:pPr marL="501750" lvl="2" indent="-285750" algn="just"/>
            <a:r>
              <a:rPr lang="en-GB" sz="1800" dirty="0" smtClean="0">
                <a:solidFill>
                  <a:srgbClr val="002060"/>
                </a:solidFill>
              </a:rPr>
              <a:t>An ‘all staff’ </a:t>
            </a:r>
            <a:r>
              <a:rPr lang="en-GB" sz="1800" dirty="0">
                <a:solidFill>
                  <a:srgbClr val="002060"/>
                </a:solidFill>
              </a:rPr>
              <a:t>survey has been launched to ask staff how they would like to be engaged and communicated with</a:t>
            </a:r>
          </a:p>
          <a:p>
            <a:pPr algn="just"/>
            <a:r>
              <a:rPr lang="en-GB" sz="1800" b="1" dirty="0" smtClean="0">
                <a:solidFill>
                  <a:srgbClr val="002060"/>
                </a:solidFill>
              </a:rPr>
              <a:t>Your </a:t>
            </a:r>
            <a:r>
              <a:rPr lang="en-GB" sz="1800" b="1" dirty="0">
                <a:solidFill>
                  <a:srgbClr val="002060"/>
                </a:solidFill>
              </a:rPr>
              <a:t>Healthcare events </a:t>
            </a:r>
            <a:r>
              <a:rPr lang="en-GB" sz="1800" b="1" dirty="0" smtClean="0">
                <a:solidFill>
                  <a:srgbClr val="002060"/>
                </a:solidFill>
              </a:rPr>
              <a:t>– </a:t>
            </a:r>
            <a:r>
              <a:rPr lang="en-GB" sz="1800" dirty="0" smtClean="0">
                <a:solidFill>
                  <a:srgbClr val="002060"/>
                </a:solidFill>
              </a:rPr>
              <a:t>public engagement events have been rolled out during February and March 2020 across the CTM footprint.</a:t>
            </a:r>
            <a:endParaRPr lang="en-GB" sz="1800" dirty="0">
              <a:solidFill>
                <a:srgbClr val="002060"/>
              </a:solidFill>
            </a:endParaRPr>
          </a:p>
          <a:p>
            <a:pPr marL="342900" indent="-342900" algn="just">
              <a:buFont typeface="Arial" panose="020B0604020202020204" pitchFamily="34" charset="0"/>
              <a:buChar char="•"/>
            </a:pPr>
            <a:endParaRPr lang="en-GB" sz="1800" b="1" dirty="0" smtClean="0">
              <a:solidFill>
                <a:srgbClr val="002060"/>
              </a:solidFill>
            </a:endParaRPr>
          </a:p>
          <a:p>
            <a:pPr marL="342900" indent="-342900" algn="just">
              <a:buFont typeface="Arial" panose="020B0604020202020204" pitchFamily="34" charset="0"/>
              <a:buChar char="•"/>
            </a:pPr>
            <a:endParaRPr lang="en-GB" sz="1800" dirty="0" smtClean="0"/>
          </a:p>
          <a:p>
            <a:pPr marL="342900" indent="-342900" algn="just">
              <a:buFont typeface="Arial" panose="020B0604020202020204" pitchFamily="34" charset="0"/>
              <a:buChar char="•"/>
            </a:pPr>
            <a:endParaRPr lang="en-GB" dirty="0"/>
          </a:p>
          <a:p>
            <a:pPr algn="just"/>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10</a:t>
            </a:fld>
            <a:endParaRPr lang="en-US" dirty="0"/>
          </a:p>
        </p:txBody>
      </p:sp>
      <p:sp>
        <p:nvSpPr>
          <p:cNvPr id="5" name="Footer Placeholder 4"/>
          <p:cNvSpPr>
            <a:spLocks noGrp="1"/>
          </p:cNvSpPr>
          <p:nvPr>
            <p:ph type="ftr" sz="quarter" idx="3"/>
          </p:nvPr>
        </p:nvSpPr>
        <p:spPr/>
        <p:txBody>
          <a:bodyPr/>
          <a:lstStyle/>
          <a:p>
            <a:r>
              <a:rPr lang="en-US" dirty="0" smtClean="0"/>
              <a:t>Chief Executive Report </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16688" y="3240360"/>
            <a:ext cx="4314894" cy="306896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16688" y="188640"/>
            <a:ext cx="4314894" cy="3051719"/>
          </a:xfrm>
          <a:prstGeom prst="rect">
            <a:avLst/>
          </a:prstGeom>
        </p:spPr>
      </p:pic>
    </p:spTree>
    <p:extLst>
      <p:ext uri="{BB962C8B-B14F-4D97-AF65-F5344CB8AC3E}">
        <p14:creationId xmlns:p14="http://schemas.microsoft.com/office/powerpoint/2010/main" val="34484965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346" y="733424"/>
            <a:ext cx="10704000" cy="695355"/>
          </a:xfrm>
        </p:spPr>
        <p:txBody>
          <a:bodyPr>
            <a:normAutofit/>
          </a:bodyPr>
          <a:lstStyle/>
          <a:p>
            <a:r>
              <a:rPr lang="en-GB" b="1" dirty="0" smtClean="0"/>
              <a:t>Diary Highlights</a:t>
            </a:r>
            <a:endParaRPr lang="en-GB" b="1" dirty="0"/>
          </a:p>
        </p:txBody>
      </p:sp>
      <p:sp>
        <p:nvSpPr>
          <p:cNvPr id="3" name="Content Placeholder 2"/>
          <p:cNvSpPr>
            <a:spLocks noGrp="1"/>
          </p:cNvSpPr>
          <p:nvPr>
            <p:ph idx="1"/>
          </p:nvPr>
        </p:nvSpPr>
        <p:spPr>
          <a:xfrm>
            <a:off x="476604" y="1412776"/>
            <a:ext cx="5564670" cy="4280479"/>
          </a:xfrm>
        </p:spPr>
        <p:txBody>
          <a:bodyPr>
            <a:noAutofit/>
          </a:bodyPr>
          <a:lstStyle/>
          <a:p>
            <a:pPr marL="342900" lvl="0" indent="-342900">
              <a:buFont typeface="Arial" panose="020B0604020202020204" pitchFamily="34" charset="0"/>
              <a:buChar char="•"/>
            </a:pPr>
            <a:r>
              <a:rPr lang="en-GB" sz="1500" dirty="0"/>
              <a:t>Welsh NHS Confederation Annual Conference</a:t>
            </a:r>
          </a:p>
          <a:p>
            <a:pPr marL="342900" lvl="0" indent="-342900">
              <a:buFont typeface="Arial" panose="020B0604020202020204" pitchFamily="34" charset="0"/>
              <a:buChar char="•"/>
            </a:pPr>
            <a:r>
              <a:rPr lang="en-GB" sz="1500" dirty="0"/>
              <a:t>Attended </a:t>
            </a:r>
            <a:r>
              <a:rPr lang="en-GB" sz="1500" dirty="0" smtClean="0"/>
              <a:t>Rhondda Cynon Taff </a:t>
            </a:r>
            <a:r>
              <a:rPr lang="en-GB" sz="1500" dirty="0"/>
              <a:t>CBC Council Meeting </a:t>
            </a:r>
          </a:p>
          <a:p>
            <a:pPr marL="342900" lvl="0" indent="-342900">
              <a:buFont typeface="Arial" panose="020B0604020202020204" pitchFamily="34" charset="0"/>
              <a:buChar char="•"/>
            </a:pPr>
            <a:r>
              <a:rPr lang="en-GB" sz="1500" dirty="0"/>
              <a:t>Let’s Talk Public Engagement events – Llantrisant Leisure Centre, Red House Merthyr</a:t>
            </a:r>
          </a:p>
          <a:p>
            <a:pPr marL="342900" lvl="0" indent="-342900">
              <a:buFont typeface="Arial" panose="020B0604020202020204" pitchFamily="34" charset="0"/>
              <a:buChar char="•"/>
            </a:pPr>
            <a:r>
              <a:rPr lang="en-GB" sz="1500" dirty="0"/>
              <a:t>Staff engagement events – </a:t>
            </a:r>
            <a:r>
              <a:rPr lang="en-GB" sz="1500" dirty="0" smtClean="0"/>
              <a:t>Prince Charles, Royal Glamorgan and Princess of Wales Hospitals</a:t>
            </a:r>
            <a:endParaRPr lang="en-GB" sz="1500" dirty="0"/>
          </a:p>
          <a:p>
            <a:pPr marL="342900" lvl="0" indent="-342900">
              <a:buFont typeface="Arial" panose="020B0604020202020204" pitchFamily="34" charset="0"/>
              <a:buChar char="•"/>
            </a:pPr>
            <a:r>
              <a:rPr lang="en-GB" sz="1500" dirty="0"/>
              <a:t>Weekly Staff Drop In Sessions in </a:t>
            </a:r>
            <a:r>
              <a:rPr lang="en-GB" sz="1500" dirty="0" smtClean="0"/>
              <a:t>Royal Glamorgan Hospital</a:t>
            </a:r>
            <a:endParaRPr lang="en-GB" sz="1500" dirty="0"/>
          </a:p>
          <a:p>
            <a:pPr marL="342900" lvl="0" indent="-342900">
              <a:buFont typeface="Arial" panose="020B0604020202020204" pitchFamily="34" charset="0"/>
              <a:buChar char="•"/>
            </a:pPr>
            <a:r>
              <a:rPr lang="en-GB" sz="1500" dirty="0"/>
              <a:t>Executive Team Away Day</a:t>
            </a:r>
          </a:p>
          <a:p>
            <a:pPr marL="342900" indent="-342900">
              <a:buFont typeface="Arial" pitchFamily="34" charset="0"/>
              <a:buChar char="•"/>
            </a:pPr>
            <a:r>
              <a:rPr lang="en-GB" sz="1500" dirty="0"/>
              <a:t>Met with Medical Staff Committee and Royal Glamorgan </a:t>
            </a:r>
            <a:r>
              <a:rPr lang="en-GB" sz="1500" dirty="0" smtClean="0"/>
              <a:t>Hospital engagement</a:t>
            </a:r>
            <a:endParaRPr lang="en-GB" sz="1500" dirty="0"/>
          </a:p>
          <a:p>
            <a:pPr marL="342900" lvl="0" indent="-342900">
              <a:buFont typeface="Arial" panose="020B0604020202020204" pitchFamily="34" charset="0"/>
              <a:buChar char="•"/>
            </a:pPr>
            <a:r>
              <a:rPr lang="en-GB" sz="1500" dirty="0"/>
              <a:t>All Wales Diabetes Implementation Group</a:t>
            </a:r>
          </a:p>
          <a:p>
            <a:pPr marL="342900" lvl="0" indent="-342900">
              <a:buFont typeface="Arial" panose="020B0604020202020204" pitchFamily="34" charset="0"/>
              <a:buChar char="•"/>
            </a:pPr>
            <a:r>
              <a:rPr lang="en-GB" sz="1500" dirty="0" smtClean="0"/>
              <a:t>Walkabout with Jim Hehir on Ward 10, Princess of Wales Hospital</a:t>
            </a:r>
            <a:endParaRPr lang="en-GB" sz="1500"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11</a:t>
            </a:fld>
            <a:endParaRPr lang="en-US" dirty="0"/>
          </a:p>
        </p:txBody>
      </p:sp>
      <p:sp>
        <p:nvSpPr>
          <p:cNvPr id="5" name="Footer Placeholder 4"/>
          <p:cNvSpPr>
            <a:spLocks noGrp="1"/>
          </p:cNvSpPr>
          <p:nvPr>
            <p:ph type="ftr" sz="quarter" idx="3"/>
          </p:nvPr>
        </p:nvSpPr>
        <p:spPr/>
        <p:txBody>
          <a:bodyPr/>
          <a:lstStyle/>
          <a:p>
            <a:r>
              <a:rPr lang="en-US" dirty="0" smtClean="0"/>
              <a:t>Chief Executive Report </a:t>
            </a:r>
            <a:endParaRPr lang="en-US" dirty="0"/>
          </a:p>
        </p:txBody>
      </p:sp>
      <p:sp>
        <p:nvSpPr>
          <p:cNvPr id="6" name="Content Placeholder 2"/>
          <p:cNvSpPr txBox="1">
            <a:spLocks/>
          </p:cNvSpPr>
          <p:nvPr/>
        </p:nvSpPr>
        <p:spPr>
          <a:xfrm>
            <a:off x="6312024" y="1412776"/>
            <a:ext cx="5879976" cy="4280478"/>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b="0" i="0" kern="1200" baseline="0">
                <a:solidFill>
                  <a:srgbClr val="211973"/>
                </a:solidFill>
                <a:latin typeface="Verdana" panose="020B0604030504040204" pitchFamily="34" charset="0"/>
                <a:ea typeface="Verdana" panose="020B0604030504040204" pitchFamily="34" charset="0"/>
                <a:cs typeface="+mn-cs"/>
              </a:defRPr>
            </a:lvl1pPr>
            <a:lvl2pPr marL="0" indent="0" algn="l" defTabSz="914400" rtl="0" eaLnBrk="1" latinLnBrk="0" hangingPunct="1">
              <a:spcBef>
                <a:spcPts val="600"/>
              </a:spcBef>
              <a:buFontTx/>
              <a:buNone/>
              <a:defRPr sz="1800" kern="1200" baseline="0">
                <a:solidFill>
                  <a:schemeClr val="tx1"/>
                </a:solidFill>
                <a:latin typeface="Verdana" panose="020B0604030504040204" pitchFamily="34" charset="0"/>
                <a:ea typeface="Verdana" panose="020B0604030504040204" pitchFamily="34" charset="0"/>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Verdana" panose="020B0604030504040204" pitchFamily="34" charset="0"/>
                <a:ea typeface="Verdana" panose="020B0604030504040204" pitchFamily="34" charset="0"/>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Verdana" panose="020B0604030504040204" pitchFamily="34" charset="0"/>
                <a:ea typeface="Verdana" panose="020B0604030504040204" pitchFamily="34" charset="0"/>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en-GB" sz="1500" dirty="0" smtClean="0"/>
              <a:t>Attended Public Service Board meeting</a:t>
            </a:r>
          </a:p>
          <a:p>
            <a:pPr marL="342900" indent="-342900">
              <a:buFont typeface="Arial" panose="020B0604020202020204" pitchFamily="34" charset="0"/>
              <a:buChar char="•"/>
            </a:pPr>
            <a:r>
              <a:rPr lang="en-GB" sz="1500" dirty="0" smtClean="0">
                <a:solidFill>
                  <a:srgbClr val="002060"/>
                </a:solidFill>
              </a:rPr>
              <a:t>Met with people who had raised concerns through UHB concerns process</a:t>
            </a:r>
          </a:p>
          <a:p>
            <a:pPr marL="342900" indent="-342900">
              <a:buFont typeface="Arial" panose="020B0604020202020204" pitchFamily="34" charset="0"/>
              <a:buChar char="•"/>
            </a:pPr>
            <a:r>
              <a:rPr lang="en-GB" sz="1500" dirty="0" smtClean="0"/>
              <a:t>Meeting with UNISON </a:t>
            </a:r>
          </a:p>
          <a:p>
            <a:pPr marL="342900" indent="-342900">
              <a:buFont typeface="Arial" panose="020B0604020202020204" pitchFamily="34" charset="0"/>
              <a:buChar char="•"/>
            </a:pPr>
            <a:r>
              <a:rPr lang="en-GB" sz="1500" dirty="0" smtClean="0"/>
              <a:t>Attended Health Social Care and Sports Committee</a:t>
            </a:r>
          </a:p>
          <a:p>
            <a:pPr marL="342900" indent="-342900">
              <a:buFont typeface="Arial" panose="020B0604020202020204" pitchFamily="34" charset="0"/>
              <a:buChar char="•"/>
            </a:pPr>
            <a:r>
              <a:rPr lang="en-GB" sz="1500" dirty="0" smtClean="0"/>
              <a:t>Attended South Central East Regional Planning and Delivery Forum</a:t>
            </a:r>
          </a:p>
          <a:p>
            <a:pPr marL="342900" indent="-342900">
              <a:buFont typeface="Arial" panose="020B0604020202020204" pitchFamily="34" charset="0"/>
              <a:buChar char="•"/>
            </a:pPr>
            <a:r>
              <a:rPr lang="en-GB" sz="1500" dirty="0" smtClean="0"/>
              <a:t>Monthly performance meetings with Directorates </a:t>
            </a:r>
          </a:p>
          <a:p>
            <a:pPr marL="342900" indent="-342900">
              <a:buFont typeface="Arial" panose="020B0604020202020204" pitchFamily="34" charset="0"/>
              <a:buChar char="•"/>
            </a:pPr>
            <a:r>
              <a:rPr lang="en-GB" sz="1500" dirty="0" smtClean="0"/>
              <a:t>Met with Internal Auditors</a:t>
            </a:r>
          </a:p>
          <a:p>
            <a:pPr marL="342900" indent="-342900">
              <a:buFont typeface="Arial" panose="020B0604020202020204" pitchFamily="34" charset="0"/>
              <a:buChar char="•"/>
            </a:pPr>
            <a:r>
              <a:rPr lang="en-GB" sz="1500" dirty="0" smtClean="0"/>
              <a:t>Executive welcome at Corporate Induction </a:t>
            </a:r>
          </a:p>
          <a:p>
            <a:pPr marL="342900" indent="-342900">
              <a:buFont typeface="Arial" panose="020B0604020202020204" pitchFamily="34" charset="0"/>
              <a:buChar char="•"/>
            </a:pPr>
            <a:r>
              <a:rPr lang="en-GB" sz="1500" dirty="0" smtClean="0"/>
              <a:t>EASC Meeting</a:t>
            </a:r>
          </a:p>
          <a:p>
            <a:pPr marL="342900" indent="-342900">
              <a:buFont typeface="Arial" panose="020B0604020202020204" pitchFamily="34" charset="0"/>
              <a:buChar char="•"/>
            </a:pPr>
            <a:r>
              <a:rPr lang="en-GB" sz="1500" dirty="0" smtClean="0"/>
              <a:t>WHSSC Meeting</a:t>
            </a:r>
          </a:p>
          <a:p>
            <a:pPr marL="342900" indent="-342900">
              <a:buFont typeface="Arial" panose="020B0604020202020204" pitchFamily="34" charset="0"/>
              <a:buChar char="•"/>
            </a:pPr>
            <a:r>
              <a:rPr lang="en-GB" sz="1500" dirty="0" smtClean="0"/>
              <a:t>Regional Partnership Board</a:t>
            </a:r>
          </a:p>
          <a:p>
            <a:pPr marL="342900" indent="-342900">
              <a:buFont typeface="Arial" panose="020B0604020202020204" pitchFamily="34" charset="0"/>
              <a:buChar char="•"/>
            </a:pPr>
            <a:r>
              <a:rPr lang="en-GB" sz="1500" dirty="0" smtClean="0"/>
              <a:t>Facebook Question &amp; Answer session</a:t>
            </a:r>
          </a:p>
          <a:p>
            <a:endParaRPr lang="en-GB" sz="1500" dirty="0"/>
          </a:p>
        </p:txBody>
      </p:sp>
    </p:spTree>
    <p:extLst>
      <p:ext uri="{BB962C8B-B14F-4D97-AF65-F5344CB8AC3E}">
        <p14:creationId xmlns:p14="http://schemas.microsoft.com/office/powerpoint/2010/main" val="19798492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5663" y="1037461"/>
            <a:ext cx="10704000" cy="648072"/>
          </a:xfrm>
        </p:spPr>
        <p:txBody>
          <a:bodyPr/>
          <a:lstStyle/>
          <a:p>
            <a:r>
              <a:rPr lang="en-GB" b="1" dirty="0" smtClean="0"/>
              <a:t>Looking Outwards</a:t>
            </a:r>
            <a:endParaRPr lang="en-GB" b="1" dirty="0"/>
          </a:p>
        </p:txBody>
      </p:sp>
      <p:sp>
        <p:nvSpPr>
          <p:cNvPr id="3" name="Content Placeholder 2"/>
          <p:cNvSpPr>
            <a:spLocks noGrp="1"/>
          </p:cNvSpPr>
          <p:nvPr>
            <p:ph idx="1"/>
          </p:nvPr>
        </p:nvSpPr>
        <p:spPr>
          <a:xfrm>
            <a:off x="735663" y="1844824"/>
            <a:ext cx="10400897" cy="4320480"/>
          </a:xfrm>
        </p:spPr>
        <p:txBody>
          <a:bodyPr>
            <a:normAutofit lnSpcReduction="10000"/>
          </a:bodyPr>
          <a:lstStyle/>
          <a:p>
            <a:pPr marL="342900" indent="-342900" algn="just">
              <a:buFont typeface="Arial" panose="020B0604020202020204" pitchFamily="34" charset="0"/>
              <a:buChar char="•"/>
            </a:pPr>
            <a:r>
              <a:rPr lang="en-GB" sz="1800" b="1" dirty="0" smtClean="0">
                <a:solidFill>
                  <a:srgbClr val="002060"/>
                </a:solidFill>
              </a:rPr>
              <a:t>The Consultation Institute session </a:t>
            </a:r>
            <a:r>
              <a:rPr lang="en-GB" sz="1800" dirty="0" smtClean="0">
                <a:solidFill>
                  <a:srgbClr val="002060"/>
                </a:solidFill>
              </a:rPr>
              <a:t>– An Executive Briefing was provided by the Consultation Institute (tCI) on the 10 February to CTMUHB Executives and wider staff. The session was to</a:t>
            </a:r>
            <a:r>
              <a:rPr lang="en-GB" altLang="en-US" sz="1800" dirty="0" smtClean="0">
                <a:solidFill>
                  <a:srgbClr val="002060"/>
                </a:solidFill>
              </a:rPr>
              <a:t> </a:t>
            </a:r>
            <a:r>
              <a:rPr lang="en-GB" altLang="en-US" sz="1800" dirty="0">
                <a:solidFill>
                  <a:srgbClr val="002060"/>
                </a:solidFill>
              </a:rPr>
              <a:t>explore </a:t>
            </a:r>
            <a:r>
              <a:rPr lang="en-GB" altLang="en-US" sz="1800" dirty="0" smtClean="0">
                <a:solidFill>
                  <a:srgbClr val="002060"/>
                </a:solidFill>
              </a:rPr>
              <a:t>best practice </a:t>
            </a:r>
            <a:r>
              <a:rPr lang="en-GB" altLang="en-US" sz="1800" dirty="0">
                <a:solidFill>
                  <a:srgbClr val="002060"/>
                </a:solidFill>
              </a:rPr>
              <a:t>in </a:t>
            </a:r>
            <a:r>
              <a:rPr lang="en-GB" altLang="en-US" sz="1800" dirty="0" smtClean="0">
                <a:solidFill>
                  <a:srgbClr val="002060"/>
                </a:solidFill>
              </a:rPr>
              <a:t>consultation</a:t>
            </a:r>
            <a:r>
              <a:rPr lang="en-GB" altLang="en-US" sz="1800" dirty="0">
                <a:solidFill>
                  <a:srgbClr val="002060"/>
                </a:solidFill>
              </a:rPr>
              <a:t>, public involvement and impact </a:t>
            </a:r>
            <a:r>
              <a:rPr lang="en-GB" altLang="en-US" sz="1800" dirty="0" smtClean="0">
                <a:solidFill>
                  <a:srgbClr val="002060"/>
                </a:solidFill>
              </a:rPr>
              <a:t>assessment. Further work with tCI is planned over the coming months to ensure our ongoing commitment to improving stakeholder engagement and involvement is realised and sustained. </a:t>
            </a:r>
            <a:endParaRPr lang="en-GB" altLang="en-US" sz="1800" dirty="0">
              <a:solidFill>
                <a:srgbClr val="002060"/>
              </a:solidFill>
            </a:endParaRPr>
          </a:p>
          <a:p>
            <a:pPr marL="342900" indent="-342900" algn="just">
              <a:buFont typeface="Arial" panose="020B0604020202020204" pitchFamily="34" charset="0"/>
              <a:buChar char="•"/>
            </a:pPr>
            <a:r>
              <a:rPr lang="en-GB" sz="1800" b="1" dirty="0" smtClean="0">
                <a:solidFill>
                  <a:srgbClr val="002060"/>
                </a:solidFill>
              </a:rPr>
              <a:t>The Rapid Diagnostic Clinic (RDC) </a:t>
            </a:r>
            <a:r>
              <a:rPr lang="en-GB" sz="1800" dirty="0" smtClean="0">
                <a:solidFill>
                  <a:srgbClr val="002060"/>
                </a:solidFill>
              </a:rPr>
              <a:t>– </a:t>
            </a:r>
            <a:r>
              <a:rPr lang="en-US" sz="1800" dirty="0">
                <a:solidFill>
                  <a:srgbClr val="002060"/>
                </a:solidFill>
              </a:rPr>
              <a:t>The Rapid Diagnostic </a:t>
            </a:r>
            <a:r>
              <a:rPr lang="en-US" sz="1800" dirty="0" smtClean="0">
                <a:solidFill>
                  <a:srgbClr val="002060"/>
                </a:solidFill>
              </a:rPr>
              <a:t>Clinic </a:t>
            </a:r>
            <a:r>
              <a:rPr lang="en-US" sz="1800" dirty="0">
                <a:solidFill>
                  <a:srgbClr val="002060"/>
                </a:solidFill>
              </a:rPr>
              <a:t>concept aims to provide rapid access to a range of diagnostic tests in one </a:t>
            </a:r>
            <a:r>
              <a:rPr lang="en-US" sz="1800" dirty="0" smtClean="0">
                <a:solidFill>
                  <a:srgbClr val="002060"/>
                </a:solidFill>
              </a:rPr>
              <a:t>location. The RCD was established in July 2017. </a:t>
            </a:r>
            <a:r>
              <a:rPr lang="en-US" sz="1800" dirty="0">
                <a:solidFill>
                  <a:srgbClr val="002060"/>
                </a:solidFill>
              </a:rPr>
              <a:t>Prior to the establishment of the RDC, patients who presented at their GP with vague symptoms often experienced lengthy diagnostic pathways before receiving a </a:t>
            </a:r>
            <a:r>
              <a:rPr lang="en-US" sz="1800" dirty="0" smtClean="0">
                <a:solidFill>
                  <a:srgbClr val="002060"/>
                </a:solidFill>
              </a:rPr>
              <a:t>diagnosis. The </a:t>
            </a:r>
            <a:r>
              <a:rPr lang="en-US" sz="1800" dirty="0">
                <a:solidFill>
                  <a:srgbClr val="002060"/>
                </a:solidFill>
              </a:rPr>
              <a:t>Health Board received funding from the Wales Cancer Network (WCN) to pilot this service model in 2017/18 and 2018/19, on behalf of NHS Wales. In 2019/20, the WCN provided part funding with the expectation of match funding from the Health Board. External funding for the service will cease in March 2020</a:t>
            </a:r>
            <a:r>
              <a:rPr lang="en-US" sz="1800" dirty="0" smtClean="0">
                <a:solidFill>
                  <a:srgbClr val="002060"/>
                </a:solidFill>
              </a:rPr>
              <a:t>.</a:t>
            </a:r>
            <a:r>
              <a:rPr lang="en-US" sz="1800" dirty="0">
                <a:solidFill>
                  <a:srgbClr val="002060"/>
                </a:solidFill>
              </a:rPr>
              <a:t> </a:t>
            </a:r>
            <a:r>
              <a:rPr lang="en-US" sz="1800" dirty="0" smtClean="0">
                <a:solidFill>
                  <a:srgbClr val="002060"/>
                </a:solidFill>
              </a:rPr>
              <a:t>We are working with partners to develop a case </a:t>
            </a:r>
            <a:r>
              <a:rPr lang="en-US" sz="1800" dirty="0">
                <a:solidFill>
                  <a:srgbClr val="002060"/>
                </a:solidFill>
              </a:rPr>
              <a:t>for embedding the RDC within the Health Board as a mainstream service.</a:t>
            </a:r>
            <a:endParaRPr lang="en-GB" sz="1800" dirty="0">
              <a:solidFill>
                <a:srgbClr val="002060"/>
              </a:solidFill>
            </a:endParaRPr>
          </a:p>
          <a:p>
            <a:pPr marL="342900" indent="-342900">
              <a:buFont typeface="Arial" panose="020B0604020202020204" pitchFamily="34" charset="0"/>
              <a:buChar char="•"/>
            </a:pPr>
            <a:endParaRPr lang="en-GB" sz="1800" dirty="0"/>
          </a:p>
          <a:p>
            <a:pPr marL="342900" indent="-342900">
              <a:buFont typeface="Arial" panose="020B0604020202020204" pitchFamily="34" charset="0"/>
              <a:buChar char="•"/>
            </a:pPr>
            <a:endParaRPr lang="en-GB" sz="1900" dirty="0" smtClean="0"/>
          </a:p>
        </p:txBody>
      </p:sp>
      <p:sp>
        <p:nvSpPr>
          <p:cNvPr id="4" name="Slide Number Placeholder 3"/>
          <p:cNvSpPr>
            <a:spLocks noGrp="1"/>
          </p:cNvSpPr>
          <p:nvPr>
            <p:ph type="sldNum" sz="quarter" idx="12"/>
          </p:nvPr>
        </p:nvSpPr>
        <p:spPr/>
        <p:txBody>
          <a:bodyPr/>
          <a:lstStyle/>
          <a:p>
            <a:fld id="{E051598E-9D06-4046-8EF2-7702044C4E81}" type="slidenum">
              <a:rPr lang="en-US" smtClean="0"/>
              <a:pPr/>
              <a:t>12</a:t>
            </a:fld>
            <a:endParaRPr lang="en-US" dirty="0"/>
          </a:p>
        </p:txBody>
      </p:sp>
      <p:sp>
        <p:nvSpPr>
          <p:cNvPr id="5" name="Footer Placeholder 4"/>
          <p:cNvSpPr>
            <a:spLocks noGrp="1"/>
          </p:cNvSpPr>
          <p:nvPr>
            <p:ph type="ftr" sz="quarter" idx="3"/>
          </p:nvPr>
        </p:nvSpPr>
        <p:spPr/>
        <p:txBody>
          <a:bodyPr/>
          <a:lstStyle/>
          <a:p>
            <a:r>
              <a:rPr lang="en-US" dirty="0" smtClean="0"/>
              <a:t>Chief Executive Report </a:t>
            </a:r>
            <a:endParaRPr lang="en-US" dirty="0"/>
          </a:p>
        </p:txBody>
      </p:sp>
    </p:spTree>
    <p:extLst>
      <p:ext uri="{BB962C8B-B14F-4D97-AF65-F5344CB8AC3E}">
        <p14:creationId xmlns:p14="http://schemas.microsoft.com/office/powerpoint/2010/main" val="14590552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1512" y="1141304"/>
            <a:ext cx="5933387" cy="359236"/>
          </a:xfrm>
        </p:spPr>
        <p:txBody>
          <a:bodyPr>
            <a:normAutofit fontScale="90000"/>
          </a:bodyPr>
          <a:lstStyle/>
          <a:p>
            <a:r>
              <a:rPr lang="en-GB" b="1" dirty="0" smtClean="0"/>
              <a:t>Looking Ahead </a:t>
            </a:r>
            <a:endParaRPr lang="en-GB" b="1" dirty="0"/>
          </a:p>
        </p:txBody>
      </p:sp>
      <p:sp>
        <p:nvSpPr>
          <p:cNvPr id="3" name="Content Placeholder 2"/>
          <p:cNvSpPr>
            <a:spLocks noGrp="1"/>
          </p:cNvSpPr>
          <p:nvPr>
            <p:ph idx="1"/>
          </p:nvPr>
        </p:nvSpPr>
        <p:spPr>
          <a:xfrm>
            <a:off x="801512" y="1700808"/>
            <a:ext cx="10407056" cy="4064455"/>
          </a:xfrm>
        </p:spPr>
        <p:txBody>
          <a:bodyPr>
            <a:normAutofit/>
          </a:bodyPr>
          <a:lstStyle/>
          <a:p>
            <a:pPr marL="342900" indent="-342900" algn="just">
              <a:buFont typeface="Arial" panose="020B0604020202020204" pitchFamily="34" charset="0"/>
              <a:buChar char="•"/>
            </a:pPr>
            <a:r>
              <a:rPr lang="en-GB" sz="1800" b="1" dirty="0" smtClean="0"/>
              <a:t>Responding to COVID-19 </a:t>
            </a:r>
          </a:p>
          <a:p>
            <a:pPr marL="342900" indent="-342900" algn="just">
              <a:buFont typeface="Arial" panose="020B0604020202020204" pitchFamily="34" charset="0"/>
              <a:buChar char="•"/>
            </a:pPr>
            <a:r>
              <a:rPr lang="en-GB" sz="1800" b="1" dirty="0"/>
              <a:t>CTMUHB Integrated Health and Care Strategy </a:t>
            </a:r>
            <a:r>
              <a:rPr lang="en-GB" sz="1800" b="1" dirty="0">
                <a:solidFill>
                  <a:srgbClr val="002060"/>
                </a:solidFill>
              </a:rPr>
              <a:t>– </a:t>
            </a:r>
            <a:r>
              <a:rPr lang="en-GB" sz="1800" dirty="0">
                <a:solidFill>
                  <a:srgbClr val="002060"/>
                </a:solidFill>
              </a:rPr>
              <a:t>further work to agree our long term strategy.</a:t>
            </a:r>
          </a:p>
          <a:p>
            <a:pPr marL="342900" indent="-342900" algn="just">
              <a:buFont typeface="Arial" panose="020B0604020202020204" pitchFamily="34" charset="0"/>
              <a:buChar char="•"/>
            </a:pPr>
            <a:r>
              <a:rPr lang="en-GB" sz="1800" b="1" dirty="0">
                <a:solidFill>
                  <a:srgbClr val="002060"/>
                </a:solidFill>
              </a:rPr>
              <a:t>Maternity </a:t>
            </a:r>
            <a:r>
              <a:rPr lang="en-GB" sz="1800" b="1" dirty="0" smtClean="0">
                <a:solidFill>
                  <a:srgbClr val="002060"/>
                </a:solidFill>
              </a:rPr>
              <a:t>Assurance Metrics </a:t>
            </a:r>
            <a:r>
              <a:rPr lang="en-GB" sz="1800" dirty="0">
                <a:solidFill>
                  <a:srgbClr val="FF0000"/>
                </a:solidFill>
              </a:rPr>
              <a:t>– </a:t>
            </a:r>
            <a:r>
              <a:rPr lang="en-GB" sz="1800" dirty="0">
                <a:solidFill>
                  <a:srgbClr val="002060"/>
                </a:solidFill>
              </a:rPr>
              <a:t>Joint workshop with IMSOP planned on 9 March 2020 to further develop the performance framework and agree key metrics that align with the National Maternity and Neonatal Network work programme. </a:t>
            </a:r>
            <a:endParaRPr lang="en-GB" sz="1800" b="1" dirty="0" smtClean="0"/>
          </a:p>
          <a:p>
            <a:pPr marL="342900" indent="-342900" algn="just">
              <a:buFont typeface="Arial" panose="020B0604020202020204" pitchFamily="34" charset="0"/>
              <a:buChar char="•"/>
            </a:pPr>
            <a:r>
              <a:rPr lang="en-GB" sz="1800" b="1" dirty="0" smtClean="0"/>
              <a:t>New Operating </a:t>
            </a:r>
            <a:r>
              <a:rPr lang="en-GB" sz="1800" b="1" dirty="0"/>
              <a:t>Model </a:t>
            </a:r>
            <a:r>
              <a:rPr lang="en-GB" sz="1800" b="1" dirty="0" smtClean="0"/>
              <a:t>Next Steps  </a:t>
            </a:r>
            <a:endParaRPr lang="en-GB" sz="1800" b="1" dirty="0"/>
          </a:p>
          <a:p>
            <a:pPr marL="558900" lvl="2" indent="-342900" algn="just"/>
            <a:r>
              <a:rPr lang="en-GB" sz="1600" dirty="0" smtClean="0">
                <a:solidFill>
                  <a:srgbClr val="002060"/>
                </a:solidFill>
              </a:rPr>
              <a:t>Operating </a:t>
            </a:r>
            <a:r>
              <a:rPr lang="en-GB" sz="1600" dirty="0">
                <a:solidFill>
                  <a:srgbClr val="002060"/>
                </a:solidFill>
              </a:rPr>
              <a:t>Model Go-Live 		</a:t>
            </a:r>
            <a:r>
              <a:rPr lang="en-GB" sz="1600" dirty="0" smtClean="0">
                <a:solidFill>
                  <a:srgbClr val="002060"/>
                </a:solidFill>
              </a:rPr>
              <a:t>01/4/20</a:t>
            </a:r>
            <a:endParaRPr lang="en-GB" sz="1600" dirty="0">
              <a:solidFill>
                <a:srgbClr val="002060"/>
              </a:solidFill>
            </a:endParaRPr>
          </a:p>
          <a:p>
            <a:pPr marL="558900" lvl="2" indent="-342900" algn="just"/>
            <a:r>
              <a:rPr lang="en-GB" sz="1600" dirty="0" smtClean="0">
                <a:solidFill>
                  <a:srgbClr val="002060"/>
                </a:solidFill>
              </a:rPr>
              <a:t>Supporting framework embedded	01/04/20 – 30/06/20</a:t>
            </a:r>
            <a:endParaRPr lang="en-GB" sz="1600" dirty="0">
              <a:solidFill>
                <a:srgbClr val="002060"/>
              </a:solidFill>
            </a:endParaRPr>
          </a:p>
          <a:p>
            <a:pPr marL="558900" lvl="2" indent="-342900" algn="just"/>
            <a:r>
              <a:rPr lang="en-GB" sz="1600" dirty="0" smtClean="0">
                <a:solidFill>
                  <a:srgbClr val="002060"/>
                </a:solidFill>
              </a:rPr>
              <a:t>Systems </a:t>
            </a:r>
            <a:r>
              <a:rPr lang="en-GB" sz="1600" dirty="0">
                <a:solidFill>
                  <a:srgbClr val="002060"/>
                </a:solidFill>
              </a:rPr>
              <a:t>Groups Mobilised		30/5/20</a:t>
            </a:r>
          </a:p>
          <a:p>
            <a:pPr marL="558900" lvl="2" indent="-342900" algn="just"/>
            <a:r>
              <a:rPr lang="en-GB" sz="1600" dirty="0">
                <a:solidFill>
                  <a:srgbClr val="002060"/>
                </a:solidFill>
              </a:rPr>
              <a:t>Close Project		</a:t>
            </a:r>
            <a:r>
              <a:rPr lang="en-GB" sz="1600" dirty="0" smtClean="0">
                <a:solidFill>
                  <a:srgbClr val="002060"/>
                </a:solidFill>
              </a:rPr>
              <a:t>	30/6/20</a:t>
            </a:r>
            <a:endParaRPr lang="en-GB" sz="1600" dirty="0">
              <a:solidFill>
                <a:srgbClr val="002060"/>
              </a:solidFill>
            </a:endParaRPr>
          </a:p>
          <a:p>
            <a:pPr marL="558900" lvl="2" indent="-342900" algn="just"/>
            <a:r>
              <a:rPr lang="en-GB" sz="1600" dirty="0" smtClean="0">
                <a:solidFill>
                  <a:srgbClr val="002060"/>
                </a:solidFill>
              </a:rPr>
              <a:t>Learning and improvement</a:t>
            </a:r>
            <a:r>
              <a:rPr lang="en-GB" sz="1600" dirty="0">
                <a:solidFill>
                  <a:srgbClr val="002060"/>
                </a:solidFill>
              </a:rPr>
              <a:t>		</a:t>
            </a:r>
            <a:r>
              <a:rPr lang="en-GB" sz="1600" dirty="0" smtClean="0">
                <a:solidFill>
                  <a:srgbClr val="002060"/>
                </a:solidFill>
              </a:rPr>
              <a:t>01/06/20 – 30/9/20</a:t>
            </a:r>
            <a:endParaRPr lang="en-GB" sz="1600" dirty="0">
              <a:solidFill>
                <a:srgbClr val="002060"/>
              </a:solidFill>
            </a:endParaRPr>
          </a:p>
          <a:p>
            <a:pPr marL="342900" indent="-342900" algn="just">
              <a:buFont typeface="Arial" panose="020B0604020202020204" pitchFamily="34" charset="0"/>
              <a:buChar char="•"/>
            </a:pPr>
            <a:endParaRPr lang="en-GB" sz="1400" b="1" dirty="0" smtClean="0"/>
          </a:p>
        </p:txBody>
      </p:sp>
      <p:sp>
        <p:nvSpPr>
          <p:cNvPr id="4" name="Slide Number Placeholder 3"/>
          <p:cNvSpPr>
            <a:spLocks noGrp="1"/>
          </p:cNvSpPr>
          <p:nvPr>
            <p:ph type="sldNum" sz="quarter" idx="12"/>
          </p:nvPr>
        </p:nvSpPr>
        <p:spPr/>
        <p:txBody>
          <a:bodyPr/>
          <a:lstStyle/>
          <a:p>
            <a:fld id="{E051598E-9D06-4046-8EF2-7702044C4E81}" type="slidenum">
              <a:rPr lang="en-US" smtClean="0"/>
              <a:pPr/>
              <a:t>13</a:t>
            </a:fld>
            <a:endParaRPr lang="en-US" dirty="0"/>
          </a:p>
        </p:txBody>
      </p:sp>
      <p:sp>
        <p:nvSpPr>
          <p:cNvPr id="5" name="Footer Placeholder 4"/>
          <p:cNvSpPr>
            <a:spLocks noGrp="1"/>
          </p:cNvSpPr>
          <p:nvPr>
            <p:ph type="ftr" sz="quarter" idx="3"/>
          </p:nvPr>
        </p:nvSpPr>
        <p:spPr/>
        <p:txBody>
          <a:bodyPr/>
          <a:lstStyle/>
          <a:p>
            <a:r>
              <a:rPr lang="en-US" dirty="0" smtClean="0"/>
              <a:t>Chief Executive Report </a:t>
            </a:r>
            <a:endParaRPr lang="en-US" dirty="0"/>
          </a:p>
        </p:txBody>
      </p:sp>
    </p:spTree>
    <p:extLst>
      <p:ext uri="{BB962C8B-B14F-4D97-AF65-F5344CB8AC3E}">
        <p14:creationId xmlns:p14="http://schemas.microsoft.com/office/powerpoint/2010/main" val="26198593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5663" y="1037461"/>
            <a:ext cx="10704000" cy="648072"/>
          </a:xfrm>
        </p:spPr>
        <p:txBody>
          <a:bodyPr/>
          <a:lstStyle/>
          <a:p>
            <a:r>
              <a:rPr lang="en-GB" b="1" dirty="0" smtClean="0"/>
              <a:t>Contents </a:t>
            </a:r>
            <a:endParaRPr lang="en-GB" b="1" dirty="0"/>
          </a:p>
        </p:txBody>
      </p:sp>
      <p:sp>
        <p:nvSpPr>
          <p:cNvPr id="3" name="Content Placeholder 2"/>
          <p:cNvSpPr>
            <a:spLocks noGrp="1"/>
          </p:cNvSpPr>
          <p:nvPr>
            <p:ph idx="1"/>
          </p:nvPr>
        </p:nvSpPr>
        <p:spPr>
          <a:xfrm>
            <a:off x="735663" y="1844824"/>
            <a:ext cx="10704000" cy="4064455"/>
          </a:xfrm>
        </p:spPr>
        <p:txBody>
          <a:bodyPr>
            <a:normAutofit/>
          </a:bodyPr>
          <a:lstStyle/>
          <a:p>
            <a:pPr marL="342900" indent="-342900">
              <a:buFont typeface="Arial" panose="020B0604020202020204" pitchFamily="34" charset="0"/>
              <a:buChar char="•"/>
            </a:pPr>
            <a:r>
              <a:rPr lang="en-GB" sz="2400" dirty="0" smtClean="0"/>
              <a:t>Learning</a:t>
            </a:r>
          </a:p>
          <a:p>
            <a:pPr marL="342900" indent="-342900">
              <a:buFont typeface="Arial" panose="020B0604020202020204" pitchFamily="34" charset="0"/>
              <a:buChar char="•"/>
            </a:pPr>
            <a:r>
              <a:rPr lang="en-GB" sz="2400" dirty="0" smtClean="0"/>
              <a:t>Headlines</a:t>
            </a:r>
          </a:p>
          <a:p>
            <a:pPr marL="342900" indent="-342900">
              <a:buFont typeface="Arial" panose="020B0604020202020204" pitchFamily="34" charset="0"/>
              <a:buChar char="•"/>
            </a:pPr>
            <a:r>
              <a:rPr lang="en-GB" sz="2400" dirty="0" smtClean="0"/>
              <a:t>Diary Highlights </a:t>
            </a:r>
          </a:p>
          <a:p>
            <a:pPr marL="342900" indent="-342900">
              <a:buFont typeface="Arial" panose="020B0604020202020204" pitchFamily="34" charset="0"/>
              <a:buChar char="•"/>
            </a:pPr>
            <a:r>
              <a:rPr lang="en-GB" sz="2400" dirty="0" smtClean="0"/>
              <a:t>Looking outwards </a:t>
            </a:r>
          </a:p>
          <a:p>
            <a:pPr marL="342900" indent="-342900">
              <a:buFont typeface="Arial" panose="020B0604020202020204" pitchFamily="34" charset="0"/>
              <a:buChar char="•"/>
            </a:pPr>
            <a:r>
              <a:rPr lang="en-GB" sz="2400" dirty="0" smtClean="0"/>
              <a:t>Looking ahead </a:t>
            </a:r>
            <a:endParaRPr lang="en-GB" sz="2400"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2</a:t>
            </a:fld>
            <a:endParaRPr lang="en-US" dirty="0"/>
          </a:p>
        </p:txBody>
      </p:sp>
      <p:sp>
        <p:nvSpPr>
          <p:cNvPr id="5" name="Footer Placeholder 4"/>
          <p:cNvSpPr>
            <a:spLocks noGrp="1"/>
          </p:cNvSpPr>
          <p:nvPr>
            <p:ph type="ftr" sz="quarter" idx="3"/>
          </p:nvPr>
        </p:nvSpPr>
        <p:spPr/>
        <p:txBody>
          <a:bodyPr/>
          <a:lstStyle/>
          <a:p>
            <a:r>
              <a:rPr lang="en-US" dirty="0" smtClean="0"/>
              <a:t>Chief Executive Report</a:t>
            </a:r>
            <a:endParaRPr lang="en-US" dirty="0"/>
          </a:p>
        </p:txBody>
      </p:sp>
      <p:pic>
        <p:nvPicPr>
          <p:cNvPr id="6" name="Content Placeholder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91944" y="1685533"/>
            <a:ext cx="3428520" cy="3651679"/>
          </a:xfrm>
          <a:prstGeom prst="rect">
            <a:avLst/>
          </a:prstGeom>
          <a:noFill/>
          <a:ln>
            <a:noFill/>
          </a:ln>
        </p:spPr>
      </p:pic>
    </p:spTree>
    <p:extLst>
      <p:ext uri="{BB962C8B-B14F-4D97-AF65-F5344CB8AC3E}">
        <p14:creationId xmlns:p14="http://schemas.microsoft.com/office/powerpoint/2010/main" val="30599182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3870" y="750126"/>
            <a:ext cx="10704000" cy="648072"/>
          </a:xfrm>
        </p:spPr>
        <p:txBody>
          <a:bodyPr/>
          <a:lstStyle/>
          <a:p>
            <a:r>
              <a:rPr lang="en-GB" b="1" dirty="0" smtClean="0"/>
              <a:t>Learning</a:t>
            </a:r>
            <a:endParaRPr lang="en-GB" b="1" dirty="0"/>
          </a:p>
        </p:txBody>
      </p:sp>
      <p:sp>
        <p:nvSpPr>
          <p:cNvPr id="3" name="Content Placeholder 2"/>
          <p:cNvSpPr>
            <a:spLocks noGrp="1"/>
          </p:cNvSpPr>
          <p:nvPr>
            <p:ph idx="1"/>
          </p:nvPr>
        </p:nvSpPr>
        <p:spPr>
          <a:xfrm>
            <a:off x="724840" y="1297475"/>
            <a:ext cx="10843768" cy="5112568"/>
          </a:xfrm>
        </p:spPr>
        <p:txBody>
          <a:bodyPr>
            <a:noAutofit/>
          </a:bodyPr>
          <a:lstStyle/>
          <a:p>
            <a:pPr algn="just">
              <a:spcBef>
                <a:spcPts val="0"/>
              </a:spcBef>
            </a:pPr>
            <a:r>
              <a:rPr lang="en-GB" sz="1400" b="1" dirty="0" smtClean="0">
                <a:solidFill>
                  <a:srgbClr val="002060"/>
                </a:solidFill>
              </a:rPr>
              <a:t>External Reports received in period:</a:t>
            </a:r>
          </a:p>
          <a:p>
            <a:pPr algn="just">
              <a:spcBef>
                <a:spcPts val="0"/>
              </a:spcBef>
            </a:pPr>
            <a:r>
              <a:rPr lang="en-GB" sz="1400" dirty="0" smtClean="0">
                <a:solidFill>
                  <a:srgbClr val="002060"/>
                </a:solidFill>
              </a:rPr>
              <a:t>Using these reports to identify themes to reflect in our improvement and development programmes is progressing well: Always asking “how do we know our services are high quality and safe”. </a:t>
            </a:r>
          </a:p>
          <a:p>
            <a:pPr marL="285750" indent="-285750" algn="just">
              <a:buFont typeface="Arial" panose="020B0604020202020204" pitchFamily="34" charset="0"/>
              <a:buChar char="•"/>
            </a:pPr>
            <a:r>
              <a:rPr lang="en-GB" sz="1400" b="1" dirty="0" smtClean="0"/>
              <a:t>HIW </a:t>
            </a:r>
            <a:r>
              <a:rPr lang="en-GB" sz="1400" b="1" dirty="0"/>
              <a:t>Unannounced </a:t>
            </a:r>
            <a:r>
              <a:rPr lang="en-GB" sz="1400" b="1" dirty="0" smtClean="0"/>
              <a:t>Mental Health Hospital Inspection – Ysbyty </a:t>
            </a:r>
            <a:r>
              <a:rPr lang="en-GB" sz="1400" b="1" dirty="0"/>
              <a:t>Cwm Cynon, Ward 7 </a:t>
            </a:r>
            <a:r>
              <a:rPr lang="en-GB" sz="1400" b="1" dirty="0" smtClean="0"/>
              <a:t>(January 2020) - </a:t>
            </a:r>
            <a:r>
              <a:rPr lang="en-GB" sz="1400" dirty="0" smtClean="0">
                <a:solidFill>
                  <a:schemeClr val="tx2"/>
                </a:solidFill>
              </a:rPr>
              <a:t>Immediate improvement </a:t>
            </a:r>
            <a:r>
              <a:rPr lang="en-GB" sz="1400" dirty="0">
                <a:solidFill>
                  <a:schemeClr val="tx2"/>
                </a:solidFill>
              </a:rPr>
              <a:t>plan in place, proving HIW sufficient assurance. Awaiting final report</a:t>
            </a:r>
            <a:r>
              <a:rPr lang="en-GB" sz="1400" dirty="0" smtClean="0">
                <a:solidFill>
                  <a:schemeClr val="tx2"/>
                </a:solidFill>
              </a:rPr>
              <a:t>.</a:t>
            </a:r>
            <a:endParaRPr lang="en-GB" sz="1400" dirty="0"/>
          </a:p>
          <a:p>
            <a:pPr marL="285750" indent="-285750" algn="just">
              <a:buFont typeface="Arial" panose="020B0604020202020204" pitchFamily="34" charset="0"/>
              <a:buChar char="•"/>
            </a:pPr>
            <a:r>
              <a:rPr lang="en-GB" sz="1400" b="1" dirty="0" smtClean="0"/>
              <a:t>HIW National </a:t>
            </a:r>
            <a:r>
              <a:rPr lang="en-GB" sz="1400" b="1" dirty="0"/>
              <a:t>Review of Maternity </a:t>
            </a:r>
            <a:r>
              <a:rPr lang="en-GB" sz="1400" b="1" dirty="0" smtClean="0"/>
              <a:t>Services – </a:t>
            </a:r>
            <a:r>
              <a:rPr lang="en-GB" sz="1400" dirty="0" smtClean="0">
                <a:solidFill>
                  <a:schemeClr val="tx2"/>
                </a:solidFill>
              </a:rPr>
              <a:t>National site inspections (phase 1) complete, moving to reviewing governance arrangements across Wales, including CTM, through a range of interviews (phase 2). Interviews in CTM to commence in early May ‘20.</a:t>
            </a:r>
          </a:p>
          <a:p>
            <a:pPr marL="285750" indent="-285750" algn="just">
              <a:buFont typeface="Arial" panose="020B0604020202020204" pitchFamily="34" charset="0"/>
              <a:buChar char="•"/>
            </a:pPr>
            <a:r>
              <a:rPr lang="en-GB" sz="1400" b="1" dirty="0" smtClean="0">
                <a:solidFill>
                  <a:srgbClr val="002060"/>
                </a:solidFill>
              </a:rPr>
              <a:t>Second </a:t>
            </a:r>
            <a:r>
              <a:rPr lang="en-GB" sz="1400" b="1" dirty="0">
                <a:solidFill>
                  <a:srgbClr val="002060"/>
                </a:solidFill>
              </a:rPr>
              <a:t>IMSOP Report – </a:t>
            </a:r>
            <a:r>
              <a:rPr lang="en-US" sz="1400" dirty="0"/>
              <a:t>the Health Board has made </a:t>
            </a:r>
            <a:r>
              <a:rPr lang="en-US" sz="1400" b="1" dirty="0"/>
              <a:t>good progress</a:t>
            </a:r>
            <a:r>
              <a:rPr lang="en-US" sz="1400" dirty="0"/>
              <a:t> during October, November and December and </a:t>
            </a:r>
            <a:r>
              <a:rPr lang="en-US" sz="1400" dirty="0" smtClean="0"/>
              <a:t>the </a:t>
            </a:r>
            <a:r>
              <a:rPr lang="en-US" sz="1400" dirty="0"/>
              <a:t>Panel is now </a:t>
            </a:r>
            <a:r>
              <a:rPr lang="en-US" sz="1400" b="1" dirty="0"/>
              <a:t>cautiously optimistic</a:t>
            </a:r>
            <a:r>
              <a:rPr lang="en-US" sz="1400" dirty="0"/>
              <a:t> that longer-term sustainable improvement in maternity services at Prince Charles and Royal Glamorgan Hospitals will be delivered.  </a:t>
            </a:r>
          </a:p>
          <a:p>
            <a:pPr algn="just">
              <a:spcBef>
                <a:spcPts val="0"/>
              </a:spcBef>
            </a:pPr>
            <a:endParaRPr lang="en-GB" sz="1400" b="1" dirty="0" smtClean="0">
              <a:solidFill>
                <a:srgbClr val="002060"/>
              </a:solidFill>
            </a:endParaRPr>
          </a:p>
          <a:p>
            <a:pPr algn="just">
              <a:spcBef>
                <a:spcPts val="0"/>
              </a:spcBef>
            </a:pPr>
            <a:r>
              <a:rPr lang="en-GB" sz="1400" b="1" dirty="0" smtClean="0">
                <a:solidFill>
                  <a:srgbClr val="002060"/>
                </a:solidFill>
              </a:rPr>
              <a:t>Management Board Learning Items:</a:t>
            </a:r>
          </a:p>
          <a:p>
            <a:pPr algn="just">
              <a:spcBef>
                <a:spcPts val="0"/>
              </a:spcBef>
            </a:pPr>
            <a:r>
              <a:rPr lang="en-GB" sz="1400" dirty="0" smtClean="0">
                <a:solidFill>
                  <a:srgbClr val="002060"/>
                </a:solidFill>
              </a:rPr>
              <a:t>A learning item agenda has been included to start Management Board meetings, to enhance the </a:t>
            </a:r>
            <a:r>
              <a:rPr lang="en-GB" sz="1400" dirty="0"/>
              <a:t>process of creating, retaining, and transferring knowledge within an </a:t>
            </a:r>
            <a:r>
              <a:rPr lang="en-GB" sz="1400" dirty="0" smtClean="0"/>
              <a:t>organization. Learning at Management Board is encouraged from successes, failures, transformation and improvement work. Two areas have been considered to date:</a:t>
            </a:r>
            <a:endParaRPr lang="en-GB" sz="1400" b="1" dirty="0" smtClean="0">
              <a:solidFill>
                <a:srgbClr val="002060"/>
              </a:solidFill>
            </a:endParaRPr>
          </a:p>
          <a:p>
            <a:pPr marL="342900" indent="-342900" algn="just">
              <a:buFont typeface="Arial" panose="020B0604020202020204" pitchFamily="34" charset="0"/>
              <a:buChar char="•"/>
            </a:pPr>
            <a:r>
              <a:rPr lang="en-GB" sz="1400" b="1" dirty="0" smtClean="0">
                <a:solidFill>
                  <a:srgbClr val="002060"/>
                </a:solidFill>
              </a:rPr>
              <a:t>HIW/WAO Review of Quality Governance learning reflections – </a:t>
            </a:r>
            <a:r>
              <a:rPr lang="en-GB" sz="1400" dirty="0"/>
              <a:t>Vital to ensure a culture that supports open and informed debate on issues relating to the quality and safety of patient care. </a:t>
            </a:r>
            <a:endParaRPr lang="en-GB" sz="1400" dirty="0" smtClean="0"/>
          </a:p>
          <a:p>
            <a:pPr marL="342900" indent="-342900" algn="just">
              <a:buFont typeface="Arial" panose="020B0604020202020204" pitchFamily="34" charset="0"/>
              <a:buChar char="•"/>
            </a:pPr>
            <a:r>
              <a:rPr lang="en-GB" sz="1400" b="1" dirty="0" smtClean="0">
                <a:solidFill>
                  <a:srgbClr val="002060"/>
                </a:solidFill>
              </a:rPr>
              <a:t>Staff Flu Immunisation Uptake 2019/20 – </a:t>
            </a:r>
            <a:r>
              <a:rPr lang="en-GB" sz="1400" dirty="0" smtClean="0"/>
              <a:t>Visible </a:t>
            </a:r>
            <a:r>
              <a:rPr lang="en-GB" sz="1400" dirty="0"/>
              <a:t>leadership and modelling of desired behaviours are </a:t>
            </a:r>
            <a:r>
              <a:rPr lang="en-GB" sz="1400" dirty="0" smtClean="0"/>
              <a:t>important</a:t>
            </a:r>
            <a:r>
              <a:rPr lang="en-GB" sz="1400" dirty="0"/>
              <a:t>.</a:t>
            </a:r>
            <a:endParaRPr lang="en-GB" sz="1400" b="1" dirty="0" smtClean="0">
              <a:solidFill>
                <a:srgbClr val="FF0000"/>
              </a:solidFill>
            </a:endParaRPr>
          </a:p>
        </p:txBody>
      </p:sp>
      <p:sp>
        <p:nvSpPr>
          <p:cNvPr id="4" name="Slide Number Placeholder 3"/>
          <p:cNvSpPr>
            <a:spLocks noGrp="1"/>
          </p:cNvSpPr>
          <p:nvPr>
            <p:ph type="sldNum" sz="quarter" idx="12"/>
          </p:nvPr>
        </p:nvSpPr>
        <p:spPr/>
        <p:txBody>
          <a:bodyPr/>
          <a:lstStyle/>
          <a:p>
            <a:fld id="{E051598E-9D06-4046-8EF2-7702044C4E81}" type="slidenum">
              <a:rPr lang="en-US" smtClean="0"/>
              <a:pPr/>
              <a:t>3</a:t>
            </a:fld>
            <a:endParaRPr lang="en-US" dirty="0"/>
          </a:p>
        </p:txBody>
      </p:sp>
      <p:sp>
        <p:nvSpPr>
          <p:cNvPr id="5" name="Footer Placeholder 4"/>
          <p:cNvSpPr>
            <a:spLocks noGrp="1"/>
          </p:cNvSpPr>
          <p:nvPr>
            <p:ph type="ftr" sz="quarter" idx="3"/>
          </p:nvPr>
        </p:nvSpPr>
        <p:spPr/>
        <p:txBody>
          <a:bodyPr/>
          <a:lstStyle/>
          <a:p>
            <a:r>
              <a:rPr lang="en-US" dirty="0" smtClean="0"/>
              <a:t>Chief Executive Report</a:t>
            </a:r>
            <a:endParaRPr lang="en-US" dirty="0"/>
          </a:p>
        </p:txBody>
      </p:sp>
    </p:spTree>
    <p:extLst>
      <p:ext uri="{BB962C8B-B14F-4D97-AF65-F5344CB8AC3E}">
        <p14:creationId xmlns:p14="http://schemas.microsoft.com/office/powerpoint/2010/main" val="37072637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5663" y="808710"/>
            <a:ext cx="10704000" cy="648072"/>
          </a:xfrm>
        </p:spPr>
        <p:txBody>
          <a:bodyPr/>
          <a:lstStyle/>
          <a:p>
            <a:r>
              <a:rPr lang="en-GB" b="1" dirty="0" smtClean="0"/>
              <a:t>Learning</a:t>
            </a:r>
            <a:endParaRPr lang="en-GB" b="1" dirty="0"/>
          </a:p>
        </p:txBody>
      </p:sp>
      <p:sp>
        <p:nvSpPr>
          <p:cNvPr id="3" name="Content Placeholder 2"/>
          <p:cNvSpPr>
            <a:spLocks noGrp="1"/>
          </p:cNvSpPr>
          <p:nvPr>
            <p:ph idx="1"/>
          </p:nvPr>
        </p:nvSpPr>
        <p:spPr>
          <a:xfrm>
            <a:off x="735663" y="1406805"/>
            <a:ext cx="10704000" cy="4686491"/>
          </a:xfrm>
        </p:spPr>
        <p:txBody>
          <a:bodyPr>
            <a:normAutofit/>
          </a:bodyPr>
          <a:lstStyle/>
          <a:p>
            <a:r>
              <a:rPr lang="en-GB" sz="1600" b="1" dirty="0" smtClean="0">
                <a:solidFill>
                  <a:srgbClr val="002060"/>
                </a:solidFill>
              </a:rPr>
              <a:t>Let’s </a:t>
            </a:r>
            <a:r>
              <a:rPr lang="en-GB" sz="1600" b="1" dirty="0">
                <a:solidFill>
                  <a:srgbClr val="002060"/>
                </a:solidFill>
              </a:rPr>
              <a:t>Talk </a:t>
            </a:r>
            <a:r>
              <a:rPr lang="en-GB" sz="1600" b="1" dirty="0" smtClean="0">
                <a:solidFill>
                  <a:srgbClr val="002060"/>
                </a:solidFill>
              </a:rPr>
              <a:t>with staff – </a:t>
            </a:r>
            <a:r>
              <a:rPr lang="en-US" sz="1600" b="1" dirty="0"/>
              <a:t>Weekly </a:t>
            </a:r>
            <a:r>
              <a:rPr lang="en-US" sz="1600" b="1" dirty="0" smtClean="0"/>
              <a:t>Pay – The </a:t>
            </a:r>
            <a:r>
              <a:rPr lang="en-US" sz="1600" b="1" dirty="0"/>
              <a:t>Collaborative Bank </a:t>
            </a:r>
            <a:r>
              <a:rPr lang="en-US" sz="1600" b="1" dirty="0" smtClean="0"/>
              <a:t>Partnership</a:t>
            </a:r>
          </a:p>
          <a:p>
            <a:pPr algn="just"/>
            <a:r>
              <a:rPr lang="en-US" sz="1500" dirty="0" smtClean="0">
                <a:solidFill>
                  <a:srgbClr val="002060"/>
                </a:solidFill>
              </a:rPr>
              <a:t>In January 2020 the Let’s talk with staff sessions highlighted the need to </a:t>
            </a:r>
            <a:r>
              <a:rPr lang="en-GB" sz="1500" dirty="0">
                <a:solidFill>
                  <a:srgbClr val="002060"/>
                </a:solidFill>
              </a:rPr>
              <a:t>review how we run bank and the need for change and </a:t>
            </a:r>
            <a:r>
              <a:rPr lang="en-GB" sz="1500" dirty="0" smtClean="0">
                <a:solidFill>
                  <a:srgbClr val="002060"/>
                </a:solidFill>
              </a:rPr>
              <a:t>improvement.</a:t>
            </a:r>
            <a:endParaRPr lang="en-GB" sz="1500" dirty="0">
              <a:solidFill>
                <a:srgbClr val="002060"/>
              </a:solidFill>
            </a:endParaRPr>
          </a:p>
          <a:p>
            <a:r>
              <a:rPr lang="en-US" sz="1500" dirty="0">
                <a:solidFill>
                  <a:srgbClr val="002060"/>
                </a:solidFill>
              </a:rPr>
              <a:t>From late April 2020, the Health Board will be offering weekly pay to all Registered Nurses, who are employed (either substantively or via a local bank), through a Collaborative Bank model, which will be hosted by Shared Services.   The Collaborative </a:t>
            </a:r>
            <a:r>
              <a:rPr lang="en-US" sz="1500" dirty="0" smtClean="0">
                <a:solidFill>
                  <a:srgbClr val="002060"/>
                </a:solidFill>
              </a:rPr>
              <a:t>Bank </a:t>
            </a:r>
            <a:r>
              <a:rPr lang="en-US" sz="1500" dirty="0">
                <a:solidFill>
                  <a:srgbClr val="002060"/>
                </a:solidFill>
              </a:rPr>
              <a:t>means that shifts will be shared between Swansea Bay and Cwm Taf Morgannwg via a Cloud based, MeApp Rostering system, with the overall benefit of increased fill rates through the Bank, resulting in less reliance on agency workers. </a:t>
            </a:r>
            <a:endParaRPr lang="en-GB" sz="1500" dirty="0">
              <a:solidFill>
                <a:srgbClr val="002060"/>
              </a:solidFill>
            </a:endParaRPr>
          </a:p>
          <a:p>
            <a:r>
              <a:rPr lang="en-US" sz="1500" dirty="0">
                <a:solidFill>
                  <a:srgbClr val="002060"/>
                </a:solidFill>
              </a:rPr>
              <a:t>The plan is to test the collaborative arrangement for 3 months, with a view to widening the arrangement to other staff </a:t>
            </a:r>
            <a:r>
              <a:rPr lang="en-US" sz="1500" dirty="0" smtClean="0">
                <a:solidFill>
                  <a:srgbClr val="002060"/>
                </a:solidFill>
              </a:rPr>
              <a:t>groups. Both </a:t>
            </a:r>
            <a:r>
              <a:rPr lang="en-US" sz="1500" dirty="0">
                <a:solidFill>
                  <a:srgbClr val="002060"/>
                </a:solidFill>
              </a:rPr>
              <a:t>Health Boards have </a:t>
            </a:r>
            <a:r>
              <a:rPr lang="en-US" sz="1500" dirty="0" smtClean="0">
                <a:solidFill>
                  <a:srgbClr val="002060"/>
                </a:solidFill>
              </a:rPr>
              <a:t>had engagement events </a:t>
            </a:r>
            <a:r>
              <a:rPr lang="en-US" sz="1500" dirty="0">
                <a:solidFill>
                  <a:srgbClr val="002060"/>
                </a:solidFill>
              </a:rPr>
              <a:t>during March 2020 to provide information on how to join and the benefits</a:t>
            </a:r>
            <a:r>
              <a:rPr lang="en-US" sz="1500" dirty="0" smtClean="0"/>
              <a:t>.</a:t>
            </a:r>
            <a:endParaRPr lang="en-GB" sz="1500" dirty="0" smtClean="0"/>
          </a:p>
        </p:txBody>
      </p:sp>
      <p:sp>
        <p:nvSpPr>
          <p:cNvPr id="4" name="Slide Number Placeholder 3"/>
          <p:cNvSpPr>
            <a:spLocks noGrp="1"/>
          </p:cNvSpPr>
          <p:nvPr>
            <p:ph type="sldNum" sz="quarter" idx="12"/>
          </p:nvPr>
        </p:nvSpPr>
        <p:spPr/>
        <p:txBody>
          <a:bodyPr/>
          <a:lstStyle/>
          <a:p>
            <a:fld id="{E051598E-9D06-4046-8EF2-7702044C4E81}" type="slidenum">
              <a:rPr lang="en-US" smtClean="0"/>
              <a:pPr/>
              <a:t>4</a:t>
            </a:fld>
            <a:endParaRPr lang="en-US" dirty="0"/>
          </a:p>
        </p:txBody>
      </p:sp>
      <p:sp>
        <p:nvSpPr>
          <p:cNvPr id="5" name="Footer Placeholder 4"/>
          <p:cNvSpPr>
            <a:spLocks noGrp="1"/>
          </p:cNvSpPr>
          <p:nvPr>
            <p:ph type="ftr" sz="quarter" idx="3"/>
          </p:nvPr>
        </p:nvSpPr>
        <p:spPr/>
        <p:txBody>
          <a:bodyPr/>
          <a:lstStyle/>
          <a:p>
            <a:r>
              <a:rPr lang="en-US" dirty="0" smtClean="0"/>
              <a:t>Chief Executive Report</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85303" y="4320966"/>
            <a:ext cx="2507123" cy="1880342"/>
          </a:xfrm>
          <a:prstGeom prst="rect">
            <a:avLst/>
          </a:prstGeom>
        </p:spPr>
      </p:pic>
    </p:spTree>
    <p:extLst>
      <p:ext uri="{BB962C8B-B14F-4D97-AF65-F5344CB8AC3E}">
        <p14:creationId xmlns:p14="http://schemas.microsoft.com/office/powerpoint/2010/main" val="2849438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5663" y="1037461"/>
            <a:ext cx="10704000" cy="648072"/>
          </a:xfrm>
        </p:spPr>
        <p:txBody>
          <a:bodyPr/>
          <a:lstStyle/>
          <a:p>
            <a:r>
              <a:rPr lang="en-GB" b="1" dirty="0" smtClean="0"/>
              <a:t>Headlines</a:t>
            </a:r>
            <a:endParaRPr lang="en-GB" b="1" dirty="0"/>
          </a:p>
        </p:txBody>
      </p:sp>
      <p:sp>
        <p:nvSpPr>
          <p:cNvPr id="3" name="Content Placeholder 2"/>
          <p:cNvSpPr>
            <a:spLocks noGrp="1"/>
          </p:cNvSpPr>
          <p:nvPr>
            <p:ph idx="1"/>
          </p:nvPr>
        </p:nvSpPr>
        <p:spPr>
          <a:xfrm>
            <a:off x="735663" y="1685533"/>
            <a:ext cx="10704000" cy="4767803"/>
          </a:xfrm>
        </p:spPr>
        <p:txBody>
          <a:bodyPr>
            <a:normAutofit lnSpcReduction="10000"/>
          </a:bodyPr>
          <a:lstStyle/>
          <a:p>
            <a:pPr marL="285750" indent="-285750" algn="just">
              <a:buFont typeface="Arial" panose="020B0604020202020204" pitchFamily="34" charset="0"/>
              <a:buChar char="•"/>
            </a:pPr>
            <a:r>
              <a:rPr lang="en-GB" sz="1600" b="1" dirty="0" smtClean="0">
                <a:solidFill>
                  <a:srgbClr val="002060"/>
                </a:solidFill>
              </a:rPr>
              <a:t>Coronavirus (COVID-19) – </a:t>
            </a:r>
            <a:r>
              <a:rPr lang="en-GB" sz="1600" dirty="0" smtClean="0">
                <a:solidFill>
                  <a:srgbClr val="002060"/>
                </a:solidFill>
              </a:rPr>
              <a:t>COVID-19 </a:t>
            </a:r>
            <a:r>
              <a:rPr lang="en-GB" sz="1600" dirty="0">
                <a:solidFill>
                  <a:srgbClr val="002060"/>
                </a:solidFill>
              </a:rPr>
              <a:t>is a rapidly moving situation. </a:t>
            </a:r>
            <a:r>
              <a:rPr lang="en-GB" sz="1600" dirty="0" smtClean="0">
                <a:solidFill>
                  <a:srgbClr val="002060"/>
                </a:solidFill>
              </a:rPr>
              <a:t>Intensive work has gone into COVID-19 planning over the past month, and we must recognise the huge effort and commitment our staff are putting into dealing with the pandemic. We </a:t>
            </a:r>
            <a:r>
              <a:rPr lang="en-GB" sz="1600" dirty="0">
                <a:solidFill>
                  <a:srgbClr val="002060"/>
                </a:solidFill>
              </a:rPr>
              <a:t>are continuously monitoring all plans in light of the changing situation and we will adjust or prioritise any corporate plans </a:t>
            </a:r>
            <a:r>
              <a:rPr lang="en-GB" sz="1600" dirty="0" smtClean="0">
                <a:solidFill>
                  <a:srgbClr val="002060"/>
                </a:solidFill>
              </a:rPr>
              <a:t>accordingly. In preparation non-essential activity is being stood down as the capacity required for dealing with COVID-19 increases.</a:t>
            </a:r>
            <a:endParaRPr lang="en-GB" sz="1600" dirty="0">
              <a:solidFill>
                <a:srgbClr val="002060"/>
              </a:solidFill>
            </a:endParaRPr>
          </a:p>
          <a:p>
            <a:pPr marL="285750" indent="-285750" algn="just">
              <a:buFont typeface="Arial" panose="020B0604020202020204" pitchFamily="34" charset="0"/>
              <a:buChar char="•"/>
            </a:pPr>
            <a:r>
              <a:rPr lang="en-GB" sz="1600" dirty="0" smtClean="0">
                <a:solidFill>
                  <a:srgbClr val="002060"/>
                </a:solidFill>
              </a:rPr>
              <a:t>All </a:t>
            </a:r>
            <a:r>
              <a:rPr lang="en-GB" sz="1600" dirty="0">
                <a:solidFill>
                  <a:srgbClr val="002060"/>
                </a:solidFill>
              </a:rPr>
              <a:t>our teams are working exceptionally hard to ensure we have robust clinical pathways and measures in place across all of our operational areas for managing </a:t>
            </a:r>
            <a:r>
              <a:rPr lang="en-GB" sz="1600" dirty="0" smtClean="0">
                <a:solidFill>
                  <a:srgbClr val="002060"/>
                </a:solidFill>
              </a:rPr>
              <a:t>the COVID-19 </a:t>
            </a:r>
            <a:r>
              <a:rPr lang="en-GB" sz="1600" dirty="0">
                <a:solidFill>
                  <a:srgbClr val="002060"/>
                </a:solidFill>
              </a:rPr>
              <a:t>pandemic. </a:t>
            </a:r>
            <a:r>
              <a:rPr lang="en-GB" sz="1600" dirty="0" smtClean="0">
                <a:solidFill>
                  <a:srgbClr val="002060"/>
                </a:solidFill>
              </a:rPr>
              <a:t>Work to respond to the COVID-19 pandemic will be covered in more detail in the Coronavirus Board update. </a:t>
            </a:r>
          </a:p>
          <a:p>
            <a:pPr marL="285750" indent="-285750" algn="just">
              <a:buFont typeface="Arial" panose="020B0604020202020204" pitchFamily="34" charset="0"/>
              <a:buChar char="•"/>
            </a:pPr>
            <a:r>
              <a:rPr lang="en-GB" sz="1600" dirty="0" smtClean="0">
                <a:solidFill>
                  <a:srgbClr val="002060"/>
                </a:solidFill>
              </a:rPr>
              <a:t>We </a:t>
            </a:r>
            <a:r>
              <a:rPr lang="en-GB" sz="1600" dirty="0">
                <a:solidFill>
                  <a:srgbClr val="002060"/>
                </a:solidFill>
              </a:rPr>
              <a:t>are in daily contact with our communities; providing the latest information as it becomes available to us (in line with national guidance from Public Health Wales and </a:t>
            </a:r>
            <a:r>
              <a:rPr lang="en-GB" sz="1600" dirty="0" smtClean="0">
                <a:solidFill>
                  <a:srgbClr val="002060"/>
                </a:solidFill>
              </a:rPr>
              <a:t>Government). </a:t>
            </a:r>
            <a:r>
              <a:rPr lang="en-GB" sz="1600" dirty="0">
                <a:solidFill>
                  <a:srgbClr val="002060"/>
                </a:solidFill>
              </a:rPr>
              <a:t>These updates are widely accessible via all of our Cwm Taf Morgannwg digital channels (social media pages and public website) - </a:t>
            </a:r>
            <a:r>
              <a:rPr lang="en-GB" sz="1600" u="sng" dirty="0">
                <a:solidFill>
                  <a:srgbClr val="002060"/>
                </a:solidFill>
                <a:hlinkClick r:id="rId2"/>
              </a:rPr>
              <a:t>https://cwmtafmorgannwg.wales/latest-information-on-novel-coronavirus-covid-19/</a:t>
            </a:r>
            <a:endParaRPr lang="en-GB" sz="1600" dirty="0">
              <a:solidFill>
                <a:srgbClr val="002060"/>
              </a:solidFill>
            </a:endParaRPr>
          </a:p>
          <a:p>
            <a:pPr marL="285750" indent="-285750" algn="just">
              <a:buFont typeface="Arial" panose="020B0604020202020204" pitchFamily="34" charset="0"/>
              <a:buChar char="•"/>
            </a:pPr>
            <a:r>
              <a:rPr lang="en-GB" sz="1600" b="1" dirty="0" smtClean="0">
                <a:solidFill>
                  <a:srgbClr val="002060"/>
                </a:solidFill>
              </a:rPr>
              <a:t>A&amp;E Services (South Wales Programme) </a:t>
            </a:r>
            <a:r>
              <a:rPr lang="en-GB" sz="1600" dirty="0" smtClean="0">
                <a:solidFill>
                  <a:srgbClr val="002060"/>
                </a:solidFill>
              </a:rPr>
              <a:t>– </a:t>
            </a:r>
            <a:r>
              <a:rPr lang="en-GB" sz="1600" dirty="0">
                <a:solidFill>
                  <a:srgbClr val="002060"/>
                </a:solidFill>
              </a:rPr>
              <a:t>To facilitate the response to COVID-19, we are temporarily pausing most activities </a:t>
            </a:r>
            <a:r>
              <a:rPr lang="en-GB" sz="1600" dirty="0" smtClean="0">
                <a:solidFill>
                  <a:srgbClr val="002060"/>
                </a:solidFill>
              </a:rPr>
              <a:t>relating to considering </a:t>
            </a:r>
            <a:r>
              <a:rPr lang="en-GB" sz="1600" dirty="0">
                <a:solidFill>
                  <a:srgbClr val="002060"/>
                </a:solidFill>
              </a:rPr>
              <a:t>the future of </a:t>
            </a:r>
            <a:r>
              <a:rPr lang="en-GB" sz="1600" dirty="0" smtClean="0">
                <a:solidFill>
                  <a:srgbClr val="002060"/>
                </a:solidFill>
              </a:rPr>
              <a:t>emergency </a:t>
            </a:r>
            <a:r>
              <a:rPr lang="en-GB" sz="1600" dirty="0">
                <a:solidFill>
                  <a:srgbClr val="002060"/>
                </a:solidFill>
              </a:rPr>
              <a:t>medicine (A&amp;E) and other related services at the Royal Glamorgan </a:t>
            </a:r>
            <a:r>
              <a:rPr lang="en-GB" sz="1600" dirty="0" smtClean="0">
                <a:solidFill>
                  <a:srgbClr val="002060"/>
                </a:solidFill>
              </a:rPr>
              <a:t>Hospital. Some background work will continue where possible.   </a:t>
            </a:r>
            <a:endParaRPr lang="en-GB" sz="1600" dirty="0">
              <a:solidFill>
                <a:srgbClr val="002060"/>
              </a:solidFill>
            </a:endParaRPr>
          </a:p>
        </p:txBody>
      </p:sp>
      <p:sp>
        <p:nvSpPr>
          <p:cNvPr id="4" name="Slide Number Placeholder 3"/>
          <p:cNvSpPr>
            <a:spLocks noGrp="1"/>
          </p:cNvSpPr>
          <p:nvPr>
            <p:ph type="sldNum" sz="quarter" idx="12"/>
          </p:nvPr>
        </p:nvSpPr>
        <p:spPr/>
        <p:txBody>
          <a:bodyPr/>
          <a:lstStyle/>
          <a:p>
            <a:fld id="{E051598E-9D06-4046-8EF2-7702044C4E81}" type="slidenum">
              <a:rPr lang="en-US" smtClean="0"/>
              <a:pPr/>
              <a:t>5</a:t>
            </a:fld>
            <a:endParaRPr lang="en-US" dirty="0"/>
          </a:p>
        </p:txBody>
      </p:sp>
      <p:sp>
        <p:nvSpPr>
          <p:cNvPr id="5" name="Footer Placeholder 4"/>
          <p:cNvSpPr>
            <a:spLocks noGrp="1"/>
          </p:cNvSpPr>
          <p:nvPr>
            <p:ph type="ftr" sz="quarter" idx="3"/>
          </p:nvPr>
        </p:nvSpPr>
        <p:spPr/>
        <p:txBody>
          <a:bodyPr/>
          <a:lstStyle/>
          <a:p>
            <a:r>
              <a:rPr lang="en-US" dirty="0" smtClean="0"/>
              <a:t>Chief Executive Report </a:t>
            </a:r>
            <a:endParaRPr lang="en-US" dirty="0"/>
          </a:p>
        </p:txBody>
      </p:sp>
    </p:spTree>
    <p:extLst>
      <p:ext uri="{BB962C8B-B14F-4D97-AF65-F5344CB8AC3E}">
        <p14:creationId xmlns:p14="http://schemas.microsoft.com/office/powerpoint/2010/main" val="35993219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5663" y="1037461"/>
            <a:ext cx="10704000" cy="648072"/>
          </a:xfrm>
        </p:spPr>
        <p:txBody>
          <a:bodyPr/>
          <a:lstStyle/>
          <a:p>
            <a:r>
              <a:rPr lang="en-GB" b="1" dirty="0" smtClean="0"/>
              <a:t>Headlines</a:t>
            </a:r>
            <a:endParaRPr lang="en-GB" b="1" dirty="0"/>
          </a:p>
        </p:txBody>
      </p:sp>
      <p:sp>
        <p:nvSpPr>
          <p:cNvPr id="3" name="Content Placeholder 2"/>
          <p:cNvSpPr>
            <a:spLocks noGrp="1"/>
          </p:cNvSpPr>
          <p:nvPr>
            <p:ph idx="1"/>
          </p:nvPr>
        </p:nvSpPr>
        <p:spPr>
          <a:xfrm>
            <a:off x="735663" y="1685533"/>
            <a:ext cx="10704000" cy="4767803"/>
          </a:xfrm>
        </p:spPr>
        <p:txBody>
          <a:bodyPr>
            <a:normAutofit/>
          </a:bodyPr>
          <a:lstStyle/>
          <a:p>
            <a:pPr marL="285750" indent="-285750" algn="just">
              <a:buFont typeface="Arial" panose="020B0604020202020204" pitchFamily="34" charset="0"/>
              <a:buChar char="•"/>
            </a:pPr>
            <a:r>
              <a:rPr lang="en-GB" sz="1600" b="1" dirty="0"/>
              <a:t>The Tirion Birth Centre </a:t>
            </a:r>
            <a:r>
              <a:rPr lang="en-GB" sz="1600" b="1" dirty="0" smtClean="0"/>
              <a:t>– </a:t>
            </a:r>
            <a:r>
              <a:rPr lang="en-GB" sz="1600" dirty="0" smtClean="0"/>
              <a:t>The Tirion Birth Centre in the Royal Glamorgan Hospital was </a:t>
            </a:r>
            <a:r>
              <a:rPr lang="en-GB" sz="1600" dirty="0"/>
              <a:t>officially opened </a:t>
            </a:r>
            <a:r>
              <a:rPr lang="en-GB" sz="1600" dirty="0" smtClean="0"/>
              <a:t>on 9 March 2020 by </a:t>
            </a:r>
            <a:r>
              <a:rPr lang="en-GB" sz="1600" dirty="0"/>
              <a:t>Wales’ Chief Nursing Officer, Professor Jean White. The event saw the return of parents and their children who had used the birthing centre over the previous year, to celebrate its official opening. </a:t>
            </a:r>
            <a:endParaRPr lang="en-GB" sz="1600" dirty="0" smtClean="0"/>
          </a:p>
          <a:p>
            <a:pPr marL="285750" indent="-285750" algn="just">
              <a:buFont typeface="Arial" panose="020B0604020202020204" pitchFamily="34" charset="0"/>
              <a:buChar char="•"/>
            </a:pPr>
            <a:r>
              <a:rPr lang="en-GB" sz="1600" dirty="0" smtClean="0"/>
              <a:t>The Birth Centre environment is excellent with access </a:t>
            </a:r>
            <a:r>
              <a:rPr lang="en-GB" sz="1600" dirty="0"/>
              <a:t>to a birthing pool, and comfortable facilities where both parents can stay together for the duration of the birth. </a:t>
            </a:r>
            <a:r>
              <a:rPr lang="en-GB" sz="1600" dirty="0" smtClean="0"/>
              <a:t>The Centre has been operational since 9 March 2019, and it was fantastic to hear such positive feedback from Mothers and families on their experiences at Tirion. </a:t>
            </a:r>
          </a:p>
          <a:p>
            <a:pPr marL="285750" indent="-285750" algn="just">
              <a:buFont typeface="Arial" panose="020B0604020202020204" pitchFamily="34" charset="0"/>
              <a:buChar char="•"/>
            </a:pPr>
            <a:endParaRPr lang="en-GB" sz="1600" b="1" dirty="0">
              <a:solidFill>
                <a:srgbClr val="FF0000"/>
              </a:solidFill>
            </a:endParaRPr>
          </a:p>
        </p:txBody>
      </p:sp>
      <p:sp>
        <p:nvSpPr>
          <p:cNvPr id="4" name="Slide Number Placeholder 3"/>
          <p:cNvSpPr>
            <a:spLocks noGrp="1"/>
          </p:cNvSpPr>
          <p:nvPr>
            <p:ph type="sldNum" sz="quarter" idx="12"/>
          </p:nvPr>
        </p:nvSpPr>
        <p:spPr/>
        <p:txBody>
          <a:bodyPr/>
          <a:lstStyle/>
          <a:p>
            <a:fld id="{E051598E-9D06-4046-8EF2-7702044C4E81}" type="slidenum">
              <a:rPr lang="en-US" smtClean="0"/>
              <a:pPr/>
              <a:t>6</a:t>
            </a:fld>
            <a:endParaRPr lang="en-US" dirty="0"/>
          </a:p>
        </p:txBody>
      </p:sp>
      <p:sp>
        <p:nvSpPr>
          <p:cNvPr id="5" name="Footer Placeholder 4"/>
          <p:cNvSpPr>
            <a:spLocks noGrp="1"/>
          </p:cNvSpPr>
          <p:nvPr>
            <p:ph type="ftr" sz="quarter" idx="3"/>
          </p:nvPr>
        </p:nvSpPr>
        <p:spPr/>
        <p:txBody>
          <a:bodyPr/>
          <a:lstStyle/>
          <a:p>
            <a:r>
              <a:rPr lang="en-US" dirty="0" smtClean="0"/>
              <a:t>Chief Executive Report </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58609" y="3552395"/>
            <a:ext cx="2067694" cy="2756925"/>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02558" y="3534099"/>
            <a:ext cx="2088220" cy="2784293"/>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27418" y="3552395"/>
            <a:ext cx="1730551" cy="2765997"/>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36214" y="3831194"/>
            <a:ext cx="3304168" cy="2478126"/>
          </a:xfrm>
          <a:prstGeom prst="rect">
            <a:avLst/>
          </a:prstGeom>
        </p:spPr>
      </p:pic>
    </p:spTree>
    <p:extLst>
      <p:ext uri="{BB962C8B-B14F-4D97-AF65-F5344CB8AC3E}">
        <p14:creationId xmlns:p14="http://schemas.microsoft.com/office/powerpoint/2010/main" val="38388513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5663" y="1037461"/>
            <a:ext cx="10704000" cy="648072"/>
          </a:xfrm>
        </p:spPr>
        <p:txBody>
          <a:bodyPr/>
          <a:lstStyle/>
          <a:p>
            <a:r>
              <a:rPr lang="en-GB" b="1" dirty="0" smtClean="0">
                <a:solidFill>
                  <a:srgbClr val="002060"/>
                </a:solidFill>
              </a:rPr>
              <a:t>Headlines</a:t>
            </a:r>
            <a:endParaRPr lang="en-GB" b="1" dirty="0">
              <a:solidFill>
                <a:srgbClr val="002060"/>
              </a:solidFill>
            </a:endParaRPr>
          </a:p>
        </p:txBody>
      </p:sp>
      <p:sp>
        <p:nvSpPr>
          <p:cNvPr id="3" name="Content Placeholder 2"/>
          <p:cNvSpPr>
            <a:spLocks noGrp="1"/>
          </p:cNvSpPr>
          <p:nvPr>
            <p:ph idx="1"/>
          </p:nvPr>
        </p:nvSpPr>
        <p:spPr>
          <a:xfrm>
            <a:off x="735663" y="1685533"/>
            <a:ext cx="10400897" cy="4223746"/>
          </a:xfrm>
        </p:spPr>
        <p:txBody>
          <a:bodyPr>
            <a:normAutofit/>
          </a:bodyPr>
          <a:lstStyle/>
          <a:p>
            <a:r>
              <a:rPr lang="en-GB" sz="1600" b="1" dirty="0" smtClean="0">
                <a:solidFill>
                  <a:srgbClr val="002060"/>
                </a:solidFill>
              </a:rPr>
              <a:t>Let’s Talk Culture Feedback – </a:t>
            </a:r>
            <a:r>
              <a:rPr lang="en-GB" sz="1600" dirty="0">
                <a:solidFill>
                  <a:srgbClr val="002060"/>
                </a:solidFill>
              </a:rPr>
              <a:t>The latest phase of Let’s Talk Culture (Feb-March 2020) has seen more than 300 staff participate in feedback sessions and an associated online survey. During this period we presented the insights from phase 1 (Listening Oct – Nov 2019). We invited staff to share their thoughts and views on our first draft values and associated behaviours. Refinement of the draft values and behaviours is now underway before they are finalised.</a:t>
            </a:r>
          </a:p>
          <a:p>
            <a:r>
              <a:rPr lang="en-GB" sz="1600" dirty="0">
                <a:solidFill>
                  <a:srgbClr val="002060"/>
                </a:solidFill>
              </a:rPr>
              <a:t>During this period, we have also held co-creation workshops focused on some key areas including values based recruitment and de-escalating and resolving incidences of poor behaviours. How we embed our new values into our everyday working practices is incredibly important, our collaborative workshop on this provided very rich discussion to inform our approach.</a:t>
            </a:r>
          </a:p>
          <a:p>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7</a:t>
            </a:fld>
            <a:endParaRPr lang="en-US" dirty="0"/>
          </a:p>
        </p:txBody>
      </p:sp>
      <p:sp>
        <p:nvSpPr>
          <p:cNvPr id="5" name="Footer Placeholder 4"/>
          <p:cNvSpPr>
            <a:spLocks noGrp="1"/>
          </p:cNvSpPr>
          <p:nvPr>
            <p:ph type="ftr" sz="quarter" idx="3"/>
          </p:nvPr>
        </p:nvSpPr>
        <p:spPr/>
        <p:txBody>
          <a:bodyPr/>
          <a:lstStyle/>
          <a:p>
            <a:r>
              <a:rPr lang="en-US" dirty="0" smtClean="0"/>
              <a:t>Chief Executive Report </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8991" y="4149080"/>
            <a:ext cx="6777174" cy="2088231"/>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68208" y="4149080"/>
            <a:ext cx="3023970" cy="2088231"/>
          </a:xfrm>
          <a:prstGeom prst="rect">
            <a:avLst/>
          </a:prstGeom>
        </p:spPr>
      </p:pic>
    </p:spTree>
    <p:extLst>
      <p:ext uri="{BB962C8B-B14F-4D97-AF65-F5344CB8AC3E}">
        <p14:creationId xmlns:p14="http://schemas.microsoft.com/office/powerpoint/2010/main" val="2762369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56" y="908720"/>
            <a:ext cx="10704000" cy="648072"/>
          </a:xfrm>
        </p:spPr>
        <p:txBody>
          <a:bodyPr/>
          <a:lstStyle/>
          <a:p>
            <a:r>
              <a:rPr lang="en-GB" b="1" dirty="0" smtClean="0"/>
              <a:t>Headlines</a:t>
            </a:r>
            <a:endParaRPr lang="en-GB" b="1" dirty="0"/>
          </a:p>
        </p:txBody>
      </p:sp>
      <p:sp>
        <p:nvSpPr>
          <p:cNvPr id="3" name="Content Placeholder 2"/>
          <p:cNvSpPr>
            <a:spLocks noGrp="1"/>
          </p:cNvSpPr>
          <p:nvPr>
            <p:ph idx="1"/>
          </p:nvPr>
        </p:nvSpPr>
        <p:spPr>
          <a:xfrm>
            <a:off x="767456" y="1556792"/>
            <a:ext cx="10704000" cy="4911819"/>
          </a:xfrm>
        </p:spPr>
        <p:txBody>
          <a:bodyPr>
            <a:normAutofit/>
          </a:bodyPr>
          <a:lstStyle/>
          <a:p>
            <a:pPr marL="285750" indent="-285750" algn="just">
              <a:buFont typeface="Arial" panose="020B0604020202020204" pitchFamily="34" charset="0"/>
              <a:buChar char="•"/>
            </a:pPr>
            <a:r>
              <a:rPr lang="en-GB" sz="1500" b="1" dirty="0"/>
              <a:t>Welsh Government escalation and intervention arrangements </a:t>
            </a:r>
            <a:r>
              <a:rPr lang="en-GB" sz="1500" b="1" dirty="0" smtClean="0"/>
              <a:t>– </a:t>
            </a:r>
            <a:r>
              <a:rPr lang="en-GB" sz="1500" dirty="0" smtClean="0"/>
              <a:t>Following the </a:t>
            </a:r>
            <a:r>
              <a:rPr lang="en-GB" sz="1500" dirty="0"/>
              <a:t>tripartite meeting (WG, WAO, HIW) </a:t>
            </a:r>
            <a:r>
              <a:rPr lang="en-GB" sz="1500" dirty="0" smtClean="0"/>
              <a:t>which took </a:t>
            </a:r>
            <a:r>
              <a:rPr lang="en-GB" sz="1500" dirty="0"/>
              <a:t>place in December 2019, to discuss Cwm Taf Morgannwg’s escalation status, </a:t>
            </a:r>
            <a:r>
              <a:rPr lang="en-GB" sz="1500" dirty="0" smtClean="0"/>
              <a:t>confirmation was received </a:t>
            </a:r>
            <a:r>
              <a:rPr lang="en-GB" sz="1500" dirty="0"/>
              <a:t>that our escalation status remains unchanged (at special measures for maternity services and targeted </a:t>
            </a:r>
            <a:r>
              <a:rPr lang="en-GB" sz="1500" dirty="0" smtClean="0"/>
              <a:t>intervention (TI) </a:t>
            </a:r>
            <a:r>
              <a:rPr lang="en-GB" sz="1500" dirty="0"/>
              <a:t>for quality and governance). Good progress continues to be made, however, we recognise the serious nature of our situation and the issues we are dealing with</a:t>
            </a:r>
            <a:r>
              <a:rPr lang="en-GB" sz="1500" dirty="0" smtClean="0"/>
              <a:t>.</a:t>
            </a:r>
            <a:r>
              <a:rPr lang="en-US" sz="1500" dirty="0"/>
              <a:t> Three maturity </a:t>
            </a:r>
            <a:r>
              <a:rPr lang="en-US" sz="1500" dirty="0" smtClean="0"/>
              <a:t>matrices </a:t>
            </a:r>
            <a:r>
              <a:rPr lang="en-US" sz="1500" dirty="0"/>
              <a:t>have been developed to cover Leadership and Culture, Trust and Confidence, and Quality and </a:t>
            </a:r>
            <a:r>
              <a:rPr lang="en-US" sz="1500" dirty="0" smtClean="0"/>
              <a:t>Governance. The initial self-assessment against these matrices took place in February 2020 and were discussed with Welsh Government in the Escalation Meeting on the 28 February. </a:t>
            </a:r>
            <a:r>
              <a:rPr lang="en-US" sz="1500" dirty="0"/>
              <a:t>The maturity matrix will provide the mechanism through which the O</a:t>
            </a:r>
            <a:r>
              <a:rPr lang="en-US" sz="1500" dirty="0" smtClean="0"/>
              <a:t>rganisation </a:t>
            </a:r>
            <a:r>
              <a:rPr lang="en-US" sz="1500" dirty="0"/>
              <a:t>will receive assurance on progress of the TI programme overall.</a:t>
            </a:r>
            <a:endParaRPr lang="en-GB" sz="1500" dirty="0"/>
          </a:p>
          <a:p>
            <a:pPr marL="285750" indent="-285750" algn="just">
              <a:buFont typeface="Arial" panose="020B0604020202020204" pitchFamily="34" charset="0"/>
              <a:buChar char="•"/>
            </a:pPr>
            <a:r>
              <a:rPr lang="en-GB" sz="1500" b="1" dirty="0" smtClean="0"/>
              <a:t>Development </a:t>
            </a:r>
            <a:r>
              <a:rPr lang="en-GB" sz="1500" b="1" dirty="0"/>
              <a:t>of our Operating Model </a:t>
            </a:r>
            <a:r>
              <a:rPr lang="en-GB" sz="1500" dirty="0" smtClean="0"/>
              <a:t>– Implementation </a:t>
            </a:r>
            <a:r>
              <a:rPr lang="en-GB" sz="1500" dirty="0"/>
              <a:t>of the Operating Model is well on track to go live from the 1</a:t>
            </a:r>
            <a:r>
              <a:rPr lang="en-GB" sz="1500" baseline="30000" dirty="0"/>
              <a:t>st</a:t>
            </a:r>
            <a:r>
              <a:rPr lang="en-GB" sz="1500" dirty="0"/>
              <a:t> April. All but one of the senior posts in the top tier of the locality have been filled, joint on-boarding and planning sessions have taken place across all three locality teams. The newly appointed leaders have been instrumental in ensuring the next layer of management is in place for April. Governance frameworks including risk management, performance management and Integrated Locality Group Terms of Reference are being adopted. System Director interviews are taking place in March. Organisation Development support is being identified as part of the mobilisation with a dedicated session for Executives &amp; the Locality directors in April/May. All newly appointed leaders are taking an active role in the Values and Behaviours development.  Scheme of Delegation is being updated with a non-financial decision making framework in progress</a:t>
            </a:r>
            <a:r>
              <a:rPr lang="en-GB" sz="1400" dirty="0" smtClean="0"/>
              <a:t>.</a:t>
            </a:r>
            <a:endParaRPr lang="en-GB" sz="1400"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8</a:t>
            </a:fld>
            <a:endParaRPr lang="en-US" dirty="0"/>
          </a:p>
        </p:txBody>
      </p:sp>
      <p:sp>
        <p:nvSpPr>
          <p:cNvPr id="5" name="Footer Placeholder 4"/>
          <p:cNvSpPr>
            <a:spLocks noGrp="1"/>
          </p:cNvSpPr>
          <p:nvPr>
            <p:ph type="ftr" sz="quarter" idx="3"/>
          </p:nvPr>
        </p:nvSpPr>
        <p:spPr/>
        <p:txBody>
          <a:bodyPr/>
          <a:lstStyle/>
          <a:p>
            <a:r>
              <a:rPr lang="en-US" dirty="0" smtClean="0"/>
              <a:t>Chief Executive Report </a:t>
            </a:r>
            <a:endParaRPr lang="en-US" dirty="0"/>
          </a:p>
        </p:txBody>
      </p:sp>
    </p:spTree>
    <p:extLst>
      <p:ext uri="{BB962C8B-B14F-4D97-AF65-F5344CB8AC3E}">
        <p14:creationId xmlns:p14="http://schemas.microsoft.com/office/powerpoint/2010/main" val="5879916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5663" y="1038304"/>
            <a:ext cx="10704000" cy="648072"/>
          </a:xfrm>
        </p:spPr>
        <p:txBody>
          <a:bodyPr/>
          <a:lstStyle/>
          <a:p>
            <a:r>
              <a:rPr lang="en-GB" b="1" dirty="0" smtClean="0"/>
              <a:t>Headlines</a:t>
            </a:r>
            <a:endParaRPr lang="en-GB" b="1" dirty="0"/>
          </a:p>
        </p:txBody>
      </p:sp>
      <p:sp>
        <p:nvSpPr>
          <p:cNvPr id="3" name="Content Placeholder 2"/>
          <p:cNvSpPr>
            <a:spLocks noGrp="1"/>
          </p:cNvSpPr>
          <p:nvPr>
            <p:ph idx="1"/>
          </p:nvPr>
        </p:nvSpPr>
        <p:spPr>
          <a:xfrm>
            <a:off x="735663" y="1686376"/>
            <a:ext cx="4552127" cy="4064455"/>
          </a:xfrm>
        </p:spPr>
        <p:txBody>
          <a:bodyPr>
            <a:normAutofit/>
          </a:bodyPr>
          <a:lstStyle/>
          <a:p>
            <a:pPr marL="285750" indent="-285750">
              <a:buFont typeface="Arial" panose="020B0604020202020204" pitchFamily="34" charset="0"/>
              <a:buChar char="•"/>
            </a:pPr>
            <a:r>
              <a:rPr lang="en-GB" sz="1800" b="1" dirty="0" smtClean="0"/>
              <a:t>New Appointments:</a:t>
            </a:r>
          </a:p>
          <a:p>
            <a:pPr marL="285750" indent="-285750">
              <a:buFont typeface="Arial" panose="020B0604020202020204" pitchFamily="34" charset="0"/>
              <a:buChar char="•"/>
            </a:pPr>
            <a:endParaRPr lang="en-GB" sz="2800" dirty="0">
              <a:solidFill>
                <a:srgbClr val="FF0000"/>
              </a:solidFill>
            </a:endParaRPr>
          </a:p>
          <a:p>
            <a:pPr marL="285750" indent="-285750">
              <a:buFont typeface="Arial" panose="020B0604020202020204" pitchFamily="34" charset="0"/>
              <a:buChar char="•"/>
            </a:pPr>
            <a:endParaRPr lang="en-GB" sz="2800" dirty="0" smtClean="0">
              <a:solidFill>
                <a:srgbClr val="FF0000"/>
              </a:solidFill>
            </a:endParaRPr>
          </a:p>
          <a:p>
            <a:pPr marL="285750" indent="-285750">
              <a:buFont typeface="Arial" panose="020B0604020202020204" pitchFamily="34" charset="0"/>
              <a:buChar char="•"/>
            </a:pPr>
            <a:endParaRPr lang="en-GB" sz="2800" dirty="0">
              <a:solidFill>
                <a:srgbClr val="FF0000"/>
              </a:solidFill>
            </a:endParaRPr>
          </a:p>
          <a:p>
            <a:pPr marL="285750" indent="-285750">
              <a:buFont typeface="Arial" panose="020B0604020202020204" pitchFamily="34" charset="0"/>
              <a:buChar char="•"/>
            </a:pPr>
            <a:endParaRPr lang="en-GB" sz="2800" dirty="0" smtClean="0">
              <a:solidFill>
                <a:srgbClr val="FF0000"/>
              </a:solidFill>
            </a:endParaRPr>
          </a:p>
          <a:p>
            <a:pPr marL="342900" indent="-342900">
              <a:buFont typeface="Arial" panose="020B0604020202020204" pitchFamily="34" charset="0"/>
              <a:buChar char="•"/>
            </a:pPr>
            <a:endParaRPr lang="en-GB" sz="1800" dirty="0" smtClean="0"/>
          </a:p>
          <a:p>
            <a:pPr marL="342900" indent="-342900">
              <a:buFont typeface="Arial" panose="020B0604020202020204" pitchFamily="34" charset="0"/>
              <a:buChar char="•"/>
            </a:pPr>
            <a:endParaRPr lang="en-GB" dirty="0"/>
          </a:p>
          <a:p>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9</a:t>
            </a:fld>
            <a:endParaRPr lang="en-US" dirty="0"/>
          </a:p>
        </p:txBody>
      </p:sp>
      <p:sp>
        <p:nvSpPr>
          <p:cNvPr id="5" name="Footer Placeholder 4"/>
          <p:cNvSpPr>
            <a:spLocks noGrp="1"/>
          </p:cNvSpPr>
          <p:nvPr>
            <p:ph type="ftr" sz="quarter" idx="3"/>
          </p:nvPr>
        </p:nvSpPr>
        <p:spPr/>
        <p:txBody>
          <a:bodyPr/>
          <a:lstStyle/>
          <a:p>
            <a:r>
              <a:rPr lang="en-US" dirty="0" smtClean="0"/>
              <a:t>Chief Executive Report </a:t>
            </a:r>
            <a:endParaRPr lang="en-US" dirty="0"/>
          </a:p>
        </p:txBody>
      </p:sp>
      <p:sp>
        <p:nvSpPr>
          <p:cNvPr id="11" name="Content Placeholder 2"/>
          <p:cNvSpPr txBox="1">
            <a:spLocks/>
          </p:cNvSpPr>
          <p:nvPr/>
        </p:nvSpPr>
        <p:spPr>
          <a:xfrm>
            <a:off x="5735960" y="1686376"/>
            <a:ext cx="4552127" cy="4334912"/>
          </a:xfrm>
          <a:prstGeom prst="rect">
            <a:avLst/>
          </a:prstGeom>
        </p:spPr>
        <p:txBody>
          <a:bodyPr vert="horz" lIns="0" tIns="0" rIns="0" bIns="0" rtlCol="0">
            <a:normAutofit/>
          </a:bodyPr>
          <a:lstStyle>
            <a:lvl1pPr marL="0" indent="0" algn="l" defTabSz="914400" rtl="0" eaLnBrk="1" latinLnBrk="0" hangingPunct="1">
              <a:spcBef>
                <a:spcPts val="1200"/>
              </a:spcBef>
              <a:buFont typeface="Arial" pitchFamily="34" charset="0"/>
              <a:buNone/>
              <a:defRPr sz="2000" b="0" i="0" kern="1200" baseline="0">
                <a:solidFill>
                  <a:srgbClr val="211973"/>
                </a:solidFill>
                <a:latin typeface="Verdana" panose="020B0604030504040204" pitchFamily="34" charset="0"/>
                <a:ea typeface="Verdana" panose="020B0604030504040204" pitchFamily="34" charset="0"/>
                <a:cs typeface="+mn-cs"/>
              </a:defRPr>
            </a:lvl1pPr>
            <a:lvl2pPr marL="0" indent="0" algn="l" defTabSz="914400" rtl="0" eaLnBrk="1" latinLnBrk="0" hangingPunct="1">
              <a:spcBef>
                <a:spcPts val="600"/>
              </a:spcBef>
              <a:buFontTx/>
              <a:buNone/>
              <a:defRPr sz="1800" kern="1200" baseline="0">
                <a:solidFill>
                  <a:schemeClr val="tx1"/>
                </a:solidFill>
                <a:latin typeface="Verdana" panose="020B0604030504040204" pitchFamily="34" charset="0"/>
                <a:ea typeface="Verdana" panose="020B0604030504040204" pitchFamily="34" charset="0"/>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Verdana" panose="020B0604030504040204" pitchFamily="34" charset="0"/>
                <a:ea typeface="Verdana" panose="020B0604030504040204" pitchFamily="34" charset="0"/>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Verdana" panose="020B0604030504040204" pitchFamily="34" charset="0"/>
                <a:ea typeface="Verdana" panose="020B0604030504040204" pitchFamily="34" charset="0"/>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01750" lvl="2" indent="-285750"/>
            <a:endParaRPr lang="en-GB" sz="1600" dirty="0" smtClean="0">
              <a:solidFill>
                <a:srgbClr val="002060"/>
              </a:solidFill>
            </a:endParaRPr>
          </a:p>
          <a:p>
            <a:pPr marL="501750" lvl="2" indent="-285750"/>
            <a:endParaRPr lang="en-GB" sz="1600" dirty="0" smtClean="0">
              <a:solidFill>
                <a:srgbClr val="002060"/>
              </a:solidFill>
            </a:endParaRPr>
          </a:p>
          <a:p>
            <a:pPr marL="501750" lvl="2" indent="-285750"/>
            <a:endParaRPr lang="en-GB" sz="2800" dirty="0" smtClean="0">
              <a:solidFill>
                <a:srgbClr val="FF0000"/>
              </a:solidFill>
            </a:endParaRPr>
          </a:p>
          <a:p>
            <a:pPr marL="285750" indent="-285750">
              <a:buFont typeface="Arial" panose="020B0604020202020204" pitchFamily="34" charset="0"/>
              <a:buChar char="•"/>
            </a:pPr>
            <a:endParaRPr lang="en-GB" sz="2800" dirty="0" smtClean="0">
              <a:solidFill>
                <a:srgbClr val="FF0000"/>
              </a:solidFill>
            </a:endParaRPr>
          </a:p>
          <a:p>
            <a:pPr marL="285750" indent="-285750">
              <a:buFont typeface="Arial" panose="020B0604020202020204" pitchFamily="34" charset="0"/>
              <a:buChar char="•"/>
            </a:pPr>
            <a:endParaRPr lang="en-GB" sz="2800" dirty="0" smtClean="0">
              <a:solidFill>
                <a:srgbClr val="FF0000"/>
              </a:solidFill>
            </a:endParaRPr>
          </a:p>
          <a:p>
            <a:pPr marL="285750" indent="-285750">
              <a:buFont typeface="Arial" panose="020B0604020202020204" pitchFamily="34" charset="0"/>
              <a:buChar char="•"/>
            </a:pPr>
            <a:endParaRPr lang="en-GB" sz="2800" dirty="0" smtClean="0">
              <a:solidFill>
                <a:srgbClr val="FF0000"/>
              </a:solidFill>
            </a:endParaRPr>
          </a:p>
          <a:p>
            <a:pPr marL="342900" indent="-342900">
              <a:buFont typeface="Arial" pitchFamily="34" charset="0"/>
              <a:buChar char="•"/>
            </a:pPr>
            <a:endParaRPr lang="en-GB" sz="1800" dirty="0" smtClean="0"/>
          </a:p>
          <a:p>
            <a:pPr marL="342900" indent="-342900">
              <a:buFont typeface="Arial" pitchFamily="34" charset="0"/>
              <a:buChar char="•"/>
            </a:pPr>
            <a:endParaRPr lang="en-GB" dirty="0" smtClean="0"/>
          </a:p>
          <a:p>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431013913"/>
              </p:ext>
            </p:extLst>
          </p:nvPr>
        </p:nvGraphicFramePr>
        <p:xfrm>
          <a:off x="3791744" y="416503"/>
          <a:ext cx="8128000" cy="5688630"/>
        </p:xfrm>
        <a:graphic>
          <a:graphicData uri="http://schemas.openxmlformats.org/drawingml/2006/table">
            <a:tbl>
              <a:tblPr firstRow="1" bandRow="1">
                <a:tableStyleId>{5C22544A-7EE6-4342-B048-85BDC9FD1C3A}</a:tableStyleId>
              </a:tblPr>
              <a:tblGrid>
                <a:gridCol w="1625600"/>
                <a:gridCol w="1625600"/>
                <a:gridCol w="1625600"/>
                <a:gridCol w="1625600"/>
                <a:gridCol w="1625600"/>
              </a:tblGrid>
              <a:tr h="579909">
                <a:tc>
                  <a:txBody>
                    <a:bodyPr/>
                    <a:lstStyle/>
                    <a:p>
                      <a:endParaRPr lang="en-GB" sz="1600" dirty="0"/>
                    </a:p>
                  </a:txBody>
                  <a:tcPr/>
                </a:tc>
                <a:tc>
                  <a:txBody>
                    <a:bodyPr/>
                    <a:lstStyle/>
                    <a:p>
                      <a:r>
                        <a:rPr lang="en-GB" sz="1600" dirty="0" smtClean="0"/>
                        <a:t>Health Board Wide</a:t>
                      </a:r>
                      <a:endParaRPr lang="en-GB" sz="1600" dirty="0"/>
                    </a:p>
                  </a:txBody>
                  <a:tcPr/>
                </a:tc>
                <a:tc>
                  <a:txBody>
                    <a:bodyPr/>
                    <a:lstStyle/>
                    <a:p>
                      <a:r>
                        <a:rPr lang="en-GB" sz="1600" dirty="0" smtClean="0"/>
                        <a:t>Bridgend </a:t>
                      </a:r>
                      <a:endParaRPr lang="en-GB" sz="1600" dirty="0"/>
                    </a:p>
                  </a:txBody>
                  <a:tcPr/>
                </a:tc>
                <a:tc>
                  <a:txBody>
                    <a:bodyPr/>
                    <a:lstStyle/>
                    <a:p>
                      <a:r>
                        <a:rPr lang="en-GB" sz="1600" dirty="0" smtClean="0"/>
                        <a:t>Rhondda and Taff</a:t>
                      </a:r>
                      <a:endParaRPr lang="en-GB" sz="1600" dirty="0"/>
                    </a:p>
                  </a:txBody>
                  <a:tcPr/>
                </a:tc>
                <a:tc>
                  <a:txBody>
                    <a:bodyPr/>
                    <a:lstStyle/>
                    <a:p>
                      <a:r>
                        <a:rPr lang="en-GB" sz="1600" dirty="0" smtClean="0"/>
                        <a:t>Merthyr and Cynon</a:t>
                      </a:r>
                      <a:endParaRPr lang="en-GB" sz="1600" dirty="0"/>
                    </a:p>
                  </a:txBody>
                  <a:tcPr/>
                </a:tc>
              </a:tr>
              <a:tr h="8560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002060"/>
                          </a:solidFill>
                        </a:rPr>
                        <a:t>Director of Clinical Services Operations </a:t>
                      </a:r>
                    </a:p>
                    <a:p>
                      <a:endParaRPr lang="en-GB" sz="1200" dirty="0">
                        <a:solidFill>
                          <a:srgbClr val="002060"/>
                        </a:solidFill>
                      </a:endParaRPr>
                    </a:p>
                  </a:txBody>
                  <a:tcPr/>
                </a:tc>
                <a:tc>
                  <a:txBody>
                    <a:bodyPr/>
                    <a:lstStyle/>
                    <a:p>
                      <a:r>
                        <a:rPr lang="en-GB" sz="1200" dirty="0" smtClean="0">
                          <a:solidFill>
                            <a:srgbClr val="002060"/>
                          </a:solidFill>
                        </a:rPr>
                        <a:t>Alan Lawrie </a:t>
                      </a:r>
                      <a:endParaRPr lang="en-GB" sz="1200" dirty="0">
                        <a:solidFill>
                          <a:srgbClr val="002060"/>
                        </a:solidFill>
                      </a:endParaRPr>
                    </a:p>
                  </a:txBody>
                  <a:tcPr/>
                </a:tc>
                <a:tc>
                  <a:txBody>
                    <a:bodyPr/>
                    <a:lstStyle/>
                    <a:p>
                      <a:endParaRPr lang="en-GB" sz="1200" dirty="0">
                        <a:solidFill>
                          <a:srgbClr val="002060"/>
                        </a:solidFill>
                      </a:endParaRPr>
                    </a:p>
                  </a:txBody>
                  <a:tcPr/>
                </a:tc>
                <a:tc>
                  <a:txBody>
                    <a:bodyPr/>
                    <a:lstStyle/>
                    <a:p>
                      <a:endParaRPr lang="en-GB" sz="1200" dirty="0">
                        <a:solidFill>
                          <a:srgbClr val="002060"/>
                        </a:solidFill>
                      </a:endParaRPr>
                    </a:p>
                  </a:txBody>
                  <a:tcPr/>
                </a:tc>
                <a:tc>
                  <a:txBody>
                    <a:bodyPr/>
                    <a:lstStyle/>
                    <a:p>
                      <a:endParaRPr lang="en-GB" sz="1200" dirty="0">
                        <a:solidFill>
                          <a:srgbClr val="002060"/>
                        </a:solidFill>
                      </a:endParaRPr>
                    </a:p>
                  </a:txBody>
                  <a:tcPr/>
                </a:tc>
              </a:tr>
              <a:tr h="8560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002060"/>
                          </a:solidFill>
                        </a:rPr>
                        <a:t>Interim Director of Planning and Performance </a:t>
                      </a:r>
                    </a:p>
                    <a:p>
                      <a:endParaRPr lang="en-GB" sz="1200" dirty="0">
                        <a:solidFill>
                          <a:srgbClr val="002060"/>
                        </a:solidFill>
                      </a:endParaRPr>
                    </a:p>
                  </a:txBody>
                  <a:tcPr/>
                </a:tc>
                <a:tc>
                  <a:txBody>
                    <a:bodyPr/>
                    <a:lstStyle/>
                    <a:p>
                      <a:r>
                        <a:rPr lang="en-GB" sz="1200" dirty="0" smtClean="0">
                          <a:solidFill>
                            <a:srgbClr val="002060"/>
                          </a:solidFill>
                        </a:rPr>
                        <a:t>Clare Williams</a:t>
                      </a:r>
                      <a:endParaRPr lang="en-GB" sz="1200" dirty="0">
                        <a:solidFill>
                          <a:srgbClr val="002060"/>
                        </a:solidFill>
                      </a:endParaRPr>
                    </a:p>
                  </a:txBody>
                  <a:tcPr/>
                </a:tc>
                <a:tc>
                  <a:txBody>
                    <a:bodyPr/>
                    <a:lstStyle/>
                    <a:p>
                      <a:endParaRPr lang="en-GB" sz="1200" dirty="0">
                        <a:solidFill>
                          <a:srgbClr val="002060"/>
                        </a:solidFill>
                      </a:endParaRPr>
                    </a:p>
                  </a:txBody>
                  <a:tcPr/>
                </a:tc>
                <a:tc>
                  <a:txBody>
                    <a:bodyPr/>
                    <a:lstStyle/>
                    <a:p>
                      <a:endParaRPr lang="en-GB" sz="1200" dirty="0">
                        <a:solidFill>
                          <a:srgbClr val="002060"/>
                        </a:solidFill>
                      </a:endParaRPr>
                    </a:p>
                  </a:txBody>
                  <a:tcPr/>
                </a:tc>
                <a:tc>
                  <a:txBody>
                    <a:bodyPr/>
                    <a:lstStyle/>
                    <a:p>
                      <a:endParaRPr lang="en-GB" sz="1200" dirty="0">
                        <a:solidFill>
                          <a:srgbClr val="002060"/>
                        </a:solidFill>
                      </a:endParaRPr>
                    </a:p>
                  </a:txBody>
                  <a:tcPr/>
                </a:tc>
              </a:tr>
              <a:tr h="662753">
                <a:tc>
                  <a:txBody>
                    <a:bodyPr/>
                    <a:lstStyle/>
                    <a:p>
                      <a:r>
                        <a:rPr lang="en-GB" sz="1200" dirty="0" smtClean="0">
                          <a:solidFill>
                            <a:srgbClr val="002060"/>
                          </a:solidFill>
                        </a:rPr>
                        <a:t>Director of Primary</a:t>
                      </a:r>
                      <a:r>
                        <a:rPr lang="en-GB" sz="1200" baseline="0" dirty="0" smtClean="0">
                          <a:solidFill>
                            <a:srgbClr val="002060"/>
                          </a:solidFill>
                        </a:rPr>
                        <a:t> Care and Mental Health</a:t>
                      </a:r>
                      <a:endParaRPr lang="en-GB" sz="1200" dirty="0">
                        <a:solidFill>
                          <a:srgbClr val="002060"/>
                        </a:solidFill>
                      </a:endParaRPr>
                    </a:p>
                  </a:txBody>
                  <a:tcPr/>
                </a:tc>
                <a:tc>
                  <a:txBody>
                    <a:bodyPr/>
                    <a:lstStyle/>
                    <a:p>
                      <a:r>
                        <a:rPr lang="en-GB" sz="1200" dirty="0" smtClean="0">
                          <a:solidFill>
                            <a:srgbClr val="002060"/>
                          </a:solidFill>
                        </a:rPr>
                        <a:t>Julie Denley</a:t>
                      </a:r>
                      <a:endParaRPr lang="en-GB" sz="1200" dirty="0">
                        <a:solidFill>
                          <a:srgbClr val="002060"/>
                        </a:solidFill>
                      </a:endParaRPr>
                    </a:p>
                  </a:txBody>
                  <a:tcPr/>
                </a:tc>
                <a:tc>
                  <a:txBody>
                    <a:bodyPr/>
                    <a:lstStyle/>
                    <a:p>
                      <a:endParaRPr lang="en-GB" sz="1200" dirty="0">
                        <a:solidFill>
                          <a:srgbClr val="002060"/>
                        </a:solidFill>
                      </a:endParaRPr>
                    </a:p>
                  </a:txBody>
                  <a:tcPr/>
                </a:tc>
                <a:tc>
                  <a:txBody>
                    <a:bodyPr/>
                    <a:lstStyle/>
                    <a:p>
                      <a:endParaRPr lang="en-GB" sz="1200" dirty="0">
                        <a:solidFill>
                          <a:srgbClr val="002060"/>
                        </a:solidFill>
                      </a:endParaRPr>
                    </a:p>
                  </a:txBody>
                  <a:tcPr/>
                </a:tc>
                <a:tc>
                  <a:txBody>
                    <a:bodyPr/>
                    <a:lstStyle/>
                    <a:p>
                      <a:endParaRPr lang="en-GB" sz="1200" dirty="0">
                        <a:solidFill>
                          <a:srgbClr val="002060"/>
                        </a:solidFill>
                      </a:endParaRPr>
                    </a:p>
                  </a:txBody>
                  <a:tcPr/>
                </a:tc>
              </a:tr>
              <a:tr h="469450">
                <a:tc>
                  <a:txBody>
                    <a:bodyPr/>
                    <a:lstStyle/>
                    <a:p>
                      <a:r>
                        <a:rPr lang="en-GB" sz="1200" dirty="0" smtClean="0">
                          <a:solidFill>
                            <a:srgbClr val="002060"/>
                          </a:solidFill>
                        </a:rPr>
                        <a:t>Director of Acute Services</a:t>
                      </a:r>
                      <a:endParaRPr lang="en-GB" sz="1200" dirty="0">
                        <a:solidFill>
                          <a:srgbClr val="002060"/>
                        </a:solidFill>
                      </a:endParaRPr>
                    </a:p>
                  </a:txBody>
                  <a:tcPr/>
                </a:tc>
                <a:tc>
                  <a:txBody>
                    <a:bodyPr/>
                    <a:lstStyle/>
                    <a:p>
                      <a:r>
                        <a:rPr lang="en-GB" sz="1200" dirty="0" smtClean="0">
                          <a:solidFill>
                            <a:srgbClr val="002060"/>
                          </a:solidFill>
                        </a:rPr>
                        <a:t>Kath McGrath</a:t>
                      </a:r>
                      <a:endParaRPr lang="en-GB" sz="1200" dirty="0">
                        <a:solidFill>
                          <a:srgbClr val="002060"/>
                        </a:solidFill>
                      </a:endParaRPr>
                    </a:p>
                  </a:txBody>
                  <a:tcPr/>
                </a:tc>
                <a:tc>
                  <a:txBody>
                    <a:bodyPr/>
                    <a:lstStyle/>
                    <a:p>
                      <a:endParaRPr lang="en-GB" sz="1200" dirty="0">
                        <a:solidFill>
                          <a:srgbClr val="002060"/>
                        </a:solidFill>
                      </a:endParaRPr>
                    </a:p>
                  </a:txBody>
                  <a:tcPr/>
                </a:tc>
                <a:tc>
                  <a:txBody>
                    <a:bodyPr/>
                    <a:lstStyle/>
                    <a:p>
                      <a:endParaRPr lang="en-GB" sz="1200" dirty="0">
                        <a:solidFill>
                          <a:srgbClr val="002060"/>
                        </a:solidFill>
                      </a:endParaRPr>
                    </a:p>
                  </a:txBody>
                  <a:tcPr/>
                </a:tc>
                <a:tc>
                  <a:txBody>
                    <a:bodyPr/>
                    <a:lstStyle/>
                    <a:p>
                      <a:endParaRPr lang="en-GB" sz="1200" dirty="0">
                        <a:solidFill>
                          <a:srgbClr val="002060"/>
                        </a:solidFill>
                      </a:endParaRPr>
                    </a:p>
                  </a:txBody>
                  <a:tcPr/>
                </a:tc>
              </a:tr>
              <a:tr h="469450">
                <a:tc>
                  <a:txBody>
                    <a:bodyPr/>
                    <a:lstStyle/>
                    <a:p>
                      <a:r>
                        <a:rPr lang="en-GB" sz="1200" dirty="0" smtClean="0">
                          <a:solidFill>
                            <a:srgbClr val="002060"/>
                          </a:solidFill>
                        </a:rPr>
                        <a:t>Deputy Director of Nursing</a:t>
                      </a:r>
                      <a:endParaRPr lang="en-GB" sz="1200" dirty="0">
                        <a:solidFill>
                          <a:srgbClr val="002060"/>
                        </a:solidFill>
                      </a:endParaRPr>
                    </a:p>
                  </a:txBody>
                  <a:tcPr/>
                </a:tc>
                <a:tc>
                  <a:txBody>
                    <a:bodyPr/>
                    <a:lstStyle/>
                    <a:p>
                      <a:r>
                        <a:rPr lang="en-GB" sz="1200" dirty="0" smtClean="0">
                          <a:solidFill>
                            <a:srgbClr val="002060"/>
                          </a:solidFill>
                        </a:rPr>
                        <a:t>Debbie Bennion</a:t>
                      </a:r>
                      <a:endParaRPr lang="en-GB" sz="1200" dirty="0">
                        <a:solidFill>
                          <a:srgbClr val="002060"/>
                        </a:solidFill>
                      </a:endParaRPr>
                    </a:p>
                  </a:txBody>
                  <a:tcPr/>
                </a:tc>
                <a:tc>
                  <a:txBody>
                    <a:bodyPr/>
                    <a:lstStyle/>
                    <a:p>
                      <a:endParaRPr lang="en-GB" sz="1200" dirty="0">
                        <a:solidFill>
                          <a:srgbClr val="002060"/>
                        </a:solidFill>
                      </a:endParaRPr>
                    </a:p>
                  </a:txBody>
                  <a:tcPr/>
                </a:tc>
                <a:tc>
                  <a:txBody>
                    <a:bodyPr/>
                    <a:lstStyle/>
                    <a:p>
                      <a:endParaRPr lang="en-GB" sz="1200" dirty="0">
                        <a:solidFill>
                          <a:srgbClr val="002060"/>
                        </a:solidFill>
                      </a:endParaRPr>
                    </a:p>
                  </a:txBody>
                  <a:tcPr/>
                </a:tc>
                <a:tc>
                  <a:txBody>
                    <a:bodyPr/>
                    <a:lstStyle/>
                    <a:p>
                      <a:endParaRPr lang="en-GB" sz="1200" dirty="0">
                        <a:solidFill>
                          <a:srgbClr val="002060"/>
                        </a:solidFill>
                      </a:endParaRPr>
                    </a:p>
                  </a:txBody>
                  <a:tcPr/>
                </a:tc>
              </a:tr>
              <a:tr h="662753">
                <a:tc>
                  <a:txBody>
                    <a:bodyPr/>
                    <a:lstStyle/>
                    <a:p>
                      <a:r>
                        <a:rPr lang="en-GB" sz="1200" dirty="0" smtClean="0">
                          <a:solidFill>
                            <a:srgbClr val="002060"/>
                          </a:solidFill>
                        </a:rPr>
                        <a:t>Integrated Locality Group Director</a:t>
                      </a:r>
                      <a:endParaRPr lang="en-GB" sz="1200" dirty="0">
                        <a:solidFill>
                          <a:srgbClr val="002060"/>
                        </a:solidFill>
                      </a:endParaRPr>
                    </a:p>
                  </a:txBody>
                  <a:tcPr/>
                </a:tc>
                <a:tc>
                  <a:txBody>
                    <a:bodyPr/>
                    <a:lstStyle/>
                    <a:p>
                      <a:endParaRPr lang="en-GB" sz="1200" dirty="0">
                        <a:solidFill>
                          <a:srgbClr val="002060"/>
                        </a:solidFill>
                      </a:endParaRPr>
                    </a:p>
                  </a:txBody>
                  <a:tcPr/>
                </a:tc>
                <a:tc>
                  <a:txBody>
                    <a:bodyPr/>
                    <a:lstStyle/>
                    <a:p>
                      <a:r>
                        <a:rPr lang="en-GB" sz="1200" dirty="0" smtClean="0">
                          <a:solidFill>
                            <a:srgbClr val="002060"/>
                          </a:solidFill>
                        </a:rPr>
                        <a:t>Dr Anthony Gibson </a:t>
                      </a:r>
                      <a:endParaRPr lang="en-GB" sz="1200" dirty="0">
                        <a:solidFill>
                          <a:srgbClr val="002060"/>
                        </a:solidFill>
                      </a:endParaRPr>
                    </a:p>
                  </a:txBody>
                  <a:tcPr/>
                </a:tc>
                <a:tc>
                  <a:txBody>
                    <a:bodyPr/>
                    <a:lstStyle/>
                    <a:p>
                      <a:r>
                        <a:rPr lang="en-GB" sz="1200" dirty="0" smtClean="0">
                          <a:solidFill>
                            <a:srgbClr val="002060"/>
                          </a:solidFill>
                        </a:rPr>
                        <a:t>Dr Stuart Hackwell </a:t>
                      </a:r>
                      <a:endParaRPr lang="en-GB" sz="1200" dirty="0">
                        <a:solidFill>
                          <a:srgbClr val="002060"/>
                        </a:solidFill>
                      </a:endParaRPr>
                    </a:p>
                  </a:txBody>
                  <a:tcPr/>
                </a:tc>
                <a:tc>
                  <a:txBody>
                    <a:bodyPr/>
                    <a:lstStyle/>
                    <a:p>
                      <a:r>
                        <a:rPr lang="en-GB" sz="1200" dirty="0" smtClean="0">
                          <a:solidFill>
                            <a:srgbClr val="002060"/>
                          </a:solidFill>
                        </a:rPr>
                        <a:t>Dr Sarah Spencer </a:t>
                      </a:r>
                      <a:endParaRPr lang="en-GB" sz="1200" dirty="0">
                        <a:solidFill>
                          <a:srgbClr val="002060"/>
                        </a:solidFill>
                      </a:endParaRPr>
                    </a:p>
                  </a:txBody>
                  <a:tcPr/>
                </a:tc>
              </a:tr>
              <a:tr h="662753">
                <a:tc>
                  <a:txBody>
                    <a:bodyPr/>
                    <a:lstStyle/>
                    <a:p>
                      <a:r>
                        <a:rPr lang="en-GB" sz="1200" dirty="0" smtClean="0">
                          <a:solidFill>
                            <a:srgbClr val="002060"/>
                          </a:solidFill>
                        </a:rPr>
                        <a:t>Locality Director of Operations</a:t>
                      </a:r>
                      <a:endParaRPr lang="en-GB" sz="1200" dirty="0">
                        <a:solidFill>
                          <a:srgbClr val="002060"/>
                        </a:solidFill>
                      </a:endParaRPr>
                    </a:p>
                  </a:txBody>
                  <a:tcPr/>
                </a:tc>
                <a:tc>
                  <a:txBody>
                    <a:bodyPr/>
                    <a:lstStyle/>
                    <a:p>
                      <a:endParaRPr lang="en-GB" sz="1200" dirty="0">
                        <a:solidFill>
                          <a:srgbClr val="002060"/>
                        </a:solidFill>
                      </a:endParaRPr>
                    </a:p>
                  </a:txBody>
                  <a:tcPr/>
                </a:tc>
                <a:tc>
                  <a:txBody>
                    <a:bodyPr/>
                    <a:lstStyle/>
                    <a:p>
                      <a:r>
                        <a:rPr lang="en-GB" sz="1200" dirty="0" smtClean="0">
                          <a:solidFill>
                            <a:srgbClr val="002060"/>
                          </a:solidFill>
                        </a:rPr>
                        <a:t>Vacant – being covered by Kath</a:t>
                      </a:r>
                      <a:r>
                        <a:rPr lang="en-GB" sz="1200" baseline="0" dirty="0" smtClean="0">
                          <a:solidFill>
                            <a:srgbClr val="002060"/>
                          </a:solidFill>
                        </a:rPr>
                        <a:t> McGrath</a:t>
                      </a:r>
                      <a:endParaRPr lang="en-GB" sz="1200" dirty="0">
                        <a:solidFill>
                          <a:srgbClr val="002060"/>
                        </a:solidFill>
                      </a:endParaRPr>
                    </a:p>
                  </a:txBody>
                  <a:tcPr/>
                </a:tc>
                <a:tc>
                  <a:txBody>
                    <a:bodyPr/>
                    <a:lstStyle/>
                    <a:p>
                      <a:r>
                        <a:rPr lang="en-GB" sz="1200" dirty="0" smtClean="0">
                          <a:solidFill>
                            <a:srgbClr val="002060"/>
                          </a:solidFill>
                        </a:rPr>
                        <a:t>Rachel Burton</a:t>
                      </a:r>
                      <a:endParaRPr lang="en-GB" sz="1200" dirty="0">
                        <a:solidFill>
                          <a:srgbClr val="002060"/>
                        </a:solidFill>
                      </a:endParaRPr>
                    </a:p>
                  </a:txBody>
                  <a:tcPr/>
                </a:tc>
                <a:tc>
                  <a:txBody>
                    <a:bodyPr/>
                    <a:lstStyle/>
                    <a:p>
                      <a:r>
                        <a:rPr lang="en-GB" sz="1200" dirty="0" smtClean="0">
                          <a:solidFill>
                            <a:srgbClr val="002060"/>
                          </a:solidFill>
                        </a:rPr>
                        <a:t>Adele Gittoes</a:t>
                      </a:r>
                      <a:endParaRPr lang="en-GB" sz="1200" dirty="0">
                        <a:solidFill>
                          <a:srgbClr val="002060"/>
                        </a:solidFill>
                      </a:endParaRPr>
                    </a:p>
                  </a:txBody>
                  <a:tcPr/>
                </a:tc>
              </a:tr>
              <a:tr h="469450">
                <a:tc>
                  <a:txBody>
                    <a:bodyPr/>
                    <a:lstStyle/>
                    <a:p>
                      <a:r>
                        <a:rPr lang="en-GB" sz="1200" dirty="0" smtClean="0">
                          <a:solidFill>
                            <a:srgbClr val="002060"/>
                          </a:solidFill>
                        </a:rPr>
                        <a:t>Locality Director of Nursing</a:t>
                      </a:r>
                      <a:endParaRPr lang="en-GB" sz="1200" dirty="0">
                        <a:solidFill>
                          <a:srgbClr val="002060"/>
                        </a:solidFill>
                      </a:endParaRPr>
                    </a:p>
                  </a:txBody>
                  <a:tcPr/>
                </a:tc>
                <a:tc>
                  <a:txBody>
                    <a:bodyPr/>
                    <a:lstStyle/>
                    <a:p>
                      <a:endParaRPr lang="en-GB" sz="1200" dirty="0">
                        <a:solidFill>
                          <a:srgbClr val="002060"/>
                        </a:solidFill>
                      </a:endParaRPr>
                    </a:p>
                  </a:txBody>
                  <a:tcPr/>
                </a:tc>
                <a:tc>
                  <a:txBody>
                    <a:bodyPr/>
                    <a:lstStyle/>
                    <a:p>
                      <a:r>
                        <a:rPr lang="en-GB" sz="1200" dirty="0" smtClean="0">
                          <a:solidFill>
                            <a:srgbClr val="002060"/>
                          </a:solidFill>
                        </a:rPr>
                        <a:t>Ana</a:t>
                      </a:r>
                      <a:r>
                        <a:rPr lang="en-GB" sz="1200" baseline="0" dirty="0" smtClean="0">
                          <a:solidFill>
                            <a:srgbClr val="002060"/>
                          </a:solidFill>
                        </a:rPr>
                        <a:t> Llewellyn</a:t>
                      </a:r>
                      <a:endParaRPr lang="en-GB" sz="1200" dirty="0">
                        <a:solidFill>
                          <a:srgbClr val="002060"/>
                        </a:solidFill>
                      </a:endParaRPr>
                    </a:p>
                  </a:txBody>
                  <a:tcPr/>
                </a:tc>
                <a:tc>
                  <a:txBody>
                    <a:bodyPr/>
                    <a:lstStyle/>
                    <a:p>
                      <a:r>
                        <a:rPr lang="en-GB" sz="1200" dirty="0" smtClean="0">
                          <a:solidFill>
                            <a:srgbClr val="002060"/>
                          </a:solidFill>
                        </a:rPr>
                        <a:t>Vacant</a:t>
                      </a:r>
                      <a:endParaRPr lang="en-GB" sz="1200" dirty="0">
                        <a:solidFill>
                          <a:srgbClr val="002060"/>
                        </a:solidFill>
                      </a:endParaRPr>
                    </a:p>
                  </a:txBody>
                  <a:tcPr/>
                </a:tc>
                <a:tc>
                  <a:txBody>
                    <a:bodyPr/>
                    <a:lstStyle/>
                    <a:p>
                      <a:r>
                        <a:rPr lang="en-GB" sz="1200" dirty="0" smtClean="0">
                          <a:solidFill>
                            <a:srgbClr val="002060"/>
                          </a:solidFill>
                        </a:rPr>
                        <a:t>Lesley Lewis</a:t>
                      </a:r>
                      <a:endParaRPr lang="en-GB" sz="1200" dirty="0">
                        <a:solidFill>
                          <a:srgbClr val="002060"/>
                        </a:solidFill>
                      </a:endParaRPr>
                    </a:p>
                  </a:txBody>
                  <a:tcPr/>
                </a:tc>
              </a:tr>
            </a:tbl>
          </a:graphicData>
        </a:graphic>
      </p:graphicFrame>
    </p:spTree>
    <p:extLst>
      <p:ext uri="{BB962C8B-B14F-4D97-AF65-F5344CB8AC3E}">
        <p14:creationId xmlns:p14="http://schemas.microsoft.com/office/powerpoint/2010/main" val="42109553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NHS Wales">
      <a:dk1>
        <a:srgbClr val="005EB8"/>
      </a:dk1>
      <a:lt1>
        <a:sysClr val="window" lastClr="FFFFFF"/>
      </a:lt1>
      <a:dk2>
        <a:srgbClr val="005EB8"/>
      </a:dk2>
      <a:lt2>
        <a:srgbClr val="FFFFFF"/>
      </a:lt2>
      <a:accent1>
        <a:srgbClr val="2C3E72"/>
      </a:accent1>
      <a:accent2>
        <a:srgbClr val="B3995D"/>
      </a:accent2>
      <a:accent3>
        <a:srgbClr val="383838"/>
      </a:accent3>
      <a:accent4>
        <a:srgbClr val="6C757D"/>
      </a:accent4>
      <a:accent5>
        <a:srgbClr val="B0483C"/>
      </a:accent5>
      <a:accent6>
        <a:srgbClr val="1E8376"/>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E209B5410A4E247B44A23612FF660B1" ma:contentTypeVersion="1" ma:contentTypeDescription="Create a new document." ma:contentTypeScope="" ma:versionID="7ee3d0aa922e1b0cba3d88a6cfdeb5d3">
  <xsd:schema xmlns:xsd="http://www.w3.org/2001/XMLSchema" xmlns:xs="http://www.w3.org/2001/XMLSchema" xmlns:p="http://schemas.microsoft.com/office/2006/metadata/properties" xmlns:ns2="177bb0a3-dcc7-4901-83ce-2bae23594b2a" targetNamespace="http://schemas.microsoft.com/office/2006/metadata/properties" ma:root="true" ma:fieldsID="b6cd9a2c23f4f2c910c3301e5a5058c5" ns2:_="">
    <xsd:import namespace="177bb0a3-dcc7-4901-83ce-2bae23594b2a"/>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77bb0a3-dcc7-4901-83ce-2bae23594b2a"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9F3FE1A-3049-451B-A0F9-9A080E5AFAB5}">
  <ds:schemaRefs>
    <ds:schemaRef ds:uri="http://schemas.microsoft.com/sharepoint/v3/contenttype/forms"/>
  </ds:schemaRefs>
</ds:datastoreItem>
</file>

<file path=customXml/itemProps2.xml><?xml version="1.0" encoding="utf-8"?>
<ds:datastoreItem xmlns:ds="http://schemas.openxmlformats.org/officeDocument/2006/customXml" ds:itemID="{20C26C85-A32E-4203-8F1B-AC87D01BEE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77bb0a3-dcc7-4901-83ce-2bae23594b2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8C9FE4B-AC3C-45F0-8C58-FE943524E80A}">
  <ds:schemaRefs>
    <ds:schemaRef ds:uri="http://www.w3.org/XML/1998/namespace"/>
    <ds:schemaRef ds:uri="http://purl.org/dc/elements/1.1/"/>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177bb0a3-dcc7-4901-83ce-2bae23594b2a"/>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3425</TotalTime>
  <Words>1886</Words>
  <Application>Microsoft Office PowerPoint</Application>
  <PresentationFormat>Widescreen</PresentationFormat>
  <Paragraphs>149</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Verdana</vt:lpstr>
      <vt:lpstr>Office Theme</vt:lpstr>
      <vt:lpstr>Chief Executive’s Report</vt:lpstr>
      <vt:lpstr>Contents </vt:lpstr>
      <vt:lpstr>Learning</vt:lpstr>
      <vt:lpstr>Learning</vt:lpstr>
      <vt:lpstr>Headlines</vt:lpstr>
      <vt:lpstr>Headlines</vt:lpstr>
      <vt:lpstr>Headlines</vt:lpstr>
      <vt:lpstr>Headlines</vt:lpstr>
      <vt:lpstr>Headlines</vt:lpstr>
      <vt:lpstr>Headlines</vt:lpstr>
      <vt:lpstr>Diary Highlights</vt:lpstr>
      <vt:lpstr>Looking Outwards</vt:lpstr>
      <vt:lpstr>Looking Ahead </vt:lpstr>
    </vt:vector>
  </TitlesOfParts>
  <Company>Cabinet Office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Paul Edmonds (ABM ULHB - Communications)</dc:creator>
  <cp:lastModifiedBy>Chris Darling (Cwm Taf Morgannwg - Executive Directorate)</cp:lastModifiedBy>
  <cp:revision>298</cp:revision>
  <cp:lastPrinted>2020-01-22T14:28:05Z</cp:lastPrinted>
  <dcterms:created xsi:type="dcterms:W3CDTF">2012-10-10T09:02:29Z</dcterms:created>
  <dcterms:modified xsi:type="dcterms:W3CDTF">2020-03-19T11:20:49Z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0x0101009E209B5410A4E247B44A23612FF660B1</vt:lpwstr>
  </property>
</Properties>
</file>