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4"/>
  </p:sldMasterIdLst>
  <p:notesMasterIdLst>
    <p:notesMasterId r:id="rId19"/>
  </p:notesMasterIdLst>
  <p:sldIdLst>
    <p:sldId id="259" r:id="rId5"/>
    <p:sldId id="275" r:id="rId6"/>
    <p:sldId id="267" r:id="rId7"/>
    <p:sldId id="265" r:id="rId8"/>
    <p:sldId id="260" r:id="rId9"/>
    <p:sldId id="266" r:id="rId10"/>
    <p:sldId id="269" r:id="rId11"/>
    <p:sldId id="276" r:id="rId12"/>
    <p:sldId id="270" r:id="rId13"/>
    <p:sldId id="273" r:id="rId14"/>
    <p:sldId id="271" r:id="rId15"/>
    <p:sldId id="274" r:id="rId16"/>
    <p:sldId id="272" r:id="rId17"/>
    <p:sldId id="26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Llewellyn (Aneurin Bevan UHB - Maternity)" initials="AL(BU-M" lastIdx="7" clrIdx="0">
    <p:extLst>
      <p:ext uri="{19B8F6BF-5375-455C-9EA6-DF929625EA0E}">
        <p15:presenceInfo xmlns:p15="http://schemas.microsoft.com/office/powerpoint/2012/main" userId="S-1-5-21-978635462-3828570294-627434887-80442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1973"/>
    <a:srgbClr val="335083"/>
    <a:srgbClr val="355388"/>
    <a:srgbClr val="1A2792"/>
    <a:srgbClr val="266E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96" y="606"/>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solidFill>
                  <a:schemeClr val="tx2">
                    <a:lumMod val="50000"/>
                  </a:schemeClr>
                </a:solidFill>
              </a:rPr>
              <a:t>All recommendations</a:t>
            </a:r>
          </a:p>
        </c:rich>
      </c:tx>
      <c:layout>
        <c:manualLayout>
          <c:xMode val="edge"/>
          <c:yMode val="edge"/>
          <c:x val="0.23790266841644794"/>
          <c:y val="5.0925925925925923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rgbClr val="00B050"/>
              </a:solidFill>
              <a:ln w="19050">
                <a:solidFill>
                  <a:schemeClr val="lt1"/>
                </a:solidFill>
              </a:ln>
              <a:effectLst/>
            </c:spPr>
          </c:dPt>
          <c:dPt>
            <c:idx val="1"/>
            <c:bubble3D val="0"/>
            <c:spPr>
              <a:solidFill>
                <a:srgbClr val="FFC000"/>
              </a:solidFill>
              <a:ln w="19050">
                <a:solidFill>
                  <a:schemeClr val="lt1"/>
                </a:solidFill>
              </a:ln>
              <a:effectLst/>
            </c:spPr>
          </c:dPt>
          <c:cat>
            <c:strRef>
              <c:f>Data!$A$4:$A$5</c:f>
              <c:strCache>
                <c:ptCount val="2"/>
                <c:pt idx="0">
                  <c:v>Completed</c:v>
                </c:pt>
                <c:pt idx="1">
                  <c:v>In progress</c:v>
                </c:pt>
              </c:strCache>
            </c:strRef>
          </c:cat>
          <c:val>
            <c:numRef>
              <c:f>Data!$B$4:$B$5</c:f>
              <c:numCache>
                <c:formatCode>General</c:formatCode>
                <c:ptCount val="2"/>
                <c:pt idx="0">
                  <c:v>24</c:v>
                </c:pt>
                <c:pt idx="1">
                  <c:v>55</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1" i="0" u="none" strike="noStrike" kern="1200" baseline="0">
              <a:solidFill>
                <a:schemeClr val="tx2">
                  <a:lumMod val="50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E3D489-29E2-434C-87A5-CEF53E54BA3E}" type="doc">
      <dgm:prSet loTypeId="urn:microsoft.com/office/officeart/2005/8/layout/process1" loCatId="process" qsTypeId="urn:microsoft.com/office/officeart/2005/8/quickstyle/simple1" qsCatId="simple" csTypeId="urn:microsoft.com/office/officeart/2005/8/colors/accent1_2" csCatId="accent1" phldr="1"/>
      <dgm:spPr/>
    </dgm:pt>
    <dgm:pt modelId="{C0114435-D7CE-4525-B035-26AC3CC1E7B2}">
      <dgm:prSet phldrT="[Text]"/>
      <dgm:spPr/>
      <dgm:t>
        <a:bodyPr/>
        <a:lstStyle/>
        <a:p>
          <a:r>
            <a:rPr lang="en-US" b="1" dirty="0" smtClean="0"/>
            <a:t>Early 2018 </a:t>
          </a:r>
        </a:p>
        <a:p>
          <a:r>
            <a:rPr lang="en-US" dirty="0" smtClean="0"/>
            <a:t>Concerns raised about quality and safety of maternity services – internal review commissioned.</a:t>
          </a:r>
          <a:endParaRPr lang="en-GB" dirty="0"/>
        </a:p>
      </dgm:t>
    </dgm:pt>
    <dgm:pt modelId="{9AD9A12A-B14E-412A-8191-B50D07D3E9CF}" type="parTrans" cxnId="{7867407F-21E8-45A4-BDE4-145091E5E841}">
      <dgm:prSet/>
      <dgm:spPr/>
      <dgm:t>
        <a:bodyPr/>
        <a:lstStyle/>
        <a:p>
          <a:endParaRPr lang="en-GB"/>
        </a:p>
      </dgm:t>
    </dgm:pt>
    <dgm:pt modelId="{BEE77781-5A0F-47B3-AC02-EDB4ACB9CBDA}" type="sibTrans" cxnId="{7867407F-21E8-45A4-BDE4-145091E5E841}">
      <dgm:prSet/>
      <dgm:spPr/>
      <dgm:t>
        <a:bodyPr/>
        <a:lstStyle/>
        <a:p>
          <a:endParaRPr lang="en-GB"/>
        </a:p>
      </dgm:t>
    </dgm:pt>
    <dgm:pt modelId="{511B3D77-7685-4242-9EA6-9FDA5C6EE1DE}">
      <dgm:prSet phldrT="[Text]"/>
      <dgm:spPr/>
      <dgm:t>
        <a:bodyPr/>
        <a:lstStyle/>
        <a:p>
          <a:r>
            <a:rPr lang="en-US" b="1" dirty="0" smtClean="0"/>
            <a:t>Sept 2018</a:t>
          </a:r>
        </a:p>
        <a:p>
          <a:r>
            <a:rPr lang="en-US" dirty="0" smtClean="0"/>
            <a:t>RCOG commissioned by </a:t>
          </a:r>
          <a:r>
            <a:rPr lang="en-US" dirty="0" smtClean="0"/>
            <a:t>former CTUHB </a:t>
          </a:r>
          <a:r>
            <a:rPr lang="en-US" dirty="0" smtClean="0"/>
            <a:t>to undertake independent review and internal MIB established</a:t>
          </a:r>
          <a:endParaRPr lang="en-GB" dirty="0"/>
        </a:p>
      </dgm:t>
    </dgm:pt>
    <dgm:pt modelId="{B5925F1A-472F-4AA3-A698-F837438A8AFE}" type="parTrans" cxnId="{E865372E-E0EC-451A-B93C-4764C3BE7D2D}">
      <dgm:prSet/>
      <dgm:spPr/>
      <dgm:t>
        <a:bodyPr/>
        <a:lstStyle/>
        <a:p>
          <a:endParaRPr lang="en-GB"/>
        </a:p>
      </dgm:t>
    </dgm:pt>
    <dgm:pt modelId="{35EF26BC-B3FD-423F-A55C-E6944232FB93}" type="sibTrans" cxnId="{E865372E-E0EC-451A-B93C-4764C3BE7D2D}">
      <dgm:prSet/>
      <dgm:spPr/>
      <dgm:t>
        <a:bodyPr/>
        <a:lstStyle/>
        <a:p>
          <a:endParaRPr lang="en-GB"/>
        </a:p>
      </dgm:t>
    </dgm:pt>
    <dgm:pt modelId="{4FD8F93D-2600-470A-90E0-892D91EC06C3}">
      <dgm:prSet phldrT="[Text]"/>
      <dgm:spPr/>
      <dgm:t>
        <a:bodyPr/>
        <a:lstStyle/>
        <a:p>
          <a:r>
            <a:rPr lang="en-GB" b="1" dirty="0" smtClean="0"/>
            <a:t>Jan 2019</a:t>
          </a:r>
        </a:p>
        <a:p>
          <a:r>
            <a:rPr lang="en-US" b="0" dirty="0" smtClean="0"/>
            <a:t>RCOG/RCM </a:t>
          </a:r>
          <a:r>
            <a:rPr lang="en-US" b="0" dirty="0" smtClean="0"/>
            <a:t>field visit identified serious safety concerns resulting in issuing of interim recommendations </a:t>
          </a:r>
          <a:endParaRPr lang="en-GB" dirty="0"/>
        </a:p>
      </dgm:t>
    </dgm:pt>
    <dgm:pt modelId="{EB3C5052-D201-495B-9E2B-85B697EB5D2A}" type="parTrans" cxnId="{89A7477C-926D-4994-80F7-286DBCC843E1}">
      <dgm:prSet/>
      <dgm:spPr/>
      <dgm:t>
        <a:bodyPr/>
        <a:lstStyle/>
        <a:p>
          <a:endParaRPr lang="en-GB"/>
        </a:p>
      </dgm:t>
    </dgm:pt>
    <dgm:pt modelId="{3284F07D-9A6D-4F2C-B87A-849E510DD71B}" type="sibTrans" cxnId="{89A7477C-926D-4994-80F7-286DBCC843E1}">
      <dgm:prSet/>
      <dgm:spPr/>
      <dgm:t>
        <a:bodyPr/>
        <a:lstStyle/>
        <a:p>
          <a:endParaRPr lang="en-GB"/>
        </a:p>
      </dgm:t>
    </dgm:pt>
    <dgm:pt modelId="{97F24BC6-8D71-408C-92B6-0F6089A94334}">
      <dgm:prSet/>
      <dgm:spPr/>
      <dgm:t>
        <a:bodyPr/>
        <a:lstStyle/>
        <a:p>
          <a:r>
            <a:rPr lang="en-GB" b="1" dirty="0" smtClean="0"/>
            <a:t>30 April 2019</a:t>
          </a:r>
        </a:p>
        <a:p>
          <a:r>
            <a:rPr lang="en-US" dirty="0" smtClean="0"/>
            <a:t>RCOG/RCM </a:t>
          </a:r>
          <a:r>
            <a:rPr lang="en-US" dirty="0" smtClean="0"/>
            <a:t>Review published.  Minister announced package of interventions</a:t>
          </a:r>
          <a:endParaRPr lang="en-GB" b="1" dirty="0"/>
        </a:p>
      </dgm:t>
    </dgm:pt>
    <dgm:pt modelId="{7170BD71-853F-44D2-BC39-B2D2737F925F}" type="parTrans" cxnId="{0F268599-8878-40CD-9098-D9AD8684F37E}">
      <dgm:prSet/>
      <dgm:spPr/>
      <dgm:t>
        <a:bodyPr/>
        <a:lstStyle/>
        <a:p>
          <a:endParaRPr lang="en-GB"/>
        </a:p>
      </dgm:t>
    </dgm:pt>
    <dgm:pt modelId="{12F5D283-6969-44BA-83A0-B96BBCB58190}" type="sibTrans" cxnId="{0F268599-8878-40CD-9098-D9AD8684F37E}">
      <dgm:prSet/>
      <dgm:spPr/>
      <dgm:t>
        <a:bodyPr/>
        <a:lstStyle/>
        <a:p>
          <a:endParaRPr lang="en-GB"/>
        </a:p>
      </dgm:t>
    </dgm:pt>
    <dgm:pt modelId="{C2EA1C12-FE1F-4BE3-8AB3-0740457BCF18}">
      <dgm:prSet phldrT="[Text]"/>
      <dgm:spPr/>
      <dgm:t>
        <a:bodyPr/>
        <a:lstStyle/>
        <a:p>
          <a:pPr algn="ctr"/>
          <a:r>
            <a:rPr lang="en-GB" b="1" dirty="0" smtClean="0"/>
            <a:t>Oct 2018</a:t>
          </a:r>
        </a:p>
        <a:p>
          <a:pPr algn="ctr"/>
          <a:r>
            <a:rPr lang="en-US" dirty="0" smtClean="0"/>
            <a:t>WG assumed commission of </a:t>
          </a:r>
          <a:r>
            <a:rPr lang="en-US" dirty="0" smtClean="0"/>
            <a:t>RCOG/RCM </a:t>
          </a:r>
          <a:r>
            <a:rPr lang="en-US" dirty="0" smtClean="0"/>
            <a:t>review and escalated monitoring</a:t>
          </a:r>
          <a:endParaRPr lang="en-GB" dirty="0"/>
        </a:p>
      </dgm:t>
    </dgm:pt>
    <dgm:pt modelId="{1CE9120E-A05E-46B4-8591-7A889790764B}" type="parTrans" cxnId="{FA035D00-B531-47F0-ABBE-8B945EC16226}">
      <dgm:prSet/>
      <dgm:spPr/>
      <dgm:t>
        <a:bodyPr/>
        <a:lstStyle/>
        <a:p>
          <a:endParaRPr lang="en-GB"/>
        </a:p>
      </dgm:t>
    </dgm:pt>
    <dgm:pt modelId="{A87496C1-A846-4A53-9739-DD6D1C17FA4D}" type="sibTrans" cxnId="{FA035D00-B531-47F0-ABBE-8B945EC16226}">
      <dgm:prSet/>
      <dgm:spPr/>
      <dgm:t>
        <a:bodyPr/>
        <a:lstStyle/>
        <a:p>
          <a:endParaRPr lang="en-GB"/>
        </a:p>
      </dgm:t>
    </dgm:pt>
    <dgm:pt modelId="{E37A3BCD-E2FB-4144-80EA-26932596E2A3}" type="pres">
      <dgm:prSet presAssocID="{D2E3D489-29E2-434C-87A5-CEF53E54BA3E}" presName="Name0" presStyleCnt="0">
        <dgm:presLayoutVars>
          <dgm:dir/>
          <dgm:resizeHandles val="exact"/>
        </dgm:presLayoutVars>
      </dgm:prSet>
      <dgm:spPr/>
    </dgm:pt>
    <dgm:pt modelId="{06AC4BE7-4F63-492B-AAEF-AFA5ACEECA03}" type="pres">
      <dgm:prSet presAssocID="{C0114435-D7CE-4525-B035-26AC3CC1E7B2}" presName="node" presStyleLbl="node1" presStyleIdx="0" presStyleCnt="5">
        <dgm:presLayoutVars>
          <dgm:bulletEnabled val="1"/>
        </dgm:presLayoutVars>
      </dgm:prSet>
      <dgm:spPr/>
      <dgm:t>
        <a:bodyPr/>
        <a:lstStyle/>
        <a:p>
          <a:endParaRPr lang="en-GB"/>
        </a:p>
      </dgm:t>
    </dgm:pt>
    <dgm:pt modelId="{C95609CA-6C2C-450D-859A-A4496218735B}" type="pres">
      <dgm:prSet presAssocID="{BEE77781-5A0F-47B3-AC02-EDB4ACB9CBDA}" presName="sibTrans" presStyleLbl="sibTrans2D1" presStyleIdx="0" presStyleCnt="4"/>
      <dgm:spPr/>
      <dgm:t>
        <a:bodyPr/>
        <a:lstStyle/>
        <a:p>
          <a:endParaRPr lang="en-GB"/>
        </a:p>
      </dgm:t>
    </dgm:pt>
    <dgm:pt modelId="{C0CDD9D6-F9F5-4B77-9535-1E8C2A492AC3}" type="pres">
      <dgm:prSet presAssocID="{BEE77781-5A0F-47B3-AC02-EDB4ACB9CBDA}" presName="connectorText" presStyleLbl="sibTrans2D1" presStyleIdx="0" presStyleCnt="4"/>
      <dgm:spPr/>
      <dgm:t>
        <a:bodyPr/>
        <a:lstStyle/>
        <a:p>
          <a:endParaRPr lang="en-GB"/>
        </a:p>
      </dgm:t>
    </dgm:pt>
    <dgm:pt modelId="{1ED54DAE-4980-43E5-AC9B-1C583E70EFF6}" type="pres">
      <dgm:prSet presAssocID="{511B3D77-7685-4242-9EA6-9FDA5C6EE1DE}" presName="node" presStyleLbl="node1" presStyleIdx="1" presStyleCnt="5">
        <dgm:presLayoutVars>
          <dgm:bulletEnabled val="1"/>
        </dgm:presLayoutVars>
      </dgm:prSet>
      <dgm:spPr/>
      <dgm:t>
        <a:bodyPr/>
        <a:lstStyle/>
        <a:p>
          <a:endParaRPr lang="en-GB"/>
        </a:p>
      </dgm:t>
    </dgm:pt>
    <dgm:pt modelId="{B4918365-047A-470C-A6CE-5B05A76FCBEB}" type="pres">
      <dgm:prSet presAssocID="{35EF26BC-B3FD-423F-A55C-E6944232FB93}" presName="sibTrans" presStyleLbl="sibTrans2D1" presStyleIdx="1" presStyleCnt="4"/>
      <dgm:spPr/>
      <dgm:t>
        <a:bodyPr/>
        <a:lstStyle/>
        <a:p>
          <a:endParaRPr lang="en-GB"/>
        </a:p>
      </dgm:t>
    </dgm:pt>
    <dgm:pt modelId="{BD4EB4A1-04D3-47A3-94E1-F1747552B191}" type="pres">
      <dgm:prSet presAssocID="{35EF26BC-B3FD-423F-A55C-E6944232FB93}" presName="connectorText" presStyleLbl="sibTrans2D1" presStyleIdx="1" presStyleCnt="4"/>
      <dgm:spPr/>
      <dgm:t>
        <a:bodyPr/>
        <a:lstStyle/>
        <a:p>
          <a:endParaRPr lang="en-GB"/>
        </a:p>
      </dgm:t>
    </dgm:pt>
    <dgm:pt modelId="{E454DFD0-DB5D-4A54-9707-BED300404841}" type="pres">
      <dgm:prSet presAssocID="{C2EA1C12-FE1F-4BE3-8AB3-0740457BCF18}" presName="node" presStyleLbl="node1" presStyleIdx="2" presStyleCnt="5">
        <dgm:presLayoutVars>
          <dgm:bulletEnabled val="1"/>
        </dgm:presLayoutVars>
      </dgm:prSet>
      <dgm:spPr/>
      <dgm:t>
        <a:bodyPr/>
        <a:lstStyle/>
        <a:p>
          <a:endParaRPr lang="en-GB"/>
        </a:p>
      </dgm:t>
    </dgm:pt>
    <dgm:pt modelId="{44050FAA-A437-48E1-B706-A3EE7A11BDE1}" type="pres">
      <dgm:prSet presAssocID="{A87496C1-A846-4A53-9739-DD6D1C17FA4D}" presName="sibTrans" presStyleLbl="sibTrans2D1" presStyleIdx="2" presStyleCnt="4"/>
      <dgm:spPr/>
      <dgm:t>
        <a:bodyPr/>
        <a:lstStyle/>
        <a:p>
          <a:endParaRPr lang="en-GB"/>
        </a:p>
      </dgm:t>
    </dgm:pt>
    <dgm:pt modelId="{3C8FC75F-21B1-455F-8C3F-EF0E6B6222F8}" type="pres">
      <dgm:prSet presAssocID="{A87496C1-A846-4A53-9739-DD6D1C17FA4D}" presName="connectorText" presStyleLbl="sibTrans2D1" presStyleIdx="2" presStyleCnt="4"/>
      <dgm:spPr/>
      <dgm:t>
        <a:bodyPr/>
        <a:lstStyle/>
        <a:p>
          <a:endParaRPr lang="en-GB"/>
        </a:p>
      </dgm:t>
    </dgm:pt>
    <dgm:pt modelId="{207178B7-303B-4064-BB8B-97F952B95C2E}" type="pres">
      <dgm:prSet presAssocID="{4FD8F93D-2600-470A-90E0-892D91EC06C3}" presName="node" presStyleLbl="node1" presStyleIdx="3" presStyleCnt="5">
        <dgm:presLayoutVars>
          <dgm:bulletEnabled val="1"/>
        </dgm:presLayoutVars>
      </dgm:prSet>
      <dgm:spPr/>
      <dgm:t>
        <a:bodyPr/>
        <a:lstStyle/>
        <a:p>
          <a:endParaRPr lang="en-GB"/>
        </a:p>
      </dgm:t>
    </dgm:pt>
    <dgm:pt modelId="{22B2C571-C14E-4A4A-8B98-F503BA1F4B34}" type="pres">
      <dgm:prSet presAssocID="{3284F07D-9A6D-4F2C-B87A-849E510DD71B}" presName="sibTrans" presStyleLbl="sibTrans2D1" presStyleIdx="3" presStyleCnt="4"/>
      <dgm:spPr/>
      <dgm:t>
        <a:bodyPr/>
        <a:lstStyle/>
        <a:p>
          <a:endParaRPr lang="en-GB"/>
        </a:p>
      </dgm:t>
    </dgm:pt>
    <dgm:pt modelId="{D2D8AEE6-0329-475B-A754-F0AF15B0CBEA}" type="pres">
      <dgm:prSet presAssocID="{3284F07D-9A6D-4F2C-B87A-849E510DD71B}" presName="connectorText" presStyleLbl="sibTrans2D1" presStyleIdx="3" presStyleCnt="4"/>
      <dgm:spPr/>
      <dgm:t>
        <a:bodyPr/>
        <a:lstStyle/>
        <a:p>
          <a:endParaRPr lang="en-GB"/>
        </a:p>
      </dgm:t>
    </dgm:pt>
    <dgm:pt modelId="{209F2F38-33D0-4808-85B8-BBFAED05C620}" type="pres">
      <dgm:prSet presAssocID="{97F24BC6-8D71-408C-92B6-0F6089A94334}" presName="node" presStyleLbl="node1" presStyleIdx="4" presStyleCnt="5">
        <dgm:presLayoutVars>
          <dgm:bulletEnabled val="1"/>
        </dgm:presLayoutVars>
      </dgm:prSet>
      <dgm:spPr/>
      <dgm:t>
        <a:bodyPr/>
        <a:lstStyle/>
        <a:p>
          <a:endParaRPr lang="en-GB"/>
        </a:p>
      </dgm:t>
    </dgm:pt>
  </dgm:ptLst>
  <dgm:cxnLst>
    <dgm:cxn modelId="{B86831A5-EAC0-4773-95DC-F78FB4DEF53C}" type="presOf" srcId="{BEE77781-5A0F-47B3-AC02-EDB4ACB9CBDA}" destId="{C95609CA-6C2C-450D-859A-A4496218735B}" srcOrd="0" destOrd="0" presId="urn:microsoft.com/office/officeart/2005/8/layout/process1"/>
    <dgm:cxn modelId="{39D50709-6A46-4ECF-96AC-2D35DE901C01}" type="presOf" srcId="{35EF26BC-B3FD-423F-A55C-E6944232FB93}" destId="{B4918365-047A-470C-A6CE-5B05A76FCBEB}" srcOrd="0" destOrd="0" presId="urn:microsoft.com/office/officeart/2005/8/layout/process1"/>
    <dgm:cxn modelId="{0F268599-8878-40CD-9098-D9AD8684F37E}" srcId="{D2E3D489-29E2-434C-87A5-CEF53E54BA3E}" destId="{97F24BC6-8D71-408C-92B6-0F6089A94334}" srcOrd="4" destOrd="0" parTransId="{7170BD71-853F-44D2-BC39-B2D2737F925F}" sibTransId="{12F5D283-6969-44BA-83A0-B96BBCB58190}"/>
    <dgm:cxn modelId="{9C887E92-785E-4AF7-A1CF-2D222267226A}" type="presOf" srcId="{4FD8F93D-2600-470A-90E0-892D91EC06C3}" destId="{207178B7-303B-4064-BB8B-97F952B95C2E}" srcOrd="0" destOrd="0" presId="urn:microsoft.com/office/officeart/2005/8/layout/process1"/>
    <dgm:cxn modelId="{F601FFA1-9F86-4384-8610-B6EFE6E46185}" type="presOf" srcId="{BEE77781-5A0F-47B3-AC02-EDB4ACB9CBDA}" destId="{C0CDD9D6-F9F5-4B77-9535-1E8C2A492AC3}" srcOrd="1" destOrd="0" presId="urn:microsoft.com/office/officeart/2005/8/layout/process1"/>
    <dgm:cxn modelId="{7867407F-21E8-45A4-BDE4-145091E5E841}" srcId="{D2E3D489-29E2-434C-87A5-CEF53E54BA3E}" destId="{C0114435-D7CE-4525-B035-26AC3CC1E7B2}" srcOrd="0" destOrd="0" parTransId="{9AD9A12A-B14E-412A-8191-B50D07D3E9CF}" sibTransId="{BEE77781-5A0F-47B3-AC02-EDB4ACB9CBDA}"/>
    <dgm:cxn modelId="{D27E92EA-213A-408E-856E-59143D278AF5}" type="presOf" srcId="{D2E3D489-29E2-434C-87A5-CEF53E54BA3E}" destId="{E37A3BCD-E2FB-4144-80EA-26932596E2A3}" srcOrd="0" destOrd="0" presId="urn:microsoft.com/office/officeart/2005/8/layout/process1"/>
    <dgm:cxn modelId="{F4DADA6F-EE7A-49F3-A85C-D29284E31275}" type="presOf" srcId="{35EF26BC-B3FD-423F-A55C-E6944232FB93}" destId="{BD4EB4A1-04D3-47A3-94E1-F1747552B191}" srcOrd="1" destOrd="0" presId="urn:microsoft.com/office/officeart/2005/8/layout/process1"/>
    <dgm:cxn modelId="{FA035D00-B531-47F0-ABBE-8B945EC16226}" srcId="{D2E3D489-29E2-434C-87A5-CEF53E54BA3E}" destId="{C2EA1C12-FE1F-4BE3-8AB3-0740457BCF18}" srcOrd="2" destOrd="0" parTransId="{1CE9120E-A05E-46B4-8591-7A889790764B}" sibTransId="{A87496C1-A846-4A53-9739-DD6D1C17FA4D}"/>
    <dgm:cxn modelId="{89A7477C-926D-4994-80F7-286DBCC843E1}" srcId="{D2E3D489-29E2-434C-87A5-CEF53E54BA3E}" destId="{4FD8F93D-2600-470A-90E0-892D91EC06C3}" srcOrd="3" destOrd="0" parTransId="{EB3C5052-D201-495B-9E2B-85B697EB5D2A}" sibTransId="{3284F07D-9A6D-4F2C-B87A-849E510DD71B}"/>
    <dgm:cxn modelId="{7CBA69E4-17ED-4D82-9FF0-AE2C439126E8}" type="presOf" srcId="{511B3D77-7685-4242-9EA6-9FDA5C6EE1DE}" destId="{1ED54DAE-4980-43E5-AC9B-1C583E70EFF6}" srcOrd="0" destOrd="0" presId="urn:microsoft.com/office/officeart/2005/8/layout/process1"/>
    <dgm:cxn modelId="{C6A5A21E-0654-4513-A3E4-A296FF8EE22D}" type="presOf" srcId="{3284F07D-9A6D-4F2C-B87A-849E510DD71B}" destId="{D2D8AEE6-0329-475B-A754-F0AF15B0CBEA}" srcOrd="1" destOrd="0" presId="urn:microsoft.com/office/officeart/2005/8/layout/process1"/>
    <dgm:cxn modelId="{E865372E-E0EC-451A-B93C-4764C3BE7D2D}" srcId="{D2E3D489-29E2-434C-87A5-CEF53E54BA3E}" destId="{511B3D77-7685-4242-9EA6-9FDA5C6EE1DE}" srcOrd="1" destOrd="0" parTransId="{B5925F1A-472F-4AA3-A698-F837438A8AFE}" sibTransId="{35EF26BC-B3FD-423F-A55C-E6944232FB93}"/>
    <dgm:cxn modelId="{76202594-E89B-4544-BEFE-E56702249537}" type="presOf" srcId="{A87496C1-A846-4A53-9739-DD6D1C17FA4D}" destId="{3C8FC75F-21B1-455F-8C3F-EF0E6B6222F8}" srcOrd="1" destOrd="0" presId="urn:microsoft.com/office/officeart/2005/8/layout/process1"/>
    <dgm:cxn modelId="{4CF350AD-0EE7-45CC-B80D-B0E0EA85857F}" type="presOf" srcId="{3284F07D-9A6D-4F2C-B87A-849E510DD71B}" destId="{22B2C571-C14E-4A4A-8B98-F503BA1F4B34}" srcOrd="0" destOrd="0" presId="urn:microsoft.com/office/officeart/2005/8/layout/process1"/>
    <dgm:cxn modelId="{997DF9B4-F4B2-48A1-897A-CC42961ADA8F}" type="presOf" srcId="{C2EA1C12-FE1F-4BE3-8AB3-0740457BCF18}" destId="{E454DFD0-DB5D-4A54-9707-BED300404841}" srcOrd="0" destOrd="0" presId="urn:microsoft.com/office/officeart/2005/8/layout/process1"/>
    <dgm:cxn modelId="{69A5B2E2-9CAB-4F06-B33D-B92984AF4DDD}" type="presOf" srcId="{A87496C1-A846-4A53-9739-DD6D1C17FA4D}" destId="{44050FAA-A437-48E1-B706-A3EE7A11BDE1}" srcOrd="0" destOrd="0" presId="urn:microsoft.com/office/officeart/2005/8/layout/process1"/>
    <dgm:cxn modelId="{0B6D707F-ECD0-4203-8D04-20FB62CC82F2}" type="presOf" srcId="{C0114435-D7CE-4525-B035-26AC3CC1E7B2}" destId="{06AC4BE7-4F63-492B-AAEF-AFA5ACEECA03}" srcOrd="0" destOrd="0" presId="urn:microsoft.com/office/officeart/2005/8/layout/process1"/>
    <dgm:cxn modelId="{CE232CAE-E787-4503-AD36-834CD8655E3F}" type="presOf" srcId="{97F24BC6-8D71-408C-92B6-0F6089A94334}" destId="{209F2F38-33D0-4808-85B8-BBFAED05C620}" srcOrd="0" destOrd="0" presId="urn:microsoft.com/office/officeart/2005/8/layout/process1"/>
    <dgm:cxn modelId="{A8D60285-A0DB-40A3-9E58-FE7E83E08BDD}" type="presParOf" srcId="{E37A3BCD-E2FB-4144-80EA-26932596E2A3}" destId="{06AC4BE7-4F63-492B-AAEF-AFA5ACEECA03}" srcOrd="0" destOrd="0" presId="urn:microsoft.com/office/officeart/2005/8/layout/process1"/>
    <dgm:cxn modelId="{64DBC785-40A8-48A3-8217-98A3F7FDA782}" type="presParOf" srcId="{E37A3BCD-E2FB-4144-80EA-26932596E2A3}" destId="{C95609CA-6C2C-450D-859A-A4496218735B}" srcOrd="1" destOrd="0" presId="urn:microsoft.com/office/officeart/2005/8/layout/process1"/>
    <dgm:cxn modelId="{EE8E62F6-5AF2-47A0-9F74-889B12DB92A7}" type="presParOf" srcId="{C95609CA-6C2C-450D-859A-A4496218735B}" destId="{C0CDD9D6-F9F5-4B77-9535-1E8C2A492AC3}" srcOrd="0" destOrd="0" presId="urn:microsoft.com/office/officeart/2005/8/layout/process1"/>
    <dgm:cxn modelId="{911D05A2-1073-4A94-9318-D5787F9C2108}" type="presParOf" srcId="{E37A3BCD-E2FB-4144-80EA-26932596E2A3}" destId="{1ED54DAE-4980-43E5-AC9B-1C583E70EFF6}" srcOrd="2" destOrd="0" presId="urn:microsoft.com/office/officeart/2005/8/layout/process1"/>
    <dgm:cxn modelId="{6CA7E80A-548C-46AB-AC6A-60D28B5A97A7}" type="presParOf" srcId="{E37A3BCD-E2FB-4144-80EA-26932596E2A3}" destId="{B4918365-047A-470C-A6CE-5B05A76FCBEB}" srcOrd="3" destOrd="0" presId="urn:microsoft.com/office/officeart/2005/8/layout/process1"/>
    <dgm:cxn modelId="{190B7250-2673-4E65-AE57-F369956BAC04}" type="presParOf" srcId="{B4918365-047A-470C-A6CE-5B05A76FCBEB}" destId="{BD4EB4A1-04D3-47A3-94E1-F1747552B191}" srcOrd="0" destOrd="0" presId="urn:microsoft.com/office/officeart/2005/8/layout/process1"/>
    <dgm:cxn modelId="{1CE618D9-4D5C-49AF-9AFC-29C8AAE229CF}" type="presParOf" srcId="{E37A3BCD-E2FB-4144-80EA-26932596E2A3}" destId="{E454DFD0-DB5D-4A54-9707-BED300404841}" srcOrd="4" destOrd="0" presId="urn:microsoft.com/office/officeart/2005/8/layout/process1"/>
    <dgm:cxn modelId="{6D1F05F8-E89D-4AF1-95EA-1AD9660C1ED4}" type="presParOf" srcId="{E37A3BCD-E2FB-4144-80EA-26932596E2A3}" destId="{44050FAA-A437-48E1-B706-A3EE7A11BDE1}" srcOrd="5" destOrd="0" presId="urn:microsoft.com/office/officeart/2005/8/layout/process1"/>
    <dgm:cxn modelId="{DF143E38-ADD5-4BDC-8C3D-6A4FB31A8E9E}" type="presParOf" srcId="{44050FAA-A437-48E1-B706-A3EE7A11BDE1}" destId="{3C8FC75F-21B1-455F-8C3F-EF0E6B6222F8}" srcOrd="0" destOrd="0" presId="urn:microsoft.com/office/officeart/2005/8/layout/process1"/>
    <dgm:cxn modelId="{5730124C-6D73-4CDD-9CB6-365AE1654465}" type="presParOf" srcId="{E37A3BCD-E2FB-4144-80EA-26932596E2A3}" destId="{207178B7-303B-4064-BB8B-97F952B95C2E}" srcOrd="6" destOrd="0" presId="urn:microsoft.com/office/officeart/2005/8/layout/process1"/>
    <dgm:cxn modelId="{F5CE6B13-37A0-4053-9ACA-0283C73BE468}" type="presParOf" srcId="{E37A3BCD-E2FB-4144-80EA-26932596E2A3}" destId="{22B2C571-C14E-4A4A-8B98-F503BA1F4B34}" srcOrd="7" destOrd="0" presId="urn:microsoft.com/office/officeart/2005/8/layout/process1"/>
    <dgm:cxn modelId="{A04F43C1-B00A-45B2-8253-F85959DEB507}" type="presParOf" srcId="{22B2C571-C14E-4A4A-8B98-F503BA1F4B34}" destId="{D2D8AEE6-0329-475B-A754-F0AF15B0CBEA}" srcOrd="0" destOrd="0" presId="urn:microsoft.com/office/officeart/2005/8/layout/process1"/>
    <dgm:cxn modelId="{405E613A-801C-452B-9620-7157DCA54A0E}" type="presParOf" srcId="{E37A3BCD-E2FB-4144-80EA-26932596E2A3}" destId="{209F2F38-33D0-4808-85B8-BBFAED05C620}"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8986A5-0EBE-4EF0-9904-F8DF9E872A44}" type="doc">
      <dgm:prSet loTypeId="urn:microsoft.com/office/officeart/2005/8/layout/arrow2" loCatId="process" qsTypeId="urn:microsoft.com/office/officeart/2005/8/quickstyle/simple1" qsCatId="simple" csTypeId="urn:microsoft.com/office/officeart/2005/8/colors/accent1_2" csCatId="accent1" phldr="1"/>
      <dgm:spPr/>
    </dgm:pt>
    <dgm:pt modelId="{BB9178B0-1D5A-4211-A209-40A7D01FAC9A}">
      <dgm:prSet phldrT="[Text]"/>
      <dgm:spPr/>
      <dgm:t>
        <a:bodyPr/>
        <a:lstStyle/>
        <a:p>
          <a:r>
            <a:rPr lang="en-GB" dirty="0" smtClean="0"/>
            <a:t>Basic Level</a:t>
          </a:r>
          <a:endParaRPr lang="en-GB" dirty="0"/>
        </a:p>
      </dgm:t>
    </dgm:pt>
    <dgm:pt modelId="{B5CDDE23-AF95-4A8A-8899-BE70B4652BD2}" type="parTrans" cxnId="{441AE9DC-141D-4BC4-8957-207E32D5527B}">
      <dgm:prSet/>
      <dgm:spPr/>
      <dgm:t>
        <a:bodyPr/>
        <a:lstStyle/>
        <a:p>
          <a:endParaRPr lang="en-GB"/>
        </a:p>
      </dgm:t>
    </dgm:pt>
    <dgm:pt modelId="{9EA6D22F-8B61-4001-8754-ABFBD80BA800}" type="sibTrans" cxnId="{441AE9DC-141D-4BC4-8957-207E32D5527B}">
      <dgm:prSet/>
      <dgm:spPr/>
      <dgm:t>
        <a:bodyPr/>
        <a:lstStyle/>
        <a:p>
          <a:endParaRPr lang="en-GB"/>
        </a:p>
      </dgm:t>
    </dgm:pt>
    <dgm:pt modelId="{D25107AC-BD3D-4E8C-9CF7-9E0B8C24DDE0}">
      <dgm:prSet phldrT="[Text]"/>
      <dgm:spPr/>
      <dgm:t>
        <a:bodyPr/>
        <a:lstStyle/>
        <a:p>
          <a:r>
            <a:rPr lang="en-GB" dirty="0" smtClean="0"/>
            <a:t>Early Progress</a:t>
          </a:r>
          <a:endParaRPr lang="en-GB" dirty="0"/>
        </a:p>
      </dgm:t>
    </dgm:pt>
    <dgm:pt modelId="{7E1C6256-CC35-44FA-95DB-29F4FC132106}" type="parTrans" cxnId="{926C95A8-4767-47D9-8B1D-2BB4FBEFF49A}">
      <dgm:prSet/>
      <dgm:spPr/>
      <dgm:t>
        <a:bodyPr/>
        <a:lstStyle/>
        <a:p>
          <a:endParaRPr lang="en-GB"/>
        </a:p>
      </dgm:t>
    </dgm:pt>
    <dgm:pt modelId="{00872222-E424-4FF5-982E-5D47B708F9F1}" type="sibTrans" cxnId="{926C95A8-4767-47D9-8B1D-2BB4FBEFF49A}">
      <dgm:prSet/>
      <dgm:spPr/>
      <dgm:t>
        <a:bodyPr/>
        <a:lstStyle/>
        <a:p>
          <a:endParaRPr lang="en-GB"/>
        </a:p>
      </dgm:t>
    </dgm:pt>
    <dgm:pt modelId="{344F491D-E0D2-4E9F-BD2D-2871956B7C1F}">
      <dgm:prSet phldrT="[Text]"/>
      <dgm:spPr/>
      <dgm:t>
        <a:bodyPr/>
        <a:lstStyle/>
        <a:p>
          <a:r>
            <a:rPr lang="en-GB" dirty="0" smtClean="0"/>
            <a:t>Results </a:t>
          </a:r>
          <a:endParaRPr lang="en-GB" dirty="0"/>
        </a:p>
      </dgm:t>
    </dgm:pt>
    <dgm:pt modelId="{2B55DD50-8EA1-467F-A27B-28AD72BF6BAC}" type="parTrans" cxnId="{3D6D5279-B269-413A-B190-5D09CCB35160}">
      <dgm:prSet/>
      <dgm:spPr/>
      <dgm:t>
        <a:bodyPr/>
        <a:lstStyle/>
        <a:p>
          <a:endParaRPr lang="en-GB"/>
        </a:p>
      </dgm:t>
    </dgm:pt>
    <dgm:pt modelId="{6C7C9CC3-5B4C-456D-B8D8-BC9565ADE4E3}" type="sibTrans" cxnId="{3D6D5279-B269-413A-B190-5D09CCB35160}">
      <dgm:prSet/>
      <dgm:spPr/>
      <dgm:t>
        <a:bodyPr/>
        <a:lstStyle/>
        <a:p>
          <a:endParaRPr lang="en-GB"/>
        </a:p>
      </dgm:t>
    </dgm:pt>
    <dgm:pt modelId="{F2162CBA-695C-4CC1-AD02-B4B03124FB1A}">
      <dgm:prSet/>
      <dgm:spPr/>
      <dgm:t>
        <a:bodyPr/>
        <a:lstStyle/>
        <a:p>
          <a:r>
            <a:rPr lang="en-GB" dirty="0" smtClean="0"/>
            <a:t>Maturity </a:t>
          </a:r>
          <a:endParaRPr lang="en-GB" dirty="0"/>
        </a:p>
      </dgm:t>
    </dgm:pt>
    <dgm:pt modelId="{D63E3219-7F4C-4F83-93AD-FB3104481643}" type="parTrans" cxnId="{EE769FE9-DE70-4112-9372-C615B54817F9}">
      <dgm:prSet/>
      <dgm:spPr/>
      <dgm:t>
        <a:bodyPr/>
        <a:lstStyle/>
        <a:p>
          <a:endParaRPr lang="en-GB"/>
        </a:p>
      </dgm:t>
    </dgm:pt>
    <dgm:pt modelId="{19EAF34A-C56F-42C0-B69B-AE84BE314475}" type="sibTrans" cxnId="{EE769FE9-DE70-4112-9372-C615B54817F9}">
      <dgm:prSet/>
      <dgm:spPr/>
      <dgm:t>
        <a:bodyPr/>
        <a:lstStyle/>
        <a:p>
          <a:endParaRPr lang="en-GB"/>
        </a:p>
      </dgm:t>
    </dgm:pt>
    <dgm:pt modelId="{4704B539-45BC-4B1B-972B-926429BC235B}">
      <dgm:prSet/>
      <dgm:spPr/>
      <dgm:t>
        <a:bodyPr/>
        <a:lstStyle/>
        <a:p>
          <a:r>
            <a:rPr lang="en-GB" dirty="0" smtClean="0"/>
            <a:t>Exemplar</a:t>
          </a:r>
          <a:endParaRPr lang="en-GB" dirty="0"/>
        </a:p>
      </dgm:t>
    </dgm:pt>
    <dgm:pt modelId="{98FCAFC6-A4FE-415C-AB40-FA83FE609FFA}" type="parTrans" cxnId="{2CDAFB92-D1F1-46DF-B7F9-3B4DD9220202}">
      <dgm:prSet/>
      <dgm:spPr/>
      <dgm:t>
        <a:bodyPr/>
        <a:lstStyle/>
        <a:p>
          <a:endParaRPr lang="en-GB"/>
        </a:p>
      </dgm:t>
    </dgm:pt>
    <dgm:pt modelId="{2DAF69CD-F853-4603-9C52-272F995AFAE4}" type="sibTrans" cxnId="{2CDAFB92-D1F1-46DF-B7F9-3B4DD9220202}">
      <dgm:prSet/>
      <dgm:spPr/>
      <dgm:t>
        <a:bodyPr/>
        <a:lstStyle/>
        <a:p>
          <a:endParaRPr lang="en-GB"/>
        </a:p>
      </dgm:t>
    </dgm:pt>
    <dgm:pt modelId="{202558E9-C486-4955-9E9B-38FCD984AF3A}" type="pres">
      <dgm:prSet presAssocID="{288986A5-0EBE-4EF0-9904-F8DF9E872A44}" presName="arrowDiagram" presStyleCnt="0">
        <dgm:presLayoutVars>
          <dgm:chMax val="5"/>
          <dgm:dir/>
          <dgm:resizeHandles val="exact"/>
        </dgm:presLayoutVars>
      </dgm:prSet>
      <dgm:spPr/>
    </dgm:pt>
    <dgm:pt modelId="{F395065A-3DE7-45C6-9A06-B1A694EA9CF4}" type="pres">
      <dgm:prSet presAssocID="{288986A5-0EBE-4EF0-9904-F8DF9E872A44}" presName="arrow" presStyleLbl="bgShp" presStyleIdx="0" presStyleCnt="1" custScaleX="138400"/>
      <dgm:spPr/>
    </dgm:pt>
    <dgm:pt modelId="{F2B6FB5D-8F45-461D-8B6A-D81996745A02}" type="pres">
      <dgm:prSet presAssocID="{288986A5-0EBE-4EF0-9904-F8DF9E872A44}" presName="arrowDiagram5" presStyleCnt="0"/>
      <dgm:spPr/>
    </dgm:pt>
    <dgm:pt modelId="{3D0AF01F-D48A-4FA0-95DD-962928BB9232}" type="pres">
      <dgm:prSet presAssocID="{BB9178B0-1D5A-4211-A209-40A7D01FAC9A}" presName="bullet5a" presStyleLbl="node1" presStyleIdx="0" presStyleCnt="5"/>
      <dgm:spPr/>
    </dgm:pt>
    <dgm:pt modelId="{2B0684AC-1581-484E-970D-E8DFE51EAF84}" type="pres">
      <dgm:prSet presAssocID="{BB9178B0-1D5A-4211-A209-40A7D01FAC9A}" presName="textBox5a" presStyleLbl="revTx" presStyleIdx="0" presStyleCnt="5">
        <dgm:presLayoutVars>
          <dgm:bulletEnabled val="1"/>
        </dgm:presLayoutVars>
      </dgm:prSet>
      <dgm:spPr/>
      <dgm:t>
        <a:bodyPr/>
        <a:lstStyle/>
        <a:p>
          <a:endParaRPr lang="en-GB"/>
        </a:p>
      </dgm:t>
    </dgm:pt>
    <dgm:pt modelId="{3BF600EE-0B04-40AB-AED9-4C2C8A93A304}" type="pres">
      <dgm:prSet presAssocID="{D25107AC-BD3D-4E8C-9CF7-9E0B8C24DDE0}" presName="bullet5b" presStyleLbl="node1" presStyleIdx="1" presStyleCnt="5"/>
      <dgm:spPr/>
    </dgm:pt>
    <dgm:pt modelId="{D0658D2C-DD39-43BB-8678-53F84282D69F}" type="pres">
      <dgm:prSet presAssocID="{D25107AC-BD3D-4E8C-9CF7-9E0B8C24DDE0}" presName="textBox5b" presStyleLbl="revTx" presStyleIdx="1" presStyleCnt="5">
        <dgm:presLayoutVars>
          <dgm:bulletEnabled val="1"/>
        </dgm:presLayoutVars>
      </dgm:prSet>
      <dgm:spPr/>
      <dgm:t>
        <a:bodyPr/>
        <a:lstStyle/>
        <a:p>
          <a:endParaRPr lang="en-GB"/>
        </a:p>
      </dgm:t>
    </dgm:pt>
    <dgm:pt modelId="{70A6FA1A-BD27-4235-9E7E-B5A24EF70D9A}" type="pres">
      <dgm:prSet presAssocID="{344F491D-E0D2-4E9F-BD2D-2871956B7C1F}" presName="bullet5c" presStyleLbl="node1" presStyleIdx="2" presStyleCnt="5"/>
      <dgm:spPr/>
    </dgm:pt>
    <dgm:pt modelId="{8373331F-7D98-4989-974C-B161011A110C}" type="pres">
      <dgm:prSet presAssocID="{344F491D-E0D2-4E9F-BD2D-2871956B7C1F}" presName="textBox5c" presStyleLbl="revTx" presStyleIdx="2" presStyleCnt="5">
        <dgm:presLayoutVars>
          <dgm:bulletEnabled val="1"/>
        </dgm:presLayoutVars>
      </dgm:prSet>
      <dgm:spPr/>
      <dgm:t>
        <a:bodyPr/>
        <a:lstStyle/>
        <a:p>
          <a:endParaRPr lang="en-GB"/>
        </a:p>
      </dgm:t>
    </dgm:pt>
    <dgm:pt modelId="{2DED891C-D650-4D69-96C6-A2A548CD8B9E}" type="pres">
      <dgm:prSet presAssocID="{F2162CBA-695C-4CC1-AD02-B4B03124FB1A}" presName="bullet5d" presStyleLbl="node1" presStyleIdx="3" presStyleCnt="5"/>
      <dgm:spPr/>
    </dgm:pt>
    <dgm:pt modelId="{7EE146F8-4DF7-4667-95AC-53E5BDBCD04E}" type="pres">
      <dgm:prSet presAssocID="{F2162CBA-695C-4CC1-AD02-B4B03124FB1A}" presName="textBox5d" presStyleLbl="revTx" presStyleIdx="3" presStyleCnt="5">
        <dgm:presLayoutVars>
          <dgm:bulletEnabled val="1"/>
        </dgm:presLayoutVars>
      </dgm:prSet>
      <dgm:spPr/>
      <dgm:t>
        <a:bodyPr/>
        <a:lstStyle/>
        <a:p>
          <a:endParaRPr lang="en-GB"/>
        </a:p>
      </dgm:t>
    </dgm:pt>
    <dgm:pt modelId="{79162309-E343-4975-8905-026C6CC5F7F1}" type="pres">
      <dgm:prSet presAssocID="{4704B539-45BC-4B1B-972B-926429BC235B}" presName="bullet5e" presStyleLbl="node1" presStyleIdx="4" presStyleCnt="5"/>
      <dgm:spPr/>
    </dgm:pt>
    <dgm:pt modelId="{96841088-D05D-41BF-8FA0-12546ECCDED9}" type="pres">
      <dgm:prSet presAssocID="{4704B539-45BC-4B1B-972B-926429BC235B}" presName="textBox5e" presStyleLbl="revTx" presStyleIdx="4" presStyleCnt="5">
        <dgm:presLayoutVars>
          <dgm:bulletEnabled val="1"/>
        </dgm:presLayoutVars>
      </dgm:prSet>
      <dgm:spPr/>
      <dgm:t>
        <a:bodyPr/>
        <a:lstStyle/>
        <a:p>
          <a:endParaRPr lang="en-GB"/>
        </a:p>
      </dgm:t>
    </dgm:pt>
  </dgm:ptLst>
  <dgm:cxnLst>
    <dgm:cxn modelId="{441AE9DC-141D-4BC4-8957-207E32D5527B}" srcId="{288986A5-0EBE-4EF0-9904-F8DF9E872A44}" destId="{BB9178B0-1D5A-4211-A209-40A7D01FAC9A}" srcOrd="0" destOrd="0" parTransId="{B5CDDE23-AF95-4A8A-8899-BE70B4652BD2}" sibTransId="{9EA6D22F-8B61-4001-8754-ABFBD80BA800}"/>
    <dgm:cxn modelId="{A70EEF5F-4FF3-4085-8319-41EDC47EE7C4}" type="presOf" srcId="{BB9178B0-1D5A-4211-A209-40A7D01FAC9A}" destId="{2B0684AC-1581-484E-970D-E8DFE51EAF84}" srcOrd="0" destOrd="0" presId="urn:microsoft.com/office/officeart/2005/8/layout/arrow2"/>
    <dgm:cxn modelId="{29EA5637-6A67-4389-BDB0-40BF7DD103AC}" type="presOf" srcId="{F2162CBA-695C-4CC1-AD02-B4B03124FB1A}" destId="{7EE146F8-4DF7-4667-95AC-53E5BDBCD04E}" srcOrd="0" destOrd="0" presId="urn:microsoft.com/office/officeart/2005/8/layout/arrow2"/>
    <dgm:cxn modelId="{484A5303-937C-4BC1-8C46-056039C1EB6F}" type="presOf" srcId="{344F491D-E0D2-4E9F-BD2D-2871956B7C1F}" destId="{8373331F-7D98-4989-974C-B161011A110C}" srcOrd="0" destOrd="0" presId="urn:microsoft.com/office/officeart/2005/8/layout/arrow2"/>
    <dgm:cxn modelId="{EE769FE9-DE70-4112-9372-C615B54817F9}" srcId="{288986A5-0EBE-4EF0-9904-F8DF9E872A44}" destId="{F2162CBA-695C-4CC1-AD02-B4B03124FB1A}" srcOrd="3" destOrd="0" parTransId="{D63E3219-7F4C-4F83-93AD-FB3104481643}" sibTransId="{19EAF34A-C56F-42C0-B69B-AE84BE314475}"/>
    <dgm:cxn modelId="{639EA9B9-6395-41D3-9E60-998A1176B570}" type="presOf" srcId="{288986A5-0EBE-4EF0-9904-F8DF9E872A44}" destId="{202558E9-C486-4955-9E9B-38FCD984AF3A}" srcOrd="0" destOrd="0" presId="urn:microsoft.com/office/officeart/2005/8/layout/arrow2"/>
    <dgm:cxn modelId="{4623E488-B87F-4DBF-A940-99BFA56E0326}" type="presOf" srcId="{4704B539-45BC-4B1B-972B-926429BC235B}" destId="{96841088-D05D-41BF-8FA0-12546ECCDED9}" srcOrd="0" destOrd="0" presId="urn:microsoft.com/office/officeart/2005/8/layout/arrow2"/>
    <dgm:cxn modelId="{3D6D5279-B269-413A-B190-5D09CCB35160}" srcId="{288986A5-0EBE-4EF0-9904-F8DF9E872A44}" destId="{344F491D-E0D2-4E9F-BD2D-2871956B7C1F}" srcOrd="2" destOrd="0" parTransId="{2B55DD50-8EA1-467F-A27B-28AD72BF6BAC}" sibTransId="{6C7C9CC3-5B4C-456D-B8D8-BC9565ADE4E3}"/>
    <dgm:cxn modelId="{2CDAFB92-D1F1-46DF-B7F9-3B4DD9220202}" srcId="{288986A5-0EBE-4EF0-9904-F8DF9E872A44}" destId="{4704B539-45BC-4B1B-972B-926429BC235B}" srcOrd="4" destOrd="0" parTransId="{98FCAFC6-A4FE-415C-AB40-FA83FE609FFA}" sibTransId="{2DAF69CD-F853-4603-9C52-272F995AFAE4}"/>
    <dgm:cxn modelId="{60D9C950-3366-4C4A-863E-042C890D9C4B}" type="presOf" srcId="{D25107AC-BD3D-4E8C-9CF7-9E0B8C24DDE0}" destId="{D0658D2C-DD39-43BB-8678-53F84282D69F}" srcOrd="0" destOrd="0" presId="urn:microsoft.com/office/officeart/2005/8/layout/arrow2"/>
    <dgm:cxn modelId="{926C95A8-4767-47D9-8B1D-2BB4FBEFF49A}" srcId="{288986A5-0EBE-4EF0-9904-F8DF9E872A44}" destId="{D25107AC-BD3D-4E8C-9CF7-9E0B8C24DDE0}" srcOrd="1" destOrd="0" parTransId="{7E1C6256-CC35-44FA-95DB-29F4FC132106}" sibTransId="{00872222-E424-4FF5-982E-5D47B708F9F1}"/>
    <dgm:cxn modelId="{28538C13-438E-41BA-AB6F-FC4C9471447A}" type="presParOf" srcId="{202558E9-C486-4955-9E9B-38FCD984AF3A}" destId="{F395065A-3DE7-45C6-9A06-B1A694EA9CF4}" srcOrd="0" destOrd="0" presId="urn:microsoft.com/office/officeart/2005/8/layout/arrow2"/>
    <dgm:cxn modelId="{B7FFE1AC-69EC-45F6-86DA-3A49AC808987}" type="presParOf" srcId="{202558E9-C486-4955-9E9B-38FCD984AF3A}" destId="{F2B6FB5D-8F45-461D-8B6A-D81996745A02}" srcOrd="1" destOrd="0" presId="urn:microsoft.com/office/officeart/2005/8/layout/arrow2"/>
    <dgm:cxn modelId="{D6D9D0FB-56DA-415C-B3E3-CABA6F1FC237}" type="presParOf" srcId="{F2B6FB5D-8F45-461D-8B6A-D81996745A02}" destId="{3D0AF01F-D48A-4FA0-95DD-962928BB9232}" srcOrd="0" destOrd="0" presId="urn:microsoft.com/office/officeart/2005/8/layout/arrow2"/>
    <dgm:cxn modelId="{C2FB1319-D5EF-430C-8233-636CB6212562}" type="presParOf" srcId="{F2B6FB5D-8F45-461D-8B6A-D81996745A02}" destId="{2B0684AC-1581-484E-970D-E8DFE51EAF84}" srcOrd="1" destOrd="0" presId="urn:microsoft.com/office/officeart/2005/8/layout/arrow2"/>
    <dgm:cxn modelId="{5DD2FB56-4226-4270-AEBC-6BDDDA8F7D2B}" type="presParOf" srcId="{F2B6FB5D-8F45-461D-8B6A-D81996745A02}" destId="{3BF600EE-0B04-40AB-AED9-4C2C8A93A304}" srcOrd="2" destOrd="0" presId="urn:microsoft.com/office/officeart/2005/8/layout/arrow2"/>
    <dgm:cxn modelId="{D0234D53-1011-48C8-8562-F9F92F4790F2}" type="presParOf" srcId="{F2B6FB5D-8F45-461D-8B6A-D81996745A02}" destId="{D0658D2C-DD39-43BB-8678-53F84282D69F}" srcOrd="3" destOrd="0" presId="urn:microsoft.com/office/officeart/2005/8/layout/arrow2"/>
    <dgm:cxn modelId="{F901ED08-ACC9-4BDE-9019-A633E3EEAAE9}" type="presParOf" srcId="{F2B6FB5D-8F45-461D-8B6A-D81996745A02}" destId="{70A6FA1A-BD27-4235-9E7E-B5A24EF70D9A}" srcOrd="4" destOrd="0" presId="urn:microsoft.com/office/officeart/2005/8/layout/arrow2"/>
    <dgm:cxn modelId="{C637BFE8-F4ED-4082-AFED-B4CAEA609CCC}" type="presParOf" srcId="{F2B6FB5D-8F45-461D-8B6A-D81996745A02}" destId="{8373331F-7D98-4989-974C-B161011A110C}" srcOrd="5" destOrd="0" presId="urn:microsoft.com/office/officeart/2005/8/layout/arrow2"/>
    <dgm:cxn modelId="{9DF93C1F-90F4-4410-8A5B-0979631A13E9}" type="presParOf" srcId="{F2B6FB5D-8F45-461D-8B6A-D81996745A02}" destId="{2DED891C-D650-4D69-96C6-A2A548CD8B9E}" srcOrd="6" destOrd="0" presId="urn:microsoft.com/office/officeart/2005/8/layout/arrow2"/>
    <dgm:cxn modelId="{5FA8107F-5AC5-4DD9-AD3C-39A7E79D7758}" type="presParOf" srcId="{F2B6FB5D-8F45-461D-8B6A-D81996745A02}" destId="{7EE146F8-4DF7-4667-95AC-53E5BDBCD04E}" srcOrd="7" destOrd="0" presId="urn:microsoft.com/office/officeart/2005/8/layout/arrow2"/>
    <dgm:cxn modelId="{E13E98FC-8DFC-410C-9AB5-B88BB18E1099}" type="presParOf" srcId="{F2B6FB5D-8F45-461D-8B6A-D81996745A02}" destId="{79162309-E343-4975-8905-026C6CC5F7F1}" srcOrd="8" destOrd="0" presId="urn:microsoft.com/office/officeart/2005/8/layout/arrow2"/>
    <dgm:cxn modelId="{5916EEFB-6BD9-4C33-AF31-C25346ABAFD5}" type="presParOf" srcId="{F2B6FB5D-8F45-461D-8B6A-D81996745A02}" destId="{96841088-D05D-41BF-8FA0-12546ECCDED9}"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AC4BE7-4F63-492B-AAEF-AFA5ACEECA03}">
      <dsp:nvSpPr>
        <dsp:cNvPr id="0" name=""/>
        <dsp:cNvSpPr/>
      </dsp:nvSpPr>
      <dsp:spPr>
        <a:xfrm>
          <a:off x="5425" y="1107881"/>
          <a:ext cx="1682007" cy="196124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t>Early 2018 </a:t>
          </a:r>
        </a:p>
        <a:p>
          <a:pPr lvl="0" algn="ctr" defTabSz="622300">
            <a:lnSpc>
              <a:spcPct val="90000"/>
            </a:lnSpc>
            <a:spcBef>
              <a:spcPct val="0"/>
            </a:spcBef>
            <a:spcAft>
              <a:spcPct val="35000"/>
            </a:spcAft>
          </a:pPr>
          <a:r>
            <a:rPr lang="en-US" sz="1400" kern="1200" dirty="0" smtClean="0"/>
            <a:t>Concerns raised about quality and safety of maternity services – internal review commissioned.</a:t>
          </a:r>
          <a:endParaRPr lang="en-GB" sz="1400" kern="1200" dirty="0"/>
        </a:p>
      </dsp:txBody>
      <dsp:txXfrm>
        <a:off x="54689" y="1157145"/>
        <a:ext cx="1583479" cy="1862719"/>
      </dsp:txXfrm>
    </dsp:sp>
    <dsp:sp modelId="{C95609CA-6C2C-450D-859A-A4496218735B}">
      <dsp:nvSpPr>
        <dsp:cNvPr id="0" name=""/>
        <dsp:cNvSpPr/>
      </dsp:nvSpPr>
      <dsp:spPr>
        <a:xfrm>
          <a:off x="1855634" y="1879936"/>
          <a:ext cx="356585" cy="41713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GB" sz="1100" kern="1200"/>
        </a:p>
      </dsp:txBody>
      <dsp:txXfrm>
        <a:off x="1855634" y="1963363"/>
        <a:ext cx="249610" cy="250283"/>
      </dsp:txXfrm>
    </dsp:sp>
    <dsp:sp modelId="{1ED54DAE-4980-43E5-AC9B-1C583E70EFF6}">
      <dsp:nvSpPr>
        <dsp:cNvPr id="0" name=""/>
        <dsp:cNvSpPr/>
      </dsp:nvSpPr>
      <dsp:spPr>
        <a:xfrm>
          <a:off x="2360236" y="1107881"/>
          <a:ext cx="1682007" cy="196124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t>Sept 2018</a:t>
          </a:r>
        </a:p>
        <a:p>
          <a:pPr lvl="0" algn="ctr" defTabSz="622300">
            <a:lnSpc>
              <a:spcPct val="90000"/>
            </a:lnSpc>
            <a:spcBef>
              <a:spcPct val="0"/>
            </a:spcBef>
            <a:spcAft>
              <a:spcPct val="35000"/>
            </a:spcAft>
          </a:pPr>
          <a:r>
            <a:rPr lang="en-US" sz="1400" kern="1200" dirty="0" smtClean="0"/>
            <a:t>RCOG commissioned by </a:t>
          </a:r>
          <a:r>
            <a:rPr lang="en-US" sz="1400" kern="1200" dirty="0" smtClean="0"/>
            <a:t>former CTUHB </a:t>
          </a:r>
          <a:r>
            <a:rPr lang="en-US" sz="1400" kern="1200" dirty="0" smtClean="0"/>
            <a:t>to undertake independent review and internal MIB established</a:t>
          </a:r>
          <a:endParaRPr lang="en-GB" sz="1400" kern="1200" dirty="0"/>
        </a:p>
      </dsp:txBody>
      <dsp:txXfrm>
        <a:off x="2409500" y="1157145"/>
        <a:ext cx="1583479" cy="1862719"/>
      </dsp:txXfrm>
    </dsp:sp>
    <dsp:sp modelId="{B4918365-047A-470C-A6CE-5B05A76FCBEB}">
      <dsp:nvSpPr>
        <dsp:cNvPr id="0" name=""/>
        <dsp:cNvSpPr/>
      </dsp:nvSpPr>
      <dsp:spPr>
        <a:xfrm>
          <a:off x="4210445" y="1879936"/>
          <a:ext cx="356585" cy="41713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GB" sz="1100" kern="1200"/>
        </a:p>
      </dsp:txBody>
      <dsp:txXfrm>
        <a:off x="4210445" y="1963363"/>
        <a:ext cx="249610" cy="250283"/>
      </dsp:txXfrm>
    </dsp:sp>
    <dsp:sp modelId="{E454DFD0-DB5D-4A54-9707-BED300404841}">
      <dsp:nvSpPr>
        <dsp:cNvPr id="0" name=""/>
        <dsp:cNvSpPr/>
      </dsp:nvSpPr>
      <dsp:spPr>
        <a:xfrm>
          <a:off x="4715047" y="1107881"/>
          <a:ext cx="1682007" cy="196124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t>Oct 2018</a:t>
          </a:r>
        </a:p>
        <a:p>
          <a:pPr lvl="0" algn="ctr" defTabSz="622300">
            <a:lnSpc>
              <a:spcPct val="90000"/>
            </a:lnSpc>
            <a:spcBef>
              <a:spcPct val="0"/>
            </a:spcBef>
            <a:spcAft>
              <a:spcPct val="35000"/>
            </a:spcAft>
          </a:pPr>
          <a:r>
            <a:rPr lang="en-US" sz="1400" kern="1200" dirty="0" smtClean="0"/>
            <a:t>WG assumed commission of </a:t>
          </a:r>
          <a:r>
            <a:rPr lang="en-US" sz="1400" kern="1200" dirty="0" smtClean="0"/>
            <a:t>RCOG/RCM </a:t>
          </a:r>
          <a:r>
            <a:rPr lang="en-US" sz="1400" kern="1200" dirty="0" smtClean="0"/>
            <a:t>review and escalated monitoring</a:t>
          </a:r>
          <a:endParaRPr lang="en-GB" sz="1400" kern="1200" dirty="0"/>
        </a:p>
      </dsp:txBody>
      <dsp:txXfrm>
        <a:off x="4764311" y="1157145"/>
        <a:ext cx="1583479" cy="1862719"/>
      </dsp:txXfrm>
    </dsp:sp>
    <dsp:sp modelId="{44050FAA-A437-48E1-B706-A3EE7A11BDE1}">
      <dsp:nvSpPr>
        <dsp:cNvPr id="0" name=""/>
        <dsp:cNvSpPr/>
      </dsp:nvSpPr>
      <dsp:spPr>
        <a:xfrm>
          <a:off x="6565256" y="1879936"/>
          <a:ext cx="356585" cy="41713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GB" sz="1100" kern="1200"/>
        </a:p>
      </dsp:txBody>
      <dsp:txXfrm>
        <a:off x="6565256" y="1963363"/>
        <a:ext cx="249610" cy="250283"/>
      </dsp:txXfrm>
    </dsp:sp>
    <dsp:sp modelId="{207178B7-303B-4064-BB8B-97F952B95C2E}">
      <dsp:nvSpPr>
        <dsp:cNvPr id="0" name=""/>
        <dsp:cNvSpPr/>
      </dsp:nvSpPr>
      <dsp:spPr>
        <a:xfrm>
          <a:off x="7069858" y="1107881"/>
          <a:ext cx="1682007" cy="196124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t>Jan 2019</a:t>
          </a:r>
        </a:p>
        <a:p>
          <a:pPr lvl="0" algn="ctr" defTabSz="622300">
            <a:lnSpc>
              <a:spcPct val="90000"/>
            </a:lnSpc>
            <a:spcBef>
              <a:spcPct val="0"/>
            </a:spcBef>
            <a:spcAft>
              <a:spcPct val="35000"/>
            </a:spcAft>
          </a:pPr>
          <a:r>
            <a:rPr lang="en-US" sz="1400" b="0" kern="1200" dirty="0" smtClean="0"/>
            <a:t>RCOG/RCM </a:t>
          </a:r>
          <a:r>
            <a:rPr lang="en-US" sz="1400" b="0" kern="1200" dirty="0" smtClean="0"/>
            <a:t>field visit identified serious safety concerns resulting in issuing of interim recommendations </a:t>
          </a:r>
          <a:endParaRPr lang="en-GB" sz="1400" kern="1200" dirty="0"/>
        </a:p>
      </dsp:txBody>
      <dsp:txXfrm>
        <a:off x="7119122" y="1157145"/>
        <a:ext cx="1583479" cy="1862719"/>
      </dsp:txXfrm>
    </dsp:sp>
    <dsp:sp modelId="{22B2C571-C14E-4A4A-8B98-F503BA1F4B34}">
      <dsp:nvSpPr>
        <dsp:cNvPr id="0" name=""/>
        <dsp:cNvSpPr/>
      </dsp:nvSpPr>
      <dsp:spPr>
        <a:xfrm>
          <a:off x="8920067" y="1879936"/>
          <a:ext cx="356585" cy="41713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GB" sz="1100" kern="1200"/>
        </a:p>
      </dsp:txBody>
      <dsp:txXfrm>
        <a:off x="8920067" y="1963363"/>
        <a:ext cx="249610" cy="250283"/>
      </dsp:txXfrm>
    </dsp:sp>
    <dsp:sp modelId="{209F2F38-33D0-4808-85B8-BBFAED05C620}">
      <dsp:nvSpPr>
        <dsp:cNvPr id="0" name=""/>
        <dsp:cNvSpPr/>
      </dsp:nvSpPr>
      <dsp:spPr>
        <a:xfrm>
          <a:off x="9424669" y="1107881"/>
          <a:ext cx="1682007" cy="196124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t>30 April 2019</a:t>
          </a:r>
        </a:p>
        <a:p>
          <a:pPr lvl="0" algn="ctr" defTabSz="622300">
            <a:lnSpc>
              <a:spcPct val="90000"/>
            </a:lnSpc>
            <a:spcBef>
              <a:spcPct val="0"/>
            </a:spcBef>
            <a:spcAft>
              <a:spcPct val="35000"/>
            </a:spcAft>
          </a:pPr>
          <a:r>
            <a:rPr lang="en-US" sz="1400" kern="1200" dirty="0" smtClean="0"/>
            <a:t>RCOG/RCM </a:t>
          </a:r>
          <a:r>
            <a:rPr lang="en-US" sz="1400" kern="1200" dirty="0" smtClean="0"/>
            <a:t>Review published.  Minister announced package of interventions</a:t>
          </a:r>
          <a:endParaRPr lang="en-GB" sz="1400" b="1" kern="1200" dirty="0"/>
        </a:p>
      </dsp:txBody>
      <dsp:txXfrm>
        <a:off x="9473933" y="1157145"/>
        <a:ext cx="1583479" cy="18627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95065A-3DE7-45C6-9A06-B1A694EA9CF4}">
      <dsp:nvSpPr>
        <dsp:cNvPr id="0" name=""/>
        <dsp:cNvSpPr/>
      </dsp:nvSpPr>
      <dsp:spPr>
        <a:xfrm>
          <a:off x="886955" y="0"/>
          <a:ext cx="8929014" cy="403225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0AF01F-D48A-4FA0-95DD-962928BB9232}">
      <dsp:nvSpPr>
        <dsp:cNvPr id="0" name=""/>
        <dsp:cNvSpPr/>
      </dsp:nvSpPr>
      <dsp:spPr>
        <a:xfrm>
          <a:off x="2761145" y="2998381"/>
          <a:ext cx="148386" cy="14838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0684AC-1581-484E-970D-E8DFE51EAF84}">
      <dsp:nvSpPr>
        <dsp:cNvPr id="0" name=""/>
        <dsp:cNvSpPr/>
      </dsp:nvSpPr>
      <dsp:spPr>
        <a:xfrm>
          <a:off x="2835338" y="3072574"/>
          <a:ext cx="845159" cy="959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627" tIns="0" rIns="0" bIns="0" numCol="1" spcCol="1270" anchor="t" anchorCtr="0">
          <a:noAutofit/>
        </a:bodyPr>
        <a:lstStyle/>
        <a:p>
          <a:pPr lvl="0" algn="l" defTabSz="800100">
            <a:lnSpc>
              <a:spcPct val="90000"/>
            </a:lnSpc>
            <a:spcBef>
              <a:spcPct val="0"/>
            </a:spcBef>
            <a:spcAft>
              <a:spcPct val="35000"/>
            </a:spcAft>
          </a:pPr>
          <a:r>
            <a:rPr lang="en-GB" sz="1800" kern="1200" dirty="0" smtClean="0"/>
            <a:t>Basic Level</a:t>
          </a:r>
          <a:endParaRPr lang="en-GB" sz="1800" kern="1200" dirty="0"/>
        </a:p>
      </dsp:txBody>
      <dsp:txXfrm>
        <a:off x="2835338" y="3072574"/>
        <a:ext cx="845159" cy="959675"/>
      </dsp:txXfrm>
    </dsp:sp>
    <dsp:sp modelId="{3BF600EE-0B04-40AB-AED9-4C2C8A93A304}">
      <dsp:nvSpPr>
        <dsp:cNvPr id="0" name=""/>
        <dsp:cNvSpPr/>
      </dsp:nvSpPr>
      <dsp:spPr>
        <a:xfrm>
          <a:off x="3564369" y="2226608"/>
          <a:ext cx="232257" cy="2322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658D2C-DD39-43BB-8678-53F84282D69F}">
      <dsp:nvSpPr>
        <dsp:cNvPr id="0" name=""/>
        <dsp:cNvSpPr/>
      </dsp:nvSpPr>
      <dsp:spPr>
        <a:xfrm>
          <a:off x="3680498" y="2342737"/>
          <a:ext cx="1070965" cy="16895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068" tIns="0" rIns="0" bIns="0" numCol="1" spcCol="1270" anchor="t" anchorCtr="0">
          <a:noAutofit/>
        </a:bodyPr>
        <a:lstStyle/>
        <a:p>
          <a:pPr lvl="0" algn="l" defTabSz="800100">
            <a:lnSpc>
              <a:spcPct val="90000"/>
            </a:lnSpc>
            <a:spcBef>
              <a:spcPct val="0"/>
            </a:spcBef>
            <a:spcAft>
              <a:spcPct val="35000"/>
            </a:spcAft>
          </a:pPr>
          <a:r>
            <a:rPr lang="en-GB" sz="1800" kern="1200" dirty="0" smtClean="0"/>
            <a:t>Early Progress</a:t>
          </a:r>
          <a:endParaRPr lang="en-GB" sz="1800" kern="1200" dirty="0"/>
        </a:p>
      </dsp:txBody>
      <dsp:txXfrm>
        <a:off x="3680498" y="2342737"/>
        <a:ext cx="1070965" cy="1689512"/>
      </dsp:txXfrm>
    </dsp:sp>
    <dsp:sp modelId="{70A6FA1A-BD27-4235-9E7E-B5A24EF70D9A}">
      <dsp:nvSpPr>
        <dsp:cNvPr id="0" name=""/>
        <dsp:cNvSpPr/>
      </dsp:nvSpPr>
      <dsp:spPr>
        <a:xfrm>
          <a:off x="4596625" y="1611287"/>
          <a:ext cx="309676" cy="30967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73331F-7D98-4989-974C-B161011A110C}">
      <dsp:nvSpPr>
        <dsp:cNvPr id="0" name=""/>
        <dsp:cNvSpPr/>
      </dsp:nvSpPr>
      <dsp:spPr>
        <a:xfrm>
          <a:off x="4751463" y="1766125"/>
          <a:ext cx="1245158" cy="22661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091" tIns="0" rIns="0" bIns="0" numCol="1" spcCol="1270" anchor="t" anchorCtr="0">
          <a:noAutofit/>
        </a:bodyPr>
        <a:lstStyle/>
        <a:p>
          <a:pPr lvl="0" algn="l" defTabSz="800100">
            <a:lnSpc>
              <a:spcPct val="90000"/>
            </a:lnSpc>
            <a:spcBef>
              <a:spcPct val="0"/>
            </a:spcBef>
            <a:spcAft>
              <a:spcPct val="35000"/>
            </a:spcAft>
          </a:pPr>
          <a:r>
            <a:rPr lang="en-GB" sz="1800" kern="1200" dirty="0" smtClean="0"/>
            <a:t>Results </a:t>
          </a:r>
          <a:endParaRPr lang="en-GB" sz="1800" kern="1200" dirty="0"/>
        </a:p>
      </dsp:txBody>
      <dsp:txXfrm>
        <a:off x="4751463" y="1766125"/>
        <a:ext cx="1245158" cy="2266124"/>
      </dsp:txXfrm>
    </dsp:sp>
    <dsp:sp modelId="{2DED891C-D650-4D69-96C6-A2A548CD8B9E}">
      <dsp:nvSpPr>
        <dsp:cNvPr id="0" name=""/>
        <dsp:cNvSpPr/>
      </dsp:nvSpPr>
      <dsp:spPr>
        <a:xfrm>
          <a:off x="5796622" y="1130642"/>
          <a:ext cx="399999" cy="39999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E146F8-4DF7-4667-95AC-53E5BDBCD04E}">
      <dsp:nvSpPr>
        <dsp:cNvPr id="0" name=""/>
        <dsp:cNvSpPr/>
      </dsp:nvSpPr>
      <dsp:spPr>
        <a:xfrm>
          <a:off x="5996622" y="1330642"/>
          <a:ext cx="1290320" cy="27016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1951" tIns="0" rIns="0" bIns="0" numCol="1" spcCol="1270" anchor="t" anchorCtr="0">
          <a:noAutofit/>
        </a:bodyPr>
        <a:lstStyle/>
        <a:p>
          <a:pPr lvl="0" algn="l" defTabSz="800100">
            <a:lnSpc>
              <a:spcPct val="90000"/>
            </a:lnSpc>
            <a:spcBef>
              <a:spcPct val="0"/>
            </a:spcBef>
            <a:spcAft>
              <a:spcPct val="35000"/>
            </a:spcAft>
          </a:pPr>
          <a:r>
            <a:rPr lang="en-GB" sz="1800" kern="1200" dirty="0" smtClean="0"/>
            <a:t>Maturity </a:t>
          </a:r>
          <a:endParaRPr lang="en-GB" sz="1800" kern="1200" dirty="0"/>
        </a:p>
      </dsp:txBody>
      <dsp:txXfrm>
        <a:off x="5996622" y="1330642"/>
        <a:ext cx="1290320" cy="2701607"/>
      </dsp:txXfrm>
    </dsp:sp>
    <dsp:sp modelId="{79162309-E343-4975-8905-026C6CC5F7F1}">
      <dsp:nvSpPr>
        <dsp:cNvPr id="0" name=""/>
        <dsp:cNvSpPr/>
      </dsp:nvSpPr>
      <dsp:spPr>
        <a:xfrm>
          <a:off x="7032104" y="809675"/>
          <a:ext cx="509676" cy="50967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841088-D05D-41BF-8FA0-12546ECCDED9}">
      <dsp:nvSpPr>
        <dsp:cNvPr id="0" name=""/>
        <dsp:cNvSpPr/>
      </dsp:nvSpPr>
      <dsp:spPr>
        <a:xfrm>
          <a:off x="7286942" y="1064513"/>
          <a:ext cx="1290320" cy="2967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067" tIns="0" rIns="0" bIns="0" numCol="1" spcCol="1270" anchor="t" anchorCtr="0">
          <a:noAutofit/>
        </a:bodyPr>
        <a:lstStyle/>
        <a:p>
          <a:pPr lvl="0" algn="l" defTabSz="800100">
            <a:lnSpc>
              <a:spcPct val="90000"/>
            </a:lnSpc>
            <a:spcBef>
              <a:spcPct val="0"/>
            </a:spcBef>
            <a:spcAft>
              <a:spcPct val="35000"/>
            </a:spcAft>
          </a:pPr>
          <a:r>
            <a:rPr lang="en-GB" sz="1800" kern="1200" dirty="0" smtClean="0"/>
            <a:t>Exemplar</a:t>
          </a:r>
          <a:endParaRPr lang="en-GB" sz="1800" kern="1200" dirty="0"/>
        </a:p>
      </dsp:txBody>
      <dsp:txXfrm>
        <a:off x="7286942" y="1064513"/>
        <a:ext cx="1290320" cy="296773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0.575</cdr:x>
      <cdr:y>0.39583</cdr:y>
    </cdr:from>
    <cdr:to>
      <cdr:x>0.65208</cdr:x>
      <cdr:y>0.48611</cdr:y>
    </cdr:to>
    <cdr:sp macro="" textlink="">
      <cdr:nvSpPr>
        <cdr:cNvPr id="2" name="TextBox 1"/>
        <cdr:cNvSpPr txBox="1"/>
      </cdr:nvSpPr>
      <cdr:spPr>
        <a:xfrm xmlns:a="http://schemas.openxmlformats.org/drawingml/2006/main">
          <a:off x="2628900" y="1085850"/>
          <a:ext cx="352425" cy="2476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a:t>24</a:t>
          </a:r>
        </a:p>
      </cdr:txBody>
    </cdr:sp>
  </cdr:relSizeAnchor>
  <cdr:relSizeAnchor xmlns:cdr="http://schemas.openxmlformats.org/drawingml/2006/chartDrawing">
    <cdr:from>
      <cdr:x>0.40625</cdr:x>
      <cdr:y>0.57292</cdr:y>
    </cdr:from>
    <cdr:to>
      <cdr:x>0.49375</cdr:x>
      <cdr:y>0.66667</cdr:y>
    </cdr:to>
    <cdr:sp macro="" textlink="">
      <cdr:nvSpPr>
        <cdr:cNvPr id="3" name="TextBox 2"/>
        <cdr:cNvSpPr txBox="1"/>
      </cdr:nvSpPr>
      <cdr:spPr>
        <a:xfrm xmlns:a="http://schemas.openxmlformats.org/drawingml/2006/main">
          <a:off x="1857375" y="1571625"/>
          <a:ext cx="400050" cy="2571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a:t>55</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65965F-46C9-4FA8-9786-426A2753F503}" type="datetimeFigureOut">
              <a:rPr lang="en-US" smtClean="0"/>
              <a:pPr/>
              <a:t>11/26/2019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1A7007-A200-4625-857B-C1B607EDAC37}" type="slidenum">
              <a:rPr lang="en-US" smtClean="0"/>
              <a:pPr/>
              <a:t>‹#›</a:t>
            </a:fld>
            <a:endParaRPr lang="en-US"/>
          </a:p>
        </p:txBody>
      </p:sp>
    </p:spTree>
    <p:extLst>
      <p:ext uri="{BB962C8B-B14F-4D97-AF65-F5344CB8AC3E}">
        <p14:creationId xmlns:p14="http://schemas.microsoft.com/office/powerpoint/2010/main" val="2989748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1</a:t>
            </a:fld>
            <a:endParaRPr lang="en-US"/>
          </a:p>
        </p:txBody>
      </p:sp>
    </p:spTree>
    <p:extLst>
      <p:ext uri="{BB962C8B-B14F-4D97-AF65-F5344CB8AC3E}">
        <p14:creationId xmlns:p14="http://schemas.microsoft.com/office/powerpoint/2010/main" val="21166993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188000"/>
            <a:ext cx="12192000" cy="567000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744000" y="2132857"/>
            <a:ext cx="10178197" cy="2084543"/>
          </a:xfrm>
          <a:ln>
            <a:noFill/>
          </a:ln>
        </p:spPr>
        <p:txBody>
          <a:bodyPr lIns="0" tIns="0" rIns="0" bIns="0" anchor="t">
            <a:noAutofit/>
          </a:bodyPr>
          <a:lstStyle>
            <a:lvl1pPr algn="l">
              <a:defRPr sz="4500" baseline="0">
                <a:solidFill>
                  <a:schemeClr val="bg1"/>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44000" y="5445224"/>
            <a:ext cx="10178197" cy="914400"/>
          </a:xfrm>
        </p:spPr>
        <p:txBody>
          <a:bodyPr lIns="0" tIns="0" rIns="0" bIns="0" anchor="b" anchorCtr="0">
            <a:normAutofit/>
          </a:bodyPr>
          <a:lstStyle>
            <a:lvl1pPr marL="0" indent="0" algn="l">
              <a:spcBef>
                <a:spcPts val="0"/>
              </a:spcBef>
              <a:buNone/>
              <a:defRPr sz="2000" b="0" i="0">
                <a:solidFill>
                  <a:schemeClr val="bg1"/>
                </a:solidFill>
                <a:latin typeface="Verdana" panose="020B0604030504040204" pitchFamily="34" charset="0"/>
                <a:ea typeface="Verdan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9" name="TextBox 8"/>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itle (2 lines) and Two Col Content">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1188000"/>
          </a:xfrm>
        </p:spPr>
        <p:txBody>
          <a:bodyPr lIns="0" tIns="0" rIns="0" bIns="0" anchor="t" anchorCtr="0"/>
          <a:lstStyle>
            <a:lvl1pPr>
              <a:defRPr>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744000" y="2628000"/>
            <a:ext cx="5232000" cy="3564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216000" y="2628000"/>
            <a:ext cx="5232000" cy="3564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0" name="TextBox 9"/>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Content Placeholder 2"/>
          <p:cNvSpPr>
            <a:spLocks noGrp="1"/>
          </p:cNvSpPr>
          <p:nvPr>
            <p:ph idx="1"/>
          </p:nvPr>
        </p:nvSpPr>
        <p:spPr>
          <a:xfrm>
            <a:off x="744000" y="1367999"/>
            <a:ext cx="10704000" cy="4788000"/>
          </a:xfrm>
        </p:spPr>
        <p:txBody>
          <a:bodyPr lIns="0" tIns="0" rIns="0" bIns="0"/>
          <a:lstStyle>
            <a:lvl1pPr>
              <a:spcBef>
                <a:spcPts val="1200"/>
              </a:spcBef>
              <a:defRPr>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0" name="TextBox 9"/>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3"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sp>
        <p:nvSpPr>
          <p:cNvPr id="8" name="Picture Placeholder 7"/>
          <p:cNvSpPr>
            <a:spLocks noGrp="1"/>
          </p:cNvSpPr>
          <p:nvPr>
            <p:ph type="pic" sz="quarter" idx="13"/>
          </p:nvPr>
        </p:nvSpPr>
        <p:spPr>
          <a:xfrm>
            <a:off x="0" y="1"/>
            <a:ext cx="12192000" cy="6308725"/>
          </a:xfrm>
        </p:spPr>
        <p:txBody>
          <a:bodyPr/>
          <a:lstStyle/>
          <a:p>
            <a:endParaRPr lang="en-US"/>
          </a:p>
        </p:txBody>
      </p:sp>
      <p:sp>
        <p:nvSpPr>
          <p:cNvPr id="7" name="TextBox 6"/>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ext heavy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72"/>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744000" y="2088001"/>
            <a:ext cx="10704000" cy="4064455"/>
          </a:xfrm>
        </p:spPr>
        <p:txBody>
          <a:bodyPr lIns="0" tIns="0" rIns="0" bIns="0"/>
          <a:lstStyle>
            <a:lvl1pPr>
              <a:spcBef>
                <a:spcPts val="1200"/>
              </a:spcBef>
              <a:defRPr sz="2000" b="0">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9" name="TextBox 8"/>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4722873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ext/bullet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20840"/>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744000" y="2132856"/>
            <a:ext cx="10704000" cy="4032448"/>
          </a:xfrm>
        </p:spPr>
        <p:txBody>
          <a:bodyPr lIns="0" tIns="0" rIns="0" bIns="0"/>
          <a:lstStyle>
            <a:lvl1pPr>
              <a:lnSpc>
                <a:spcPct val="150000"/>
              </a:lnSpc>
              <a:spcBef>
                <a:spcPts val="1200"/>
              </a:spcBef>
              <a:defRPr>
                <a:solidFill>
                  <a:srgbClr val="211973"/>
                </a:solidFill>
                <a:latin typeface="Verdana" panose="020B0604030504040204" pitchFamily="34" charset="0"/>
                <a:ea typeface="Verdana" panose="020B0604030504040204" pitchFamily="34" charset="0"/>
              </a:defRPr>
            </a:lvl1pPr>
            <a:lvl2pPr>
              <a:lnSpc>
                <a:spcPct val="150000"/>
              </a:lnSpc>
              <a:defRPr sz="2000">
                <a:latin typeface="Verdana" panose="020B0604030504040204" pitchFamily="34" charset="0"/>
                <a:ea typeface="Verdana" panose="020B0604030504040204" pitchFamily="34" charset="0"/>
              </a:defRPr>
            </a:lvl2pPr>
            <a:lvl3pPr>
              <a:lnSpc>
                <a:spcPct val="150000"/>
              </a:lnSpc>
              <a:defRPr sz="2000">
                <a:latin typeface="Verdana" panose="020B0604030504040204" pitchFamily="34" charset="0"/>
                <a:ea typeface="Verdana" panose="020B0604030504040204" pitchFamily="34" charset="0"/>
              </a:defRPr>
            </a:lvl3pPr>
            <a:lvl4pPr>
              <a:lnSpc>
                <a:spcPct val="150000"/>
              </a:lnSpc>
              <a:defRPr>
                <a:latin typeface="Verdana" panose="020B0604030504040204" pitchFamily="34" charset="0"/>
                <a:ea typeface="Verdana" panose="020B0604030504040204" pitchFamily="34" charset="0"/>
              </a:defRPr>
            </a:lvl4pPr>
            <a:lvl5pPr>
              <a:lnSpc>
                <a:spcPct val="150000"/>
              </a:lnSpc>
              <a:defRPr>
                <a:latin typeface="Verdana" panose="020B0604030504040204" pitchFamily="34" charset="0"/>
                <a:ea typeface="Verdan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9" name="TextBox 8"/>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highlight slide">
    <p:spTree>
      <p:nvGrpSpPr>
        <p:cNvPr id="1" name=""/>
        <p:cNvGrpSpPr/>
        <p:nvPr/>
      </p:nvGrpSpPr>
      <p:grpSpPr>
        <a:xfrm>
          <a:off x="0" y="0"/>
          <a:ext cx="0" cy="0"/>
          <a:chOff x="0" y="0"/>
          <a:chExt cx="0" cy="0"/>
        </a:xfrm>
      </p:grpSpPr>
      <p:sp>
        <p:nvSpPr>
          <p:cNvPr id="6" name="Rectangle 5"/>
          <p:cNvSpPr/>
          <p:nvPr userDrawn="1"/>
        </p:nvSpPr>
        <p:spPr>
          <a:xfrm>
            <a:off x="0" y="1188000"/>
            <a:ext cx="12192000" cy="567000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744000" y="1800000"/>
            <a:ext cx="10704000" cy="4377600"/>
          </a:xfrm>
        </p:spPr>
        <p:txBody>
          <a:bodyPr lIns="0" tIns="0" rIns="0" bIns="0" anchor="t" anchorCtr="0"/>
          <a:lstStyle>
            <a:lvl1pPr marL="0" indent="0">
              <a:buNone/>
              <a:defRPr sz="3600" b="0" i="0">
                <a:solidFill>
                  <a:schemeClr val="bg1"/>
                </a:solidFill>
                <a:latin typeface="Verdana" panose="020B0604030504040204" pitchFamily="34" charset="0"/>
                <a:ea typeface="Verdana" panose="020B060403050404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7" name="Slide Number Placeholder 5"/>
          <p:cNvSpPr>
            <a:spLocks noGrp="1"/>
          </p:cNvSpPr>
          <p:nvPr>
            <p:ph type="sldNum" sz="quarter" idx="12"/>
          </p:nvPr>
        </p:nvSpPr>
        <p:spPr>
          <a:xfrm>
            <a:off x="0" y="6309320"/>
            <a:ext cx="12192000" cy="548680"/>
          </a:xfrm>
          <a:prstGeom prst="rect">
            <a:avLst/>
          </a:prstGeom>
          <a:no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9"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8" name="TextBox 7"/>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cial media">
    <p:spTree>
      <p:nvGrpSpPr>
        <p:cNvPr id="1" name=""/>
        <p:cNvGrpSpPr/>
        <p:nvPr/>
      </p:nvGrpSpPr>
      <p:grpSpPr>
        <a:xfrm>
          <a:off x="0" y="0"/>
          <a:ext cx="0" cy="0"/>
          <a:chOff x="0" y="0"/>
          <a:chExt cx="0" cy="0"/>
        </a:xfrm>
      </p:grpSpPr>
      <p:sp>
        <p:nvSpPr>
          <p:cNvPr id="6" name="Rectangle 5"/>
          <p:cNvSpPr/>
          <p:nvPr userDrawn="1"/>
        </p:nvSpPr>
        <p:spPr>
          <a:xfrm>
            <a:off x="0" y="1188000"/>
            <a:ext cx="12192000" cy="567000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57933" y="3933057"/>
            <a:ext cx="4676134" cy="2103221"/>
          </a:xfrm>
          <a:prstGeom prst="rect">
            <a:avLst/>
          </a:prstGeom>
        </p:spPr>
      </p:pic>
      <p:sp>
        <p:nvSpPr>
          <p:cNvPr id="4" name="TextBox 3"/>
          <p:cNvSpPr txBox="1"/>
          <p:nvPr userDrawn="1"/>
        </p:nvSpPr>
        <p:spPr>
          <a:xfrm>
            <a:off x="2831638" y="3779748"/>
            <a:ext cx="6528725" cy="369332"/>
          </a:xfrm>
          <a:prstGeom prst="rect">
            <a:avLst/>
          </a:prstGeom>
          <a:noFill/>
        </p:spPr>
        <p:txBody>
          <a:bodyPr wrap="square" rtlCol="0">
            <a:spAutoFit/>
          </a:bodyPr>
          <a:lstStyle/>
          <a:p>
            <a:pPr algn="ctr"/>
            <a:r>
              <a:rPr lang="en-GB" sz="1800" dirty="0" smtClean="0">
                <a:solidFill>
                  <a:schemeClr val="bg1"/>
                </a:solidFill>
                <a:latin typeface="Verdana" panose="020B0604030504040204" pitchFamily="34" charset="0"/>
                <a:ea typeface="Verdana" panose="020B0604030504040204" pitchFamily="34" charset="0"/>
              </a:rPr>
              <a:t>Find us on</a:t>
            </a:r>
            <a:endParaRPr lang="en-GB" sz="1800" dirty="0">
              <a:solidFill>
                <a:schemeClr val="bg1"/>
              </a:solidFill>
              <a:latin typeface="Verdana" panose="020B0604030504040204" pitchFamily="34" charset="0"/>
              <a:ea typeface="Verdana" panose="020B0604030504040204" pitchFamily="34" charset="0"/>
            </a:endParaRPr>
          </a:p>
        </p:txBody>
      </p:sp>
      <p:sp>
        <p:nvSpPr>
          <p:cNvPr id="5" name="TextBox 4"/>
          <p:cNvSpPr txBox="1"/>
          <p:nvPr userDrawn="1"/>
        </p:nvSpPr>
        <p:spPr>
          <a:xfrm>
            <a:off x="3599723" y="2776883"/>
            <a:ext cx="499255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smtClean="0">
                <a:solidFill>
                  <a:schemeClr val="bg1"/>
                </a:solidFill>
                <a:latin typeface="Verdana" panose="020B0604030504040204" pitchFamily="34" charset="0"/>
                <a:ea typeface="Verdana" panose="020B0604030504040204" pitchFamily="34" charset="0"/>
              </a:rPr>
              <a:t>@</a:t>
            </a:r>
            <a:r>
              <a:rPr lang="en-US" sz="2800" dirty="0" err="1" smtClean="0">
                <a:solidFill>
                  <a:schemeClr val="bg1"/>
                </a:solidFill>
                <a:latin typeface="Verdana" panose="020B0604030504040204" pitchFamily="34" charset="0"/>
                <a:ea typeface="Verdana" panose="020B0604030504040204" pitchFamily="34" charset="0"/>
              </a:rPr>
              <a:t>cwmtafmorgannwg</a:t>
            </a:r>
            <a:endParaRPr lang="en-US" sz="2800" dirty="0" smtClean="0">
              <a:solidFill>
                <a:schemeClr val="bg1"/>
              </a:solidFill>
              <a:latin typeface="Verdana" panose="020B0604030504040204" pitchFamily="34" charset="0"/>
              <a:ea typeface="Verdana" panose="020B0604030504040204" pitchFamily="34" charset="0"/>
            </a:endParaRPr>
          </a:p>
        </p:txBody>
      </p:sp>
      <p:sp>
        <p:nvSpPr>
          <p:cNvPr id="8" name="TextBox 7"/>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554923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ext/bullet slide (blank)">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72"/>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744000" y="2088001"/>
            <a:ext cx="10704000" cy="4064455"/>
          </a:xfrm>
        </p:spPr>
        <p:txBody>
          <a:bodyPr lIns="0" tIns="0" rIns="0" bIns="0"/>
          <a:lstStyle>
            <a:lvl1pPr>
              <a:lnSpc>
                <a:spcPct val="150000"/>
              </a:lnSpc>
              <a:spcBef>
                <a:spcPts val="1200"/>
              </a:spcBef>
              <a:defRPr sz="2000" b="0">
                <a:solidFill>
                  <a:srgbClr val="211973"/>
                </a:solidFill>
                <a:latin typeface="Verdana" panose="020B0604030504040204" pitchFamily="34" charset="0"/>
                <a:ea typeface="Verdana" panose="020B0604030504040204" pitchFamily="34" charset="0"/>
              </a:defRPr>
            </a:lvl1pPr>
            <a:lvl2pPr>
              <a:lnSpc>
                <a:spcPct val="150000"/>
              </a:lnSpc>
              <a:defRPr sz="2000">
                <a:latin typeface="Verdana" panose="020B0604030504040204" pitchFamily="34" charset="0"/>
                <a:ea typeface="Verdana" panose="020B0604030504040204" pitchFamily="34" charset="0"/>
              </a:defRPr>
            </a:lvl2pPr>
            <a:lvl3pPr>
              <a:lnSpc>
                <a:spcPct val="150000"/>
              </a:lnSpc>
              <a:defRPr sz="2000">
                <a:latin typeface="Verdana" panose="020B0604030504040204" pitchFamily="34" charset="0"/>
                <a:ea typeface="Verdana" panose="020B0604030504040204" pitchFamily="34" charset="0"/>
              </a:defRPr>
            </a:lvl3pPr>
            <a:lvl4pPr>
              <a:lnSpc>
                <a:spcPct val="150000"/>
              </a:lnSpc>
              <a:defRPr>
                <a:latin typeface="Verdana" panose="020B0604030504040204" pitchFamily="34" charset="0"/>
                <a:ea typeface="Verdana" panose="020B0604030504040204" pitchFamily="34" charset="0"/>
              </a:defRPr>
            </a:lvl4pPr>
            <a:lvl5pPr>
              <a:lnSpc>
                <a:spcPct val="150000"/>
              </a:lnSpc>
              <a:defRPr>
                <a:latin typeface="Verdana" panose="020B0604030504040204" pitchFamily="34" charset="0"/>
                <a:ea typeface="Verdan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0"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11"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sp>
        <p:nvSpPr>
          <p:cNvPr id="12" name="TextBox 11"/>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Bullets/image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5352000" cy="1196904"/>
          </a:xfrm>
        </p:spPr>
        <p:txBody>
          <a:bodyPr anchor="t" anchorCtr="0">
            <a:noAutofit/>
          </a:bodyPr>
          <a:lstStyle>
            <a:lvl1pPr algn="l">
              <a:defRPr sz="3600" b="0" i="0" spc="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288021" y="1368001"/>
            <a:ext cx="5150712" cy="4788000"/>
          </a:xfrm>
        </p:spPr>
        <p:txBody>
          <a:bodyPr/>
          <a:lstStyle>
            <a:lvl1pPr>
              <a:defRPr sz="2000" baseline="0">
                <a:solidFill>
                  <a:srgbClr val="211973"/>
                </a:solidFill>
                <a:latin typeface="Verdana" panose="020B0604030504040204" pitchFamily="34" charset="0"/>
                <a:ea typeface="Verdana" panose="020B0604030504040204" pitchFamily="34" charset="0"/>
              </a:defRPr>
            </a:lvl1pPr>
            <a:lvl2pPr>
              <a:defRPr sz="1800" baseline="0">
                <a:latin typeface="Verdana" panose="020B0604030504040204" pitchFamily="34" charset="0"/>
                <a:ea typeface="Verdana" panose="020B0604030504040204" pitchFamily="34" charset="0"/>
              </a:defRPr>
            </a:lvl2pPr>
            <a:lvl3pPr>
              <a:defRPr sz="1800" baseline="0">
                <a:latin typeface="Verdana" panose="020B0604030504040204" pitchFamily="34" charset="0"/>
                <a:ea typeface="Verdana" panose="020B0604030504040204" pitchFamily="34" charset="0"/>
              </a:defRPr>
            </a:lvl3pPr>
            <a:lvl4pPr>
              <a:defRPr sz="1600" baseline="0">
                <a:latin typeface="Verdana" panose="020B0604030504040204" pitchFamily="34" charset="0"/>
                <a:ea typeface="Verdana" panose="020B0604030504040204" pitchFamily="34" charset="0"/>
              </a:defRPr>
            </a:lvl4pPr>
            <a:lvl5pPr>
              <a:defRPr sz="1600" baseline="0">
                <a:latin typeface="Verdana" panose="020B0604030504040204" pitchFamily="34" charset="0"/>
                <a:ea typeface="Verdana" panose="020B0604030504040204"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44000" y="2718223"/>
            <a:ext cx="5352000" cy="3447081"/>
          </a:xfrm>
        </p:spPr>
        <p:txBody>
          <a:bodyPr/>
          <a:lstStyle>
            <a:lvl1pPr marL="0" indent="0">
              <a:buNone/>
              <a:defRPr sz="1600" baseline="0">
                <a:solidFill>
                  <a:schemeClr val="tx1"/>
                </a:solidFill>
                <a:latin typeface="Verdana" panose="020B0604030504040204" pitchFamily="34" charset="0"/>
                <a:ea typeface="Verdana" panose="020B060403050404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6"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0" name="TextBox 9"/>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1188000"/>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744000" y="2628000"/>
            <a:ext cx="10704000" cy="3537304"/>
          </a:xfrm>
        </p:spPr>
        <p:txBody>
          <a:bodyPr lIns="0" tIns="0" rIns="0" bIns="0"/>
          <a:lstStyle>
            <a:lvl1pPr>
              <a:spcBef>
                <a:spcPts val="1200"/>
              </a:spcBef>
              <a:defRPr>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9" name="TextBox 8"/>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6840833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itle (1 line) and Two Col Content">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00"/>
          </a:xfrm>
        </p:spPr>
        <p:txBody>
          <a:bodyPr lIns="0" tIns="0" rIns="0" bIns="0" anchor="t" anchorCtr="0"/>
          <a:lstStyle>
            <a:lvl1pPr>
              <a:defRPr>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744000" y="2088000"/>
            <a:ext cx="5232000" cy="4068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216000" y="2088000"/>
            <a:ext cx="5232000" cy="4068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0" name="TextBox 9"/>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4000" y="274638"/>
            <a:ext cx="10704000" cy="1143000"/>
          </a:xfrm>
          <a:prstGeom prst="rect">
            <a:avLst/>
          </a:prstGeom>
        </p:spPr>
        <p:txBody>
          <a:bodyPr vert="horz" lIns="0" tIns="0" rIns="0" bIns="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44000" y="1600201"/>
            <a:ext cx="10704000" cy="452596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4"/>
          </p:nvPr>
        </p:nvSpPr>
        <p:spPr>
          <a:xfrm>
            <a:off x="0" y="6309320"/>
            <a:ext cx="12192000" cy="548680"/>
          </a:xfrm>
          <a:prstGeom prst="rect">
            <a:avLst/>
          </a:prstGeom>
          <a:solidFill>
            <a:srgbClr val="335083"/>
          </a:solidFill>
        </p:spPr>
        <p:txBody>
          <a:bodyPr lIns="0" tIns="0" bIns="0" anchor="ctr"/>
          <a:lstStyle>
            <a:lvl1pPr marL="540000" algn="l">
              <a:defRPr sz="1200">
                <a:solidFill>
                  <a:schemeClr val="bg1"/>
                </a:solidFill>
              </a:defRPr>
            </a:lvl1pPr>
          </a:lstStyle>
          <a:p>
            <a:fld id="{E051598E-9D06-4046-8EF2-7702044C4E81}" type="slidenum">
              <a:rPr lang="en-US" smtClean="0"/>
              <a:pPr/>
              <a:t>‹#›</a:t>
            </a:fld>
            <a:r>
              <a:rPr lang="en-US" dirty="0" smtClean="0"/>
              <a:t> </a:t>
            </a:r>
            <a:endParaRPr lang="en-US" dirty="0"/>
          </a:p>
        </p:txBody>
      </p:sp>
      <p:sp>
        <p:nvSpPr>
          <p:cNvPr id="6"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57" r:id="rId2"/>
    <p:sldLayoutId id="2147483754" r:id="rId3"/>
    <p:sldLayoutId id="2147483747" r:id="rId4"/>
    <p:sldLayoutId id="2147483758" r:id="rId5"/>
    <p:sldLayoutId id="2147483746" r:id="rId6"/>
    <p:sldLayoutId id="2147483752" r:id="rId7"/>
    <p:sldLayoutId id="2147483759" r:id="rId8"/>
    <p:sldLayoutId id="2147483755" r:id="rId9"/>
    <p:sldLayoutId id="2147483748" r:id="rId10"/>
    <p:sldLayoutId id="2147483756" r:id="rId11"/>
    <p:sldLayoutId id="2147483751" r:id="rId12"/>
  </p:sldLayoutIdLst>
  <p:hf hdr="0" dt="0"/>
  <p:txStyles>
    <p:titleStyle>
      <a:lvl1pPr algn="l" defTabSz="914400" rtl="0" eaLnBrk="1" latinLnBrk="0" hangingPunct="1">
        <a:spcBef>
          <a:spcPct val="0"/>
        </a:spcBef>
        <a:buNone/>
        <a:defRPr sz="3600" kern="1200" spc="-150" baseline="0">
          <a:solidFill>
            <a:srgbClr val="211973"/>
          </a:solidFill>
          <a:latin typeface="+mj-lt"/>
          <a:ea typeface="+mj-ea"/>
          <a:cs typeface="+mj-cs"/>
        </a:defRPr>
      </a:lvl1pPr>
    </p:titleStyle>
    <p:bodyStyle>
      <a:lvl1pPr marL="0" indent="0" algn="l" defTabSz="914400" rtl="0" eaLnBrk="1" latinLnBrk="0" hangingPunct="1">
        <a:spcBef>
          <a:spcPts val="1200"/>
        </a:spcBef>
        <a:buFont typeface="Arial" pitchFamily="34" charset="0"/>
        <a:buNone/>
        <a:defRPr sz="2000" b="0" i="0" kern="1200" baseline="0">
          <a:solidFill>
            <a:srgbClr val="211973"/>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jpeg"/><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jpeg"/><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Maternity Improvement:</a:t>
            </a:r>
            <a:br>
              <a:rPr lang="en-GB" dirty="0" smtClean="0"/>
            </a:br>
            <a:r>
              <a:rPr lang="en-GB" dirty="0" smtClean="0"/>
              <a:t>Six Months On</a:t>
            </a:r>
            <a:endParaRPr lang="en-US" dirty="0"/>
          </a:p>
        </p:txBody>
      </p:sp>
      <p:sp>
        <p:nvSpPr>
          <p:cNvPr id="3" name="Subtitle 2"/>
          <p:cNvSpPr>
            <a:spLocks noGrp="1"/>
          </p:cNvSpPr>
          <p:nvPr>
            <p:ph type="subTitle" idx="1"/>
          </p:nvPr>
        </p:nvSpPr>
        <p:spPr/>
        <p:txBody>
          <a:bodyPr>
            <a:normAutofit/>
          </a:bodyPr>
          <a:lstStyle/>
          <a:p>
            <a:r>
              <a:rPr lang="en-US" dirty="0" smtClean="0"/>
              <a:t>Presentation to Board</a:t>
            </a:r>
            <a:endParaRPr lang="en-US" dirty="0"/>
          </a:p>
        </p:txBody>
      </p:sp>
      <p:pic>
        <p:nvPicPr>
          <p:cNvPr id="4" name="Picture 3" descr="C:\Users\an185199\AppData\Local\Microsoft\Windows\Temporary Internet Files\Content.Outlook\TTDNYT0J\Maternity_Attempt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24192" y="3717032"/>
            <a:ext cx="3960440" cy="2808312"/>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4000" y="1367999"/>
            <a:ext cx="11112640" cy="4581281"/>
          </a:xfrm>
        </p:spPr>
        <p:txBody>
          <a:bodyPr/>
          <a:lstStyle/>
          <a:p>
            <a:r>
              <a:rPr lang="en-GB" b="1" dirty="0"/>
              <a:t>Quality of Women’s and Families’ Experience – evidence of </a:t>
            </a:r>
            <a:r>
              <a:rPr lang="en-GB" b="1" u="sng" dirty="0"/>
              <a:t>early </a:t>
            </a:r>
            <a:r>
              <a:rPr lang="en-GB" b="1" u="sng" dirty="0" smtClean="0"/>
              <a:t>progress</a:t>
            </a:r>
            <a:endParaRPr lang="en-GB" b="1" u="sng" dirty="0"/>
          </a:p>
          <a:p>
            <a:pPr marL="342900" indent="-342900">
              <a:buFont typeface="Arial" panose="020B0604020202020204" pitchFamily="34" charset="0"/>
              <a:buChar char="•"/>
            </a:pPr>
            <a:r>
              <a:rPr lang="en-GB" dirty="0" smtClean="0"/>
              <a:t>Women’s Experience Midwife appointed</a:t>
            </a:r>
          </a:p>
          <a:p>
            <a:pPr marL="342900" indent="-342900">
              <a:buFont typeface="Arial" panose="020B0604020202020204" pitchFamily="34" charset="0"/>
              <a:buChar char="•"/>
            </a:pPr>
            <a:r>
              <a:rPr lang="en-GB" dirty="0" smtClean="0"/>
              <a:t>Community Engagement events in </a:t>
            </a:r>
            <a:r>
              <a:rPr lang="en-GB" dirty="0" smtClean="0"/>
              <a:t>Merthyr Tydfil, </a:t>
            </a:r>
            <a:r>
              <a:rPr lang="en-GB" dirty="0"/>
              <a:t>Llantrisant </a:t>
            </a:r>
            <a:r>
              <a:rPr lang="en-GB" dirty="0" smtClean="0"/>
              <a:t>and Bridgend </a:t>
            </a:r>
          </a:p>
          <a:p>
            <a:pPr marL="342900" indent="-342900">
              <a:buFont typeface="Arial" panose="020B0604020202020204" pitchFamily="34" charset="0"/>
              <a:buChar char="•"/>
            </a:pPr>
            <a:r>
              <a:rPr lang="en-GB" dirty="0" smtClean="0"/>
              <a:t>Lay </a:t>
            </a:r>
            <a:r>
              <a:rPr lang="en-GB" dirty="0"/>
              <a:t>chair for ‘My Maternity, My Way</a:t>
            </a:r>
            <a:r>
              <a:rPr lang="en-GB" dirty="0" smtClean="0"/>
              <a:t>’ </a:t>
            </a:r>
          </a:p>
          <a:p>
            <a:pPr marL="342900" indent="-342900">
              <a:buFont typeface="Arial" panose="020B0604020202020204" pitchFamily="34" charset="0"/>
              <a:buChar char="•"/>
            </a:pPr>
            <a:r>
              <a:rPr lang="en-GB" dirty="0" smtClean="0"/>
              <a:t>Engagement through dedicated Facebook page</a:t>
            </a:r>
            <a:endParaRPr lang="en-GB" dirty="0"/>
          </a:p>
          <a:p>
            <a:pPr marL="342900" indent="-342900">
              <a:buFont typeface="Arial" panose="020B0604020202020204" pitchFamily="34" charset="0"/>
              <a:buChar char="•"/>
            </a:pPr>
            <a:r>
              <a:rPr lang="en-GB" dirty="0"/>
              <a:t>Twice weekly real time feedback from women at Prince Charles Hospital indicating significant improvements in </a:t>
            </a:r>
            <a:r>
              <a:rPr lang="en-GB" dirty="0" smtClean="0"/>
              <a:t>experience</a:t>
            </a:r>
          </a:p>
          <a:p>
            <a:pPr marL="342900" indent="-342900">
              <a:buFont typeface="Arial" panose="020B0604020202020204" pitchFamily="34" charset="0"/>
              <a:buChar char="•"/>
            </a:pPr>
            <a:r>
              <a:rPr lang="en-GB" dirty="0" smtClean="0"/>
              <a:t>Women and families are continuing to tell us that they are unhappy with the </a:t>
            </a:r>
          </a:p>
          <a:p>
            <a:r>
              <a:rPr lang="en-GB" dirty="0"/>
              <a:t> </a:t>
            </a:r>
            <a:r>
              <a:rPr lang="en-GB" dirty="0" smtClean="0"/>
              <a:t>   complaints delays and communication. Increasing</a:t>
            </a:r>
          </a:p>
          <a:p>
            <a:r>
              <a:rPr lang="en-GB" dirty="0"/>
              <a:t> </a:t>
            </a:r>
            <a:r>
              <a:rPr lang="en-GB" dirty="0" smtClean="0"/>
              <a:t>   capacity in the governance team to address this.</a:t>
            </a:r>
            <a:endParaRPr lang="en-GB" dirty="0"/>
          </a:p>
          <a:p>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10</a:t>
            </a:fld>
            <a:endParaRPr lang="en-US" dirty="0"/>
          </a:p>
        </p:txBody>
      </p:sp>
      <p:sp>
        <p:nvSpPr>
          <p:cNvPr id="5" name="Footer Placeholder 4"/>
          <p:cNvSpPr>
            <a:spLocks noGrp="1"/>
          </p:cNvSpPr>
          <p:nvPr>
            <p:ph type="ftr" sz="quarter" idx="3"/>
          </p:nvPr>
        </p:nvSpPr>
        <p:spPr/>
        <p:txBody>
          <a:bodyPr/>
          <a:lstStyle/>
          <a:p>
            <a:r>
              <a:rPr lang="en-US" dirty="0"/>
              <a:t>Maternity Improvement </a:t>
            </a:r>
            <a:r>
              <a:rPr lang="en-US" dirty="0" err="1"/>
              <a:t>Programme</a:t>
            </a:r>
            <a:r>
              <a:rPr lang="en-US" dirty="0"/>
              <a:t> – CTM Board</a:t>
            </a:r>
          </a:p>
        </p:txBody>
      </p:sp>
      <p:sp>
        <p:nvSpPr>
          <p:cNvPr id="8" name="Oval Callout 7"/>
          <p:cNvSpPr/>
          <p:nvPr/>
        </p:nvSpPr>
        <p:spPr>
          <a:xfrm rot="757862">
            <a:off x="10033025" y="4335043"/>
            <a:ext cx="2448272" cy="2005197"/>
          </a:xfrm>
          <a:prstGeom prst="wedgeEllipseCallout">
            <a:avLst/>
          </a:prstGeom>
          <a:solidFill>
            <a:schemeClr val="bg2">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accent3">
                    <a:lumMod val="50000"/>
                  </a:schemeClr>
                </a:solidFill>
              </a:rPr>
              <a:t>I had been dreading to come to PCH. However, everyone has been great </a:t>
            </a:r>
            <a:r>
              <a:rPr lang="en-GB" sz="1600" dirty="0" smtClean="0">
                <a:solidFill>
                  <a:schemeClr val="accent3">
                    <a:lumMod val="50000"/>
                  </a:schemeClr>
                </a:solidFill>
              </a:rPr>
              <a:t>’</a:t>
            </a:r>
            <a:endParaRPr lang="en-GB" sz="1600" dirty="0">
              <a:solidFill>
                <a:schemeClr val="accent3">
                  <a:lumMod val="50000"/>
                </a:schemeClr>
              </a:solidFill>
            </a:endParaRPr>
          </a:p>
        </p:txBody>
      </p:sp>
      <p:sp>
        <p:nvSpPr>
          <p:cNvPr id="9" name="Oval Callout 8"/>
          <p:cNvSpPr/>
          <p:nvPr/>
        </p:nvSpPr>
        <p:spPr>
          <a:xfrm rot="757862">
            <a:off x="8057666" y="4044690"/>
            <a:ext cx="2448272" cy="2005197"/>
          </a:xfrm>
          <a:prstGeom prst="wedgeEllipseCallout">
            <a:avLst/>
          </a:prstGeom>
          <a:solidFill>
            <a:schemeClr val="bg2">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3">
                    <a:lumMod val="50000"/>
                  </a:schemeClr>
                </a:solidFill>
              </a:rPr>
              <a:t>‘</a:t>
            </a:r>
            <a:r>
              <a:rPr lang="en-GB" dirty="0">
                <a:solidFill>
                  <a:schemeClr val="accent3">
                    <a:lumMod val="50000"/>
                  </a:schemeClr>
                </a:solidFill>
              </a:rPr>
              <a:t>Staff have been helpful, friendly and </a:t>
            </a:r>
            <a:r>
              <a:rPr lang="en-GB" dirty="0" smtClean="0">
                <a:solidFill>
                  <a:schemeClr val="accent3">
                    <a:lumMod val="50000"/>
                  </a:schemeClr>
                </a:solidFill>
              </a:rPr>
              <a:t>brilliant’’</a:t>
            </a:r>
            <a:endParaRPr lang="en-GB" dirty="0">
              <a:solidFill>
                <a:schemeClr val="accent3">
                  <a:lumMod val="50000"/>
                </a:schemeClr>
              </a:solidFill>
            </a:endParaRPr>
          </a:p>
        </p:txBody>
      </p:sp>
    </p:spTree>
    <p:extLst>
      <p:ext uri="{BB962C8B-B14F-4D97-AF65-F5344CB8AC3E}">
        <p14:creationId xmlns:p14="http://schemas.microsoft.com/office/powerpoint/2010/main" val="1371259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are other people saying about us?</a:t>
            </a:r>
            <a:endParaRPr lang="en-GB" dirty="0"/>
          </a:p>
        </p:txBody>
      </p:sp>
      <p:sp>
        <p:nvSpPr>
          <p:cNvPr id="3" name="Content Placeholder 2"/>
          <p:cNvSpPr>
            <a:spLocks noGrp="1"/>
          </p:cNvSpPr>
          <p:nvPr>
            <p:ph idx="1"/>
          </p:nvPr>
        </p:nvSpPr>
        <p:spPr/>
        <p:txBody>
          <a:bodyPr/>
          <a:lstStyle/>
          <a:p>
            <a:r>
              <a:rPr lang="en-GB" b="1" dirty="0" smtClean="0"/>
              <a:t>Minister/Independent Maternity Services Oversight Panel  - IMSOP’s</a:t>
            </a:r>
            <a:r>
              <a:rPr lang="en-GB" dirty="0" smtClean="0"/>
              <a:t> </a:t>
            </a:r>
            <a:r>
              <a:rPr lang="en-GB" dirty="0"/>
              <a:t>first quarterly report published on 8</a:t>
            </a:r>
            <a:r>
              <a:rPr lang="en-GB" baseline="30000" dirty="0"/>
              <a:t>th</a:t>
            </a:r>
            <a:r>
              <a:rPr lang="en-GB" dirty="0"/>
              <a:t> October</a:t>
            </a:r>
            <a:r>
              <a:rPr lang="en-GB" dirty="0" smtClean="0"/>
              <a:t>:</a:t>
            </a:r>
          </a:p>
          <a:p>
            <a:endParaRPr lang="en-GB" dirty="0" smtClean="0"/>
          </a:p>
          <a:p>
            <a:pPr marL="558900" lvl="2" indent="-342900"/>
            <a:r>
              <a:rPr lang="en-GB" sz="2000" dirty="0" smtClean="0">
                <a:solidFill>
                  <a:srgbClr val="211973"/>
                </a:solidFill>
              </a:rPr>
              <a:t>Better </a:t>
            </a:r>
            <a:r>
              <a:rPr lang="en-GB" sz="2000" dirty="0">
                <a:solidFill>
                  <a:srgbClr val="211973"/>
                </a:solidFill>
              </a:rPr>
              <a:t>understanding of the problem and underlying causes</a:t>
            </a:r>
          </a:p>
          <a:p>
            <a:pPr marL="558900" lvl="2" indent="-342900"/>
            <a:r>
              <a:rPr lang="en-GB" sz="2000" dirty="0">
                <a:solidFill>
                  <a:srgbClr val="211973"/>
                </a:solidFill>
              </a:rPr>
              <a:t>The Health Board has recognised that there are broader, deeper organisational issues</a:t>
            </a:r>
          </a:p>
          <a:p>
            <a:pPr marL="558900" lvl="2" indent="-342900"/>
            <a:r>
              <a:rPr lang="en-GB" sz="2000" dirty="0">
                <a:solidFill>
                  <a:srgbClr val="211973"/>
                </a:solidFill>
              </a:rPr>
              <a:t>Foundations for improvement largely in place</a:t>
            </a:r>
          </a:p>
          <a:p>
            <a:pPr marL="558900" lvl="2" indent="-342900"/>
            <a:r>
              <a:rPr lang="en-GB" sz="2000" dirty="0">
                <a:solidFill>
                  <a:srgbClr val="211973"/>
                </a:solidFill>
              </a:rPr>
              <a:t>Reasonable assurance about the eleven ‘make </a:t>
            </a:r>
            <a:r>
              <a:rPr lang="en-GB" sz="2000" dirty="0" smtClean="0">
                <a:solidFill>
                  <a:srgbClr val="211973"/>
                </a:solidFill>
              </a:rPr>
              <a:t>safe’ </a:t>
            </a:r>
            <a:r>
              <a:rPr lang="en-GB" sz="2000" dirty="0">
                <a:solidFill>
                  <a:srgbClr val="211973"/>
                </a:solidFill>
              </a:rPr>
              <a:t>recommendations</a:t>
            </a:r>
          </a:p>
          <a:p>
            <a:pPr marL="558900" lvl="2" indent="-342900"/>
            <a:r>
              <a:rPr lang="en-GB" sz="2000" dirty="0">
                <a:solidFill>
                  <a:srgbClr val="211973"/>
                </a:solidFill>
              </a:rPr>
              <a:t>The reconfiguration of services has been achieved without obvious negative consequence</a:t>
            </a:r>
          </a:p>
          <a:p>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11</a:t>
            </a:fld>
            <a:endParaRPr lang="en-US" dirty="0"/>
          </a:p>
        </p:txBody>
      </p:sp>
      <p:sp>
        <p:nvSpPr>
          <p:cNvPr id="5" name="Footer Placeholder 4"/>
          <p:cNvSpPr>
            <a:spLocks noGrp="1"/>
          </p:cNvSpPr>
          <p:nvPr>
            <p:ph type="ftr" sz="quarter" idx="3"/>
          </p:nvPr>
        </p:nvSpPr>
        <p:spPr/>
        <p:txBody>
          <a:bodyPr/>
          <a:lstStyle/>
          <a:p>
            <a:r>
              <a:rPr lang="en-US" dirty="0"/>
              <a:t>Maternity Improvement </a:t>
            </a:r>
            <a:r>
              <a:rPr lang="en-US" dirty="0" err="1"/>
              <a:t>Programme</a:t>
            </a:r>
            <a:r>
              <a:rPr lang="en-US" dirty="0"/>
              <a:t> – CTM Board</a:t>
            </a:r>
          </a:p>
        </p:txBody>
      </p:sp>
      <p:pic>
        <p:nvPicPr>
          <p:cNvPr id="6" name="Picture 5" descr="C:\Users\an185199\AppData\Local\Microsoft\Windows\Temporary Internet Files\Content.Outlook\TTDNYT0J\Maternity_Attempt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9736" y="188640"/>
            <a:ext cx="1440159" cy="905032"/>
          </a:xfrm>
          <a:prstGeom prst="rect">
            <a:avLst/>
          </a:prstGeom>
          <a:noFill/>
          <a:ln>
            <a:noFill/>
          </a:ln>
        </p:spPr>
      </p:pic>
    </p:spTree>
    <p:extLst>
      <p:ext uri="{BB962C8B-B14F-4D97-AF65-F5344CB8AC3E}">
        <p14:creationId xmlns:p14="http://schemas.microsoft.com/office/powerpoint/2010/main" val="15181504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are other people saying about us?</a:t>
            </a:r>
            <a:endParaRPr lang="en-GB" dirty="0"/>
          </a:p>
        </p:txBody>
      </p:sp>
      <p:sp>
        <p:nvSpPr>
          <p:cNvPr id="3" name="Content Placeholder 2"/>
          <p:cNvSpPr>
            <a:spLocks noGrp="1"/>
          </p:cNvSpPr>
          <p:nvPr>
            <p:ph idx="1"/>
          </p:nvPr>
        </p:nvSpPr>
        <p:spPr/>
        <p:txBody>
          <a:bodyPr>
            <a:normAutofit/>
          </a:bodyPr>
          <a:lstStyle/>
          <a:p>
            <a:pPr marL="342900" indent="-342900">
              <a:buFont typeface="Arial" panose="020B0604020202020204" pitchFamily="34" charset="0"/>
              <a:buChar char="•"/>
            </a:pPr>
            <a:r>
              <a:rPr lang="en-GB" b="1" dirty="0" smtClean="0"/>
              <a:t>Community Health Council</a:t>
            </a:r>
            <a:r>
              <a:rPr lang="en-GB" dirty="0" smtClean="0"/>
              <a:t> </a:t>
            </a:r>
            <a:r>
              <a:rPr lang="en-GB" dirty="0"/>
              <a:t>report August 2019 of 3 unannounced visits to PCH in June and July 2019 – women reporting generally good experience of care but mixed picture in terms of staff morale.</a:t>
            </a:r>
          </a:p>
          <a:p>
            <a:pPr marL="342900" indent="-342900">
              <a:buFont typeface="Arial" panose="020B0604020202020204" pitchFamily="34" charset="0"/>
              <a:buChar char="•"/>
            </a:pPr>
            <a:r>
              <a:rPr lang="en-GB" b="1" dirty="0" smtClean="0"/>
              <a:t>Healthcare Inspectorate Wales</a:t>
            </a:r>
            <a:r>
              <a:rPr lang="en-GB" dirty="0" smtClean="0"/>
              <a:t> </a:t>
            </a:r>
            <a:r>
              <a:rPr lang="en-GB" dirty="0" smtClean="0"/>
              <a:t>inspections of RGH September 2019 – teams congratulated for significant improvements to staff morale, culture, environment and women’s experience</a:t>
            </a:r>
          </a:p>
          <a:p>
            <a:pPr marL="342900" indent="-342900">
              <a:buFont typeface="Arial" panose="020B0604020202020204" pitchFamily="34" charset="0"/>
              <a:buChar char="•"/>
            </a:pPr>
            <a:r>
              <a:rPr lang="en-GB" b="1" dirty="0" smtClean="0"/>
              <a:t>Health Education and Improvement Wales </a:t>
            </a:r>
            <a:r>
              <a:rPr lang="en-GB" dirty="0" smtClean="0"/>
              <a:t>October </a:t>
            </a:r>
            <a:r>
              <a:rPr lang="en-GB" dirty="0" smtClean="0"/>
              <a:t>2019 – a really positive training experience for medical trainees. ‘</a:t>
            </a:r>
            <a:r>
              <a:rPr lang="en-GB" dirty="0"/>
              <a:t>Teaching was described as </a:t>
            </a:r>
            <a:r>
              <a:rPr lang="en-GB" dirty="0" smtClean="0"/>
              <a:t>brilliant.’ </a:t>
            </a:r>
          </a:p>
        </p:txBody>
      </p:sp>
      <p:sp>
        <p:nvSpPr>
          <p:cNvPr id="4" name="Slide Number Placeholder 3"/>
          <p:cNvSpPr>
            <a:spLocks noGrp="1"/>
          </p:cNvSpPr>
          <p:nvPr>
            <p:ph type="sldNum" sz="quarter" idx="12"/>
          </p:nvPr>
        </p:nvSpPr>
        <p:spPr/>
        <p:txBody>
          <a:bodyPr/>
          <a:lstStyle/>
          <a:p>
            <a:fld id="{E051598E-9D06-4046-8EF2-7702044C4E81}" type="slidenum">
              <a:rPr lang="en-US" smtClean="0"/>
              <a:pPr/>
              <a:t>12</a:t>
            </a:fld>
            <a:endParaRPr lang="en-US" dirty="0"/>
          </a:p>
        </p:txBody>
      </p:sp>
      <p:sp>
        <p:nvSpPr>
          <p:cNvPr id="5" name="Footer Placeholder 4"/>
          <p:cNvSpPr>
            <a:spLocks noGrp="1"/>
          </p:cNvSpPr>
          <p:nvPr>
            <p:ph type="ftr" sz="quarter" idx="3"/>
          </p:nvPr>
        </p:nvSpPr>
        <p:spPr/>
        <p:txBody>
          <a:bodyPr/>
          <a:lstStyle/>
          <a:p>
            <a:r>
              <a:rPr lang="en-US" dirty="0"/>
              <a:t>Maternity Improvement </a:t>
            </a:r>
            <a:r>
              <a:rPr lang="en-US" dirty="0" err="1"/>
              <a:t>Programme</a:t>
            </a:r>
            <a:r>
              <a:rPr lang="en-US" dirty="0"/>
              <a:t> – CTM Board</a:t>
            </a:r>
          </a:p>
        </p:txBody>
      </p:sp>
    </p:spTree>
    <p:extLst>
      <p:ext uri="{BB962C8B-B14F-4D97-AF65-F5344CB8AC3E}">
        <p14:creationId xmlns:p14="http://schemas.microsoft.com/office/powerpoint/2010/main" val="1916985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Next steps…</a:t>
            </a:r>
            <a:endParaRPr lang="en-GB" dirty="0"/>
          </a:p>
        </p:txBody>
      </p:sp>
      <p:sp>
        <p:nvSpPr>
          <p:cNvPr id="3" name="Content Placeholder 2"/>
          <p:cNvSpPr>
            <a:spLocks noGrp="1"/>
          </p:cNvSpPr>
          <p:nvPr>
            <p:ph idx="1"/>
          </p:nvPr>
        </p:nvSpPr>
        <p:spPr>
          <a:xfrm>
            <a:off x="744000" y="2088001"/>
            <a:ext cx="6864168" cy="3933287"/>
          </a:xfrm>
        </p:spPr>
        <p:txBody>
          <a:bodyPr>
            <a:normAutofit fontScale="77500" lnSpcReduction="20000"/>
          </a:bodyPr>
          <a:lstStyle/>
          <a:p>
            <a:pPr marL="342900" indent="-342900">
              <a:buFont typeface="Arial" panose="020B0604020202020204" pitchFamily="34" charset="0"/>
              <a:buChar char="•"/>
            </a:pPr>
            <a:r>
              <a:rPr lang="en-GB" sz="2300" dirty="0" smtClean="0"/>
              <a:t>Turning the dial on the recommendations that have been completed</a:t>
            </a:r>
          </a:p>
          <a:p>
            <a:pPr marL="342900" indent="-342900">
              <a:buFont typeface="Arial" panose="020B0604020202020204" pitchFamily="34" charset="0"/>
              <a:buChar char="•"/>
            </a:pPr>
            <a:r>
              <a:rPr lang="en-GB" sz="2300" dirty="0" smtClean="0"/>
              <a:t>Working on sustaining improvement on themes from women at </a:t>
            </a:r>
            <a:r>
              <a:rPr lang="en-GB" sz="2300" dirty="0" smtClean="0"/>
              <a:t>Prince Charles Hospital – </a:t>
            </a:r>
            <a:r>
              <a:rPr lang="en-GB" sz="2300" dirty="0" smtClean="0"/>
              <a:t>timely analgesia</a:t>
            </a:r>
          </a:p>
          <a:p>
            <a:pPr marL="342900" indent="-342900">
              <a:buFont typeface="Arial" panose="020B0604020202020204" pitchFamily="34" charset="0"/>
              <a:buChar char="•"/>
            </a:pPr>
            <a:r>
              <a:rPr lang="en-GB" sz="2300" dirty="0" smtClean="0"/>
              <a:t>Improving complaint response times and experience.</a:t>
            </a:r>
            <a:endParaRPr lang="en-GB" sz="2300" dirty="0"/>
          </a:p>
          <a:p>
            <a:pPr marL="342900" indent="-342900">
              <a:buFont typeface="Arial" panose="020B0604020202020204" pitchFamily="34" charset="0"/>
              <a:buChar char="•"/>
            </a:pPr>
            <a:r>
              <a:rPr lang="en-GB" sz="2300" dirty="0" smtClean="0"/>
              <a:t>Improvement plan focussing on moving from ‘early progress’ through to ‘results’ phase in the maturity matrix</a:t>
            </a:r>
          </a:p>
          <a:p>
            <a:pPr marL="342900" indent="-342900">
              <a:buFont typeface="Arial" panose="020B0604020202020204" pitchFamily="34" charset="0"/>
              <a:buChar char="•"/>
            </a:pPr>
            <a:r>
              <a:rPr lang="en-GB" sz="2300" dirty="0" smtClean="0"/>
              <a:t>Focus on working in partnership with staff, women and families and other stakeholders to drive sustained improvement </a:t>
            </a:r>
          </a:p>
          <a:p>
            <a:pPr marL="342900" indent="-342900">
              <a:buFont typeface="Arial" panose="020B0604020202020204" pitchFamily="34" charset="0"/>
              <a:buChar char="•"/>
            </a:pPr>
            <a:r>
              <a:rPr lang="en-GB" sz="2300" dirty="0" smtClean="0"/>
              <a:t>Improvement through the lens of Values and Behaviours</a:t>
            </a:r>
          </a:p>
          <a:p>
            <a:pPr marL="342900" indent="-342900">
              <a:buFont typeface="Arial" panose="020B0604020202020204" pitchFamily="34" charset="0"/>
              <a:buChar char="•"/>
            </a:pPr>
            <a:r>
              <a:rPr lang="en-GB" sz="2300" dirty="0" smtClean="0"/>
              <a:t>Aligning key metrics to the projects</a:t>
            </a:r>
          </a:p>
          <a:p>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13</a:t>
            </a:fld>
            <a:endParaRPr lang="en-US" dirty="0"/>
          </a:p>
        </p:txBody>
      </p:sp>
      <p:sp>
        <p:nvSpPr>
          <p:cNvPr id="5" name="Footer Placeholder 4"/>
          <p:cNvSpPr>
            <a:spLocks noGrp="1"/>
          </p:cNvSpPr>
          <p:nvPr>
            <p:ph type="ftr" sz="quarter" idx="3"/>
          </p:nvPr>
        </p:nvSpPr>
        <p:spPr/>
        <p:txBody>
          <a:bodyPr/>
          <a:lstStyle/>
          <a:p>
            <a:r>
              <a:rPr lang="en-US" dirty="0"/>
              <a:t>Maternity Improvement </a:t>
            </a:r>
            <a:r>
              <a:rPr lang="en-US" dirty="0" err="1"/>
              <a:t>Programme</a:t>
            </a:r>
            <a:r>
              <a:rPr lang="en-US" dirty="0"/>
              <a:t> – CTM Board</a:t>
            </a:r>
          </a:p>
        </p:txBody>
      </p:sp>
      <p:graphicFrame>
        <p:nvGraphicFramePr>
          <p:cNvPr id="7" name="Chart 6"/>
          <p:cNvGraphicFramePr/>
          <p:nvPr>
            <p:extLst>
              <p:ext uri="{D42A27DB-BD31-4B8C-83A1-F6EECF244321}">
                <p14:modId xmlns:p14="http://schemas.microsoft.com/office/powerpoint/2010/main" val="1714177249"/>
              </p:ext>
            </p:extLst>
          </p:nvPr>
        </p:nvGraphicFramePr>
        <p:xfrm>
          <a:off x="7032104" y="1368000"/>
          <a:ext cx="4680520" cy="4221240"/>
        </p:xfrm>
        <a:graphic>
          <a:graphicData uri="http://schemas.openxmlformats.org/drawingml/2006/chart">
            <c:chart xmlns:c="http://schemas.openxmlformats.org/drawingml/2006/chart" xmlns:r="http://schemas.openxmlformats.org/officeDocument/2006/relationships" r:id="rId2"/>
          </a:graphicData>
        </a:graphic>
      </p:graphicFrame>
      <p:pic>
        <p:nvPicPr>
          <p:cNvPr id="8" name="Picture 7" descr="C:\Users\an185199\AppData\Local\Microsoft\Windows\Temporary Internet Files\Content.Outlook\TTDNYT0J\Maternity_Attempt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19736" y="188640"/>
            <a:ext cx="1440159" cy="905032"/>
          </a:xfrm>
          <a:prstGeom prst="rect">
            <a:avLst/>
          </a:prstGeom>
          <a:noFill/>
          <a:ln>
            <a:noFill/>
          </a:ln>
        </p:spPr>
      </p:pic>
      <p:sp>
        <p:nvSpPr>
          <p:cNvPr id="6" name="Curved Left Arrow 5"/>
          <p:cNvSpPr/>
          <p:nvPr/>
        </p:nvSpPr>
        <p:spPr>
          <a:xfrm>
            <a:off x="10776520" y="2016072"/>
            <a:ext cx="671480" cy="306911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779521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an185199\AppData\Local\Microsoft\Windows\Temporary Internet Files\Content.Outlook\TTDNYT0J\Maternity_Attempt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9736" y="188640"/>
            <a:ext cx="1440159" cy="905032"/>
          </a:xfrm>
          <a:prstGeom prst="rect">
            <a:avLst/>
          </a:prstGeom>
          <a:noFill/>
          <a:ln>
            <a:noFill/>
          </a:ln>
        </p:spPr>
      </p:pic>
    </p:spTree>
    <p:extLst>
      <p:ext uri="{BB962C8B-B14F-4D97-AF65-F5344CB8AC3E}">
        <p14:creationId xmlns:p14="http://schemas.microsoft.com/office/powerpoint/2010/main" val="29328512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1093672"/>
            <a:ext cx="11256656" cy="895168"/>
          </a:xfrm>
        </p:spPr>
        <p:txBody>
          <a:bodyPr/>
          <a:lstStyle/>
          <a:p>
            <a:r>
              <a:rPr lang="en-GB" dirty="0" smtClean="0"/>
              <a:t>Background</a:t>
            </a:r>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2</a:t>
            </a:fld>
            <a:endParaRPr lang="en-US" dirty="0"/>
          </a:p>
        </p:txBody>
      </p:sp>
      <p:sp>
        <p:nvSpPr>
          <p:cNvPr id="5" name="Footer Placeholder 4"/>
          <p:cNvSpPr>
            <a:spLocks noGrp="1"/>
          </p:cNvSpPr>
          <p:nvPr>
            <p:ph type="ftr" sz="quarter" idx="3"/>
          </p:nvPr>
        </p:nvSpPr>
        <p:spPr/>
        <p:txBody>
          <a:bodyPr/>
          <a:lstStyle/>
          <a:p>
            <a:r>
              <a:rPr lang="en-US" dirty="0"/>
              <a:t>Maternity Improvement </a:t>
            </a:r>
            <a:r>
              <a:rPr lang="en-US" dirty="0" err="1"/>
              <a:t>Programme</a:t>
            </a:r>
            <a:r>
              <a:rPr lang="en-US" dirty="0"/>
              <a:t> – CTM Board</a:t>
            </a:r>
          </a:p>
        </p:txBody>
      </p:sp>
      <p:pic>
        <p:nvPicPr>
          <p:cNvPr id="7" name="Picture 6" descr="C:\Users\an185199\AppData\Local\Microsoft\Windows\Temporary Internet Files\Content.Outlook\TTDNYT0J\Maternity_Attempt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9736" y="188640"/>
            <a:ext cx="1440159" cy="905032"/>
          </a:xfrm>
          <a:prstGeom prst="rect">
            <a:avLst/>
          </a:prstGeom>
          <a:noFill/>
          <a:ln>
            <a:noFill/>
          </a:ln>
        </p:spPr>
      </p:pic>
      <p:graphicFrame>
        <p:nvGraphicFramePr>
          <p:cNvPr id="10" name="Content Placeholder 9"/>
          <p:cNvGraphicFramePr>
            <a:graphicFrameLocks noGrp="1"/>
          </p:cNvGraphicFramePr>
          <p:nvPr>
            <p:ph idx="1"/>
            <p:extLst>
              <p:ext uri="{D42A27DB-BD31-4B8C-83A1-F6EECF244321}">
                <p14:modId xmlns:p14="http://schemas.microsoft.com/office/powerpoint/2010/main" val="368114077"/>
              </p:ext>
            </p:extLst>
          </p:nvPr>
        </p:nvGraphicFramePr>
        <p:xfrm>
          <a:off x="539948" y="1412776"/>
          <a:ext cx="11112103" cy="41770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695400" y="5085184"/>
            <a:ext cx="10956651" cy="1200329"/>
          </a:xfrm>
          <a:prstGeom prst="rect">
            <a:avLst/>
          </a:prstGeom>
          <a:noFill/>
        </p:spPr>
        <p:txBody>
          <a:bodyPr wrap="square" rtlCol="0">
            <a:spAutoFit/>
          </a:bodyPr>
          <a:lstStyle/>
          <a:p>
            <a:r>
              <a:rPr lang="en-GB" dirty="0" smtClean="0"/>
              <a:t>KEY:</a:t>
            </a:r>
          </a:p>
          <a:p>
            <a:r>
              <a:rPr lang="en-GB" dirty="0" smtClean="0"/>
              <a:t>RCOG – Royal College of Obstetricians and Gynaecologists and Royal College of Midwives (RCM)</a:t>
            </a:r>
          </a:p>
          <a:p>
            <a:r>
              <a:rPr lang="en-GB" dirty="0" smtClean="0"/>
              <a:t>WG – Welsh Government</a:t>
            </a:r>
          </a:p>
          <a:p>
            <a:r>
              <a:rPr lang="en-GB" dirty="0" smtClean="0"/>
              <a:t>MIB – Maternity Improvement Board</a:t>
            </a:r>
            <a:endParaRPr lang="en-GB" dirty="0"/>
          </a:p>
        </p:txBody>
      </p:sp>
    </p:spTree>
    <p:extLst>
      <p:ext uri="{BB962C8B-B14F-4D97-AF65-F5344CB8AC3E}">
        <p14:creationId xmlns:p14="http://schemas.microsoft.com/office/powerpoint/2010/main" val="2796869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Publication of Reports April 2019</a:t>
            </a:r>
            <a:endParaRPr lang="en-GB" dirty="0"/>
          </a:p>
        </p:txBody>
      </p:sp>
      <p:sp>
        <p:nvSpPr>
          <p:cNvPr id="3" name="Content Placeholder 2"/>
          <p:cNvSpPr>
            <a:spLocks noGrp="1"/>
          </p:cNvSpPr>
          <p:nvPr>
            <p:ph idx="1"/>
          </p:nvPr>
        </p:nvSpPr>
        <p:spPr/>
        <p:txBody>
          <a:bodyPr>
            <a:normAutofit lnSpcReduction="10000"/>
          </a:bodyPr>
          <a:lstStyle/>
          <a:p>
            <a:r>
              <a:rPr lang="en-GB" dirty="0" smtClean="0"/>
              <a:t>Key concerns across a range of issues:</a:t>
            </a:r>
          </a:p>
          <a:p>
            <a:pPr marL="342900" indent="-342900">
              <a:buFont typeface="Arial" panose="020B0604020202020204" pitchFamily="34" charset="0"/>
              <a:buChar char="•"/>
            </a:pPr>
            <a:r>
              <a:rPr lang="en-GB" dirty="0" smtClean="0"/>
              <a:t>Governance</a:t>
            </a:r>
          </a:p>
          <a:p>
            <a:pPr marL="342900" indent="-342900">
              <a:buFont typeface="Arial" panose="020B0604020202020204" pitchFamily="34" charset="0"/>
              <a:buChar char="•"/>
            </a:pPr>
            <a:r>
              <a:rPr lang="en-GB" dirty="0" smtClean="0"/>
              <a:t>Quality and Safety</a:t>
            </a:r>
          </a:p>
          <a:p>
            <a:pPr marL="342900" indent="-342900">
              <a:buFont typeface="Arial" panose="020B0604020202020204" pitchFamily="34" charset="0"/>
              <a:buChar char="•"/>
            </a:pPr>
            <a:r>
              <a:rPr lang="en-GB" dirty="0" smtClean="0"/>
              <a:t>Staff Experience, Engagement </a:t>
            </a:r>
          </a:p>
          <a:p>
            <a:pPr marL="342900" indent="-342900">
              <a:buFont typeface="Arial" panose="020B0604020202020204" pitchFamily="34" charset="0"/>
              <a:buChar char="•"/>
            </a:pPr>
            <a:r>
              <a:rPr lang="en-GB" dirty="0" smtClean="0"/>
              <a:t>Staff Capability and Capacity</a:t>
            </a:r>
          </a:p>
          <a:p>
            <a:pPr marL="342900" indent="-342900">
              <a:buFont typeface="Arial" panose="020B0604020202020204" pitchFamily="34" charset="0"/>
              <a:buChar char="•"/>
            </a:pPr>
            <a:r>
              <a:rPr lang="en-GB" dirty="0" smtClean="0"/>
              <a:t>Management and Leadership</a:t>
            </a:r>
          </a:p>
          <a:p>
            <a:pPr marL="342900" indent="-342900">
              <a:buFont typeface="Arial" panose="020B0604020202020204" pitchFamily="34" charset="0"/>
              <a:buChar char="•"/>
            </a:pPr>
            <a:r>
              <a:rPr lang="en-GB" dirty="0" smtClean="0"/>
              <a:t>Women’s and Families’ Experience</a:t>
            </a:r>
          </a:p>
          <a:p>
            <a:pPr marL="342900" indent="-342900">
              <a:buFont typeface="Arial" panose="020B0604020202020204" pitchFamily="34" charset="0"/>
              <a:buChar char="•"/>
            </a:pPr>
            <a:endParaRPr lang="en-GB" dirty="0" smtClean="0"/>
          </a:p>
        </p:txBody>
      </p:sp>
      <p:sp>
        <p:nvSpPr>
          <p:cNvPr id="4" name="Slide Number Placeholder 3"/>
          <p:cNvSpPr>
            <a:spLocks noGrp="1"/>
          </p:cNvSpPr>
          <p:nvPr>
            <p:ph type="sldNum" sz="quarter" idx="12"/>
          </p:nvPr>
        </p:nvSpPr>
        <p:spPr/>
        <p:txBody>
          <a:bodyPr/>
          <a:lstStyle/>
          <a:p>
            <a:fld id="{E051598E-9D06-4046-8EF2-7702044C4E81}" type="slidenum">
              <a:rPr lang="en-US" smtClean="0"/>
              <a:pPr/>
              <a:t>3</a:t>
            </a:fld>
            <a:endParaRPr lang="en-US" dirty="0"/>
          </a:p>
        </p:txBody>
      </p:sp>
      <p:sp>
        <p:nvSpPr>
          <p:cNvPr id="5" name="Footer Placeholder 4"/>
          <p:cNvSpPr>
            <a:spLocks noGrp="1"/>
          </p:cNvSpPr>
          <p:nvPr>
            <p:ph type="ftr" sz="quarter" idx="3"/>
          </p:nvPr>
        </p:nvSpPr>
        <p:spPr>
          <a:xfrm>
            <a:off x="1343472" y="6294080"/>
            <a:ext cx="10273141" cy="548680"/>
          </a:xfrm>
        </p:spPr>
        <p:txBody>
          <a:bodyPr/>
          <a:lstStyle/>
          <a:p>
            <a:r>
              <a:rPr lang="en-US" dirty="0"/>
              <a:t>Maternity Improvement </a:t>
            </a:r>
            <a:r>
              <a:rPr lang="en-US" dirty="0" err="1"/>
              <a:t>Programme</a:t>
            </a:r>
            <a:r>
              <a:rPr lang="en-US" dirty="0"/>
              <a:t> – </a:t>
            </a:r>
            <a:r>
              <a:rPr lang="en-US" dirty="0" smtClean="0"/>
              <a:t>CTM Board</a:t>
            </a:r>
            <a:endParaRPr lang="en-US" dirty="0"/>
          </a:p>
        </p:txBody>
      </p:sp>
      <p:pic>
        <p:nvPicPr>
          <p:cNvPr id="6" name="Picture 5" descr="C:\Users\an185199\AppData\Local\Microsoft\Windows\Temporary Internet Files\Content.Outlook\TTDNYT0J\Maternity_Attempt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9736" y="188640"/>
            <a:ext cx="1440159" cy="905032"/>
          </a:xfrm>
          <a:prstGeom prst="rect">
            <a:avLst/>
          </a:prstGeom>
          <a:noFill/>
          <a:ln>
            <a:noFill/>
          </a:ln>
        </p:spPr>
      </p:pic>
      <p:pic>
        <p:nvPicPr>
          <p:cNvPr id="8" name="Picture 7">
            <a:extLst>
              <a:ext uri="{FF2B5EF4-FFF2-40B4-BE49-F238E27FC236}">
                <a16:creationId xmlns="" xmlns:a16="http://schemas.microsoft.com/office/drawing/2014/main" id="{FA7FCB2B-868A-0446-885C-BB40C808CFE9}"/>
              </a:ext>
            </a:extLst>
          </p:cNvPr>
          <p:cNvPicPr>
            <a:picLocks noChangeAspect="1"/>
          </p:cNvPicPr>
          <p:nvPr/>
        </p:nvPicPr>
        <p:blipFill>
          <a:blip r:embed="rId3"/>
          <a:stretch>
            <a:fillRect/>
          </a:stretch>
        </p:blipFill>
        <p:spPr>
          <a:xfrm rot="886043">
            <a:off x="9113604" y="1081585"/>
            <a:ext cx="2813734" cy="4073370"/>
          </a:xfrm>
          <a:prstGeom prst="rect">
            <a:avLst/>
          </a:prstGeom>
        </p:spPr>
        <p:style>
          <a:lnRef idx="0">
            <a:schemeClr val="accent3"/>
          </a:lnRef>
          <a:fillRef idx="3">
            <a:schemeClr val="accent3"/>
          </a:fillRef>
          <a:effectRef idx="3">
            <a:schemeClr val="accent3"/>
          </a:effectRef>
          <a:fontRef idx="minor">
            <a:schemeClr val="lt1"/>
          </a:fontRef>
        </p:style>
      </p:pic>
      <p:pic>
        <p:nvPicPr>
          <p:cNvPr id="7" name="Picture 2" descr="Image-1.jpg">
            <a:extLst>
              <a:ext uri="{FF2B5EF4-FFF2-40B4-BE49-F238E27FC236}">
                <a16:creationId xmlns:a16="http://schemas.microsoft.com/office/drawing/2014/main" xmlns="" id="{ADF35B62-F318-6A4F-8053-273B627024D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921739">
            <a:off x="7957056" y="2315914"/>
            <a:ext cx="2567210" cy="3734123"/>
          </a:xfrm>
          <a:prstGeom prst="rect">
            <a:avLst/>
          </a:prstGeom>
          <a:extLst>
            <a:ext uri="{909E8E84-426E-40dd-AFC4-6F175D3DCCD1}">
              <a14:hiddenFill xmlns="" xmlns:a14="http://schemas.microsoft.com/office/drawing/2010/main">
                <a:solidFill>
                  <a:srgbClr val="FFFFFF"/>
                </a:solidFill>
              </a14:hiddenFill>
            </a:ext>
          </a:extLst>
        </p:spPr>
        <p:style>
          <a:lnRef idx="0">
            <a:schemeClr val="accent3"/>
          </a:lnRef>
          <a:fillRef idx="3">
            <a:schemeClr val="accent3"/>
          </a:fillRef>
          <a:effectRef idx="3">
            <a:schemeClr val="accent3"/>
          </a:effectRef>
          <a:fontRef idx="minor">
            <a:schemeClr val="lt1"/>
          </a:fontRef>
        </p:style>
      </p:pic>
    </p:spTree>
    <p:extLst>
      <p:ext uri="{BB962C8B-B14F-4D97-AF65-F5344CB8AC3E}">
        <p14:creationId xmlns:p14="http://schemas.microsoft.com/office/powerpoint/2010/main" val="618878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968624" cy="620840"/>
          </a:xfrm>
        </p:spPr>
        <p:txBody>
          <a:bodyPr>
            <a:normAutofit/>
          </a:bodyPr>
          <a:lstStyle/>
          <a:p>
            <a:r>
              <a:rPr lang="en-GB" dirty="0" smtClean="0"/>
              <a:t>Special Measures</a:t>
            </a:r>
            <a:endParaRPr lang="en-GB" dirty="0"/>
          </a:p>
        </p:txBody>
      </p:sp>
      <p:sp>
        <p:nvSpPr>
          <p:cNvPr id="3" name="Content Placeholder 2"/>
          <p:cNvSpPr>
            <a:spLocks noGrp="1"/>
          </p:cNvSpPr>
          <p:nvPr>
            <p:ph idx="1"/>
          </p:nvPr>
        </p:nvSpPr>
        <p:spPr/>
        <p:txBody>
          <a:bodyPr>
            <a:normAutofit/>
          </a:bodyPr>
          <a:lstStyle/>
          <a:p>
            <a:r>
              <a:rPr lang="en-GB" sz="1900" dirty="0" smtClean="0"/>
              <a:t>The Health Minister appoints an Independent Maternity Oversight Panel to: </a:t>
            </a:r>
          </a:p>
          <a:p>
            <a:pPr marL="342900" indent="-342900">
              <a:buFont typeface="Arial" panose="020B0604020202020204" pitchFamily="34" charset="0"/>
              <a:buChar char="•"/>
            </a:pPr>
            <a:r>
              <a:rPr lang="en-GB" sz="1900" dirty="0" smtClean="0"/>
              <a:t>To </a:t>
            </a:r>
            <a:r>
              <a:rPr lang="en-US" sz="1900" dirty="0" smtClean="0"/>
              <a:t>provide assurance, constructive challenge and oversight of the improvement against the 70 RCOG/RCM recommendations</a:t>
            </a:r>
            <a:endParaRPr lang="en-GB" sz="1900" dirty="0" smtClean="0"/>
          </a:p>
          <a:p>
            <a:pPr marL="342900" lvl="0" indent="-342900">
              <a:buFont typeface="Arial" panose="020B0604020202020204" pitchFamily="34" charset="0"/>
              <a:buChar char="•"/>
            </a:pPr>
            <a:r>
              <a:rPr lang="en-GB" sz="1900" dirty="0" smtClean="0"/>
              <a:t>To </a:t>
            </a:r>
            <a:r>
              <a:rPr lang="en-GB" sz="1900" dirty="0"/>
              <a:t>establish and agree an independent multidisciplinary process to clinically review relevant cases and to ensure that any learning which emerges from these reviews is acted upon by the Health Board and others</a:t>
            </a:r>
          </a:p>
          <a:p>
            <a:pPr marL="558900" lvl="2" indent="-342900"/>
            <a:endParaRPr lang="en-GB" dirty="0"/>
          </a:p>
          <a:p>
            <a:pPr marL="342900" indent="-342900">
              <a:buFont typeface="Arial" panose="020B0604020202020204" pitchFamily="34" charset="0"/>
              <a:buChar char="•"/>
            </a:pPr>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4</a:t>
            </a:fld>
            <a:endParaRPr lang="en-US" dirty="0"/>
          </a:p>
        </p:txBody>
      </p:sp>
      <p:sp>
        <p:nvSpPr>
          <p:cNvPr id="5" name="Footer Placeholder 4"/>
          <p:cNvSpPr>
            <a:spLocks noGrp="1"/>
          </p:cNvSpPr>
          <p:nvPr>
            <p:ph type="ftr" sz="quarter" idx="3"/>
          </p:nvPr>
        </p:nvSpPr>
        <p:spPr/>
        <p:txBody>
          <a:bodyPr/>
          <a:lstStyle/>
          <a:p>
            <a:r>
              <a:rPr lang="en-US" dirty="0"/>
              <a:t>Maternity Improvement </a:t>
            </a:r>
            <a:r>
              <a:rPr lang="en-US" dirty="0" err="1"/>
              <a:t>Programme</a:t>
            </a:r>
            <a:r>
              <a:rPr lang="en-US" dirty="0"/>
              <a:t> – CTM Board</a:t>
            </a:r>
          </a:p>
        </p:txBody>
      </p:sp>
      <p:pic>
        <p:nvPicPr>
          <p:cNvPr id="6" name="Picture 5" descr="C:\Users\an185199\AppData\Local\Microsoft\Windows\Temporary Internet Files\Content.Outlook\TTDNYT0J\Maternity_Attempt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9736" y="188640"/>
            <a:ext cx="1440159" cy="905032"/>
          </a:xfrm>
          <a:prstGeom prst="rect">
            <a:avLst/>
          </a:prstGeom>
          <a:noFill/>
          <a:ln>
            <a:noFill/>
          </a:ln>
        </p:spPr>
      </p:pic>
    </p:spTree>
    <p:extLst>
      <p:ext uri="{BB962C8B-B14F-4D97-AF65-F5344CB8AC3E}">
        <p14:creationId xmlns:p14="http://schemas.microsoft.com/office/powerpoint/2010/main" val="23916429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744000" y="980728"/>
            <a:ext cx="10704000" cy="1035344"/>
          </a:xfrm>
        </p:spPr>
        <p:txBody>
          <a:bodyPr/>
          <a:lstStyle/>
          <a:p>
            <a:r>
              <a:rPr lang="en-GB" dirty="0" smtClean="0"/>
              <a:t>Maternity Improvement Programme Structure</a:t>
            </a:r>
            <a:endParaRPr lang="en-US"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5</a:t>
            </a:fld>
            <a:endParaRPr lang="en-US" dirty="0"/>
          </a:p>
        </p:txBody>
      </p:sp>
      <p:sp>
        <p:nvSpPr>
          <p:cNvPr id="5" name="Footer Placeholder 4"/>
          <p:cNvSpPr>
            <a:spLocks noGrp="1"/>
          </p:cNvSpPr>
          <p:nvPr>
            <p:ph type="ftr" sz="quarter" idx="3"/>
          </p:nvPr>
        </p:nvSpPr>
        <p:spPr/>
        <p:txBody>
          <a:bodyPr/>
          <a:lstStyle/>
          <a:p>
            <a:r>
              <a:rPr lang="en-US" dirty="0"/>
              <a:t>Maternity Improvement </a:t>
            </a:r>
            <a:r>
              <a:rPr lang="en-US" dirty="0" err="1"/>
              <a:t>Programme</a:t>
            </a:r>
            <a:r>
              <a:rPr lang="en-US" dirty="0"/>
              <a:t> – CTM Board</a:t>
            </a:r>
          </a:p>
        </p:txBody>
      </p:sp>
      <p:pic>
        <p:nvPicPr>
          <p:cNvPr id="6" name="Picture 5" descr="C:\Users\an185199\AppData\Local\Microsoft\Windows\Temporary Internet Files\Content.Outlook\TTDNYT0J\Maternity_Attempt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9736" y="188640"/>
            <a:ext cx="1440159" cy="905032"/>
          </a:xfrm>
          <a:prstGeom prst="rect">
            <a:avLst/>
          </a:prstGeom>
          <a:noFill/>
          <a:ln>
            <a:noFill/>
          </a:ln>
        </p:spPr>
      </p:pic>
      <p:pic>
        <p:nvPicPr>
          <p:cNvPr id="7" name="Content Placeholder 6"/>
          <p:cNvPicPr>
            <a:picLocks noGrp="1" noChangeAspect="1"/>
          </p:cNvPicPr>
          <p:nvPr>
            <p:ph idx="1"/>
          </p:nvPr>
        </p:nvPicPr>
        <p:blipFill>
          <a:blip r:embed="rId3"/>
          <a:stretch>
            <a:fillRect/>
          </a:stretch>
        </p:blipFill>
        <p:spPr>
          <a:xfrm>
            <a:off x="744001" y="1594633"/>
            <a:ext cx="9456455" cy="4558517"/>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Driving improvement through a maturity matrix</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58117402"/>
              </p:ext>
            </p:extLst>
          </p:nvPr>
        </p:nvGraphicFramePr>
        <p:xfrm>
          <a:off x="744538" y="2133600"/>
          <a:ext cx="10702925" cy="4032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E051598E-9D06-4046-8EF2-7702044C4E81}" type="slidenum">
              <a:rPr lang="en-US" smtClean="0"/>
              <a:pPr/>
              <a:t>6</a:t>
            </a:fld>
            <a:endParaRPr lang="en-US" dirty="0"/>
          </a:p>
        </p:txBody>
      </p:sp>
      <p:sp>
        <p:nvSpPr>
          <p:cNvPr id="5" name="Footer Placeholder 4"/>
          <p:cNvSpPr>
            <a:spLocks noGrp="1"/>
          </p:cNvSpPr>
          <p:nvPr>
            <p:ph type="ftr" sz="quarter" idx="3"/>
          </p:nvPr>
        </p:nvSpPr>
        <p:spPr/>
        <p:txBody>
          <a:bodyPr/>
          <a:lstStyle/>
          <a:p>
            <a:r>
              <a:rPr lang="en-US" dirty="0"/>
              <a:t>Maternity Improvement </a:t>
            </a:r>
            <a:r>
              <a:rPr lang="en-US" dirty="0" err="1"/>
              <a:t>Programme</a:t>
            </a:r>
            <a:r>
              <a:rPr lang="en-US" dirty="0"/>
              <a:t> – CTM Board</a:t>
            </a:r>
          </a:p>
        </p:txBody>
      </p:sp>
      <p:pic>
        <p:nvPicPr>
          <p:cNvPr id="6" name="Picture 5" descr="C:\Users\an185199\AppData\Local\Microsoft\Windows\Temporary Internet Files\Content.Outlook\TTDNYT0J\Maternity_Attempt2.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19736" y="188640"/>
            <a:ext cx="1440159" cy="905032"/>
          </a:xfrm>
          <a:prstGeom prst="rect">
            <a:avLst/>
          </a:prstGeom>
          <a:noFill/>
          <a:ln>
            <a:noFill/>
          </a:ln>
        </p:spPr>
      </p:pic>
      <p:sp>
        <p:nvSpPr>
          <p:cNvPr id="3" name="TextBox 2"/>
          <p:cNvSpPr txBox="1"/>
          <p:nvPr/>
        </p:nvSpPr>
        <p:spPr>
          <a:xfrm>
            <a:off x="6888088" y="4653136"/>
            <a:ext cx="4320480" cy="1384995"/>
          </a:xfrm>
          <a:prstGeom prst="rect">
            <a:avLst/>
          </a:prstGeom>
          <a:noFill/>
        </p:spPr>
        <p:txBody>
          <a:bodyPr wrap="square" rtlCol="0">
            <a:spAutoFit/>
          </a:bodyPr>
          <a:lstStyle/>
          <a:p>
            <a:r>
              <a:rPr lang="en-GB" sz="2800" dirty="0" smtClean="0">
                <a:solidFill>
                  <a:schemeClr val="accent3">
                    <a:lumMod val="50000"/>
                  </a:schemeClr>
                </a:solidFill>
              </a:rPr>
              <a:t>Narrative Descriptions of a Maternity Service at each Level</a:t>
            </a:r>
            <a:endParaRPr lang="en-GB" sz="2800" dirty="0">
              <a:solidFill>
                <a:schemeClr val="accent3">
                  <a:lumMod val="50000"/>
                </a:schemeClr>
              </a:solidFill>
            </a:endParaRPr>
          </a:p>
        </p:txBody>
      </p:sp>
    </p:spTree>
    <p:extLst>
      <p:ext uri="{BB962C8B-B14F-4D97-AF65-F5344CB8AC3E}">
        <p14:creationId xmlns:p14="http://schemas.microsoft.com/office/powerpoint/2010/main" val="42558478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How are we doing?</a:t>
            </a:r>
            <a:endParaRPr lang="en-GB" dirty="0"/>
          </a:p>
        </p:txBody>
      </p:sp>
      <p:sp>
        <p:nvSpPr>
          <p:cNvPr id="3" name="Content Placeholder 2"/>
          <p:cNvSpPr>
            <a:spLocks noGrp="1"/>
          </p:cNvSpPr>
          <p:nvPr>
            <p:ph idx="1"/>
          </p:nvPr>
        </p:nvSpPr>
        <p:spPr/>
        <p:txBody>
          <a:bodyPr>
            <a:normAutofit fontScale="85000" lnSpcReduction="20000"/>
          </a:bodyPr>
          <a:lstStyle/>
          <a:p>
            <a:r>
              <a:rPr lang="en-GB" b="1" dirty="0" smtClean="0"/>
              <a:t>Immediate Actions:</a:t>
            </a:r>
          </a:p>
          <a:p>
            <a:pPr marL="342900" indent="-342900">
              <a:buFont typeface="Arial" panose="020B0604020202020204" pitchFamily="34" charset="0"/>
              <a:buChar char="•"/>
            </a:pPr>
            <a:r>
              <a:rPr lang="en-GB" dirty="0" smtClean="0"/>
              <a:t>Consultant availability for labour ward</a:t>
            </a:r>
          </a:p>
          <a:p>
            <a:pPr marL="342900" indent="-342900">
              <a:buFont typeface="Arial" panose="020B0604020202020204" pitchFamily="34" charset="0"/>
              <a:buChar char="•"/>
            </a:pPr>
            <a:r>
              <a:rPr lang="en-GB" dirty="0" smtClean="0"/>
              <a:t>Consultant handovers reduced from 4 to 2 per 24 hours </a:t>
            </a:r>
          </a:p>
          <a:p>
            <a:pPr marL="342900" indent="-342900">
              <a:buFont typeface="Arial" panose="020B0604020202020204" pitchFamily="34" charset="0"/>
              <a:buChar char="•"/>
            </a:pPr>
            <a:r>
              <a:rPr lang="en-GB" dirty="0" smtClean="0"/>
              <a:t>Support for trainees</a:t>
            </a:r>
          </a:p>
          <a:p>
            <a:pPr marL="342900" indent="-342900">
              <a:buFont typeface="Arial" panose="020B0604020202020204" pitchFamily="34" charset="0"/>
              <a:buChar char="•"/>
            </a:pPr>
            <a:r>
              <a:rPr lang="en-GB" dirty="0" smtClean="0"/>
              <a:t>Out of hours Consultants available within 30 minutes</a:t>
            </a:r>
          </a:p>
          <a:p>
            <a:pPr marL="342900" indent="-342900">
              <a:buFont typeface="Arial" panose="020B0604020202020204" pitchFamily="34" charset="0"/>
              <a:buChar char="•"/>
            </a:pPr>
            <a:r>
              <a:rPr lang="en-GB" dirty="0"/>
              <a:t>I</a:t>
            </a:r>
            <a:r>
              <a:rPr lang="en-GB" dirty="0" smtClean="0"/>
              <a:t>nduction for locums </a:t>
            </a:r>
          </a:p>
          <a:p>
            <a:pPr marL="342900" indent="-342900">
              <a:buFont typeface="Arial" panose="020B0604020202020204" pitchFamily="34" charset="0"/>
              <a:buChar char="•"/>
            </a:pPr>
            <a:r>
              <a:rPr lang="en-GB" dirty="0" smtClean="0"/>
              <a:t>Admission criteria for neonates &gt;32 weeks </a:t>
            </a:r>
          </a:p>
          <a:p>
            <a:pPr marL="342900" indent="-342900">
              <a:buFont typeface="Arial" panose="020B0604020202020204" pitchFamily="34" charset="0"/>
              <a:buChar char="•"/>
            </a:pPr>
            <a:r>
              <a:rPr lang="en-GB" dirty="0" smtClean="0"/>
              <a:t>High risk ante-natal clinic led by Consultant with specialist skills </a:t>
            </a:r>
          </a:p>
          <a:p>
            <a:pPr marL="342900" indent="-342900">
              <a:buFont typeface="Arial" panose="020B0604020202020204" pitchFamily="34" charset="0"/>
              <a:buChar char="•"/>
            </a:pPr>
            <a:r>
              <a:rPr lang="en-GB" dirty="0" smtClean="0"/>
              <a:t>Midwifery staffing levels monitored with acuity tool and escalation process in place</a:t>
            </a:r>
          </a:p>
          <a:p>
            <a:pPr marL="342900" indent="-342900">
              <a:buFont typeface="Arial" panose="020B0604020202020204" pitchFamily="34" charset="0"/>
              <a:buChar char="•"/>
            </a:pPr>
            <a:r>
              <a:rPr lang="en-GB" dirty="0" smtClean="0"/>
              <a:t>Governance structure developed</a:t>
            </a:r>
          </a:p>
          <a:p>
            <a:pPr marL="342900" indent="-342900">
              <a:buFont typeface="Arial" panose="020B0604020202020204" pitchFamily="34" charset="0"/>
              <a:buChar char="•"/>
            </a:pPr>
            <a:r>
              <a:rPr lang="en-GB" dirty="0" smtClean="0"/>
              <a:t>Staff support from senior management and work commenced to improve culture </a:t>
            </a:r>
          </a:p>
          <a:p>
            <a:pPr marL="342900" indent="-342900">
              <a:buFont typeface="Arial" panose="020B0604020202020204" pitchFamily="34" charset="0"/>
              <a:buChar char="•"/>
            </a:pPr>
            <a:endParaRPr lang="en-GB" dirty="0" smtClean="0"/>
          </a:p>
          <a:p>
            <a:pPr marL="342900" indent="-342900">
              <a:buFont typeface="Arial" panose="020B0604020202020204" pitchFamily="34" charset="0"/>
              <a:buChar char="•"/>
            </a:pPr>
            <a:endParaRPr lang="en-GB" dirty="0"/>
          </a:p>
          <a:p>
            <a:pPr lvl="2" indent="0">
              <a:buNone/>
            </a:pPr>
            <a:endParaRPr lang="en-GB" dirty="0" smtClean="0">
              <a:solidFill>
                <a:srgbClr val="211973"/>
              </a:solidFill>
            </a:endParaRPr>
          </a:p>
        </p:txBody>
      </p:sp>
      <p:sp>
        <p:nvSpPr>
          <p:cNvPr id="4" name="Slide Number Placeholder 3"/>
          <p:cNvSpPr>
            <a:spLocks noGrp="1"/>
          </p:cNvSpPr>
          <p:nvPr>
            <p:ph type="sldNum" sz="quarter" idx="12"/>
          </p:nvPr>
        </p:nvSpPr>
        <p:spPr/>
        <p:txBody>
          <a:bodyPr/>
          <a:lstStyle/>
          <a:p>
            <a:fld id="{E051598E-9D06-4046-8EF2-7702044C4E81}" type="slidenum">
              <a:rPr lang="en-US" smtClean="0"/>
              <a:pPr/>
              <a:t>7</a:t>
            </a:fld>
            <a:endParaRPr lang="en-US" dirty="0"/>
          </a:p>
        </p:txBody>
      </p:sp>
      <p:sp>
        <p:nvSpPr>
          <p:cNvPr id="5" name="Footer Placeholder 4"/>
          <p:cNvSpPr>
            <a:spLocks noGrp="1"/>
          </p:cNvSpPr>
          <p:nvPr>
            <p:ph type="ftr" sz="quarter" idx="3"/>
          </p:nvPr>
        </p:nvSpPr>
        <p:spPr/>
        <p:txBody>
          <a:bodyPr/>
          <a:lstStyle/>
          <a:p>
            <a:r>
              <a:rPr lang="en-US" dirty="0"/>
              <a:t>Maternity Improvement </a:t>
            </a:r>
            <a:r>
              <a:rPr lang="en-US" dirty="0" err="1"/>
              <a:t>Programme</a:t>
            </a:r>
            <a:r>
              <a:rPr lang="en-US" dirty="0"/>
              <a:t> – CTM Board</a:t>
            </a:r>
          </a:p>
        </p:txBody>
      </p:sp>
      <p:pic>
        <p:nvPicPr>
          <p:cNvPr id="6" name="Picture 5" descr="C:\Users\an185199\AppData\Local\Microsoft\Windows\Temporary Internet Files\Content.Outlook\TTDNYT0J\Maternity_Attempt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9736" y="188640"/>
            <a:ext cx="1440159" cy="905032"/>
          </a:xfrm>
          <a:prstGeom prst="rect">
            <a:avLst/>
          </a:prstGeom>
          <a:noFill/>
          <a:ln>
            <a:noFill/>
          </a:ln>
        </p:spPr>
      </p:pic>
      <p:pic>
        <p:nvPicPr>
          <p:cNvPr id="9" name="Picture 8"/>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447928" y="2257266"/>
            <a:ext cx="380199" cy="360040"/>
          </a:xfrm>
          <a:prstGeom prst="rect">
            <a:avLst/>
          </a:prstGeom>
        </p:spPr>
      </p:pic>
      <p:pic>
        <p:nvPicPr>
          <p:cNvPr id="10" name="Picture 9"/>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320136" y="2617306"/>
            <a:ext cx="380199" cy="360040"/>
          </a:xfrm>
          <a:prstGeom prst="rect">
            <a:avLst/>
          </a:prstGeom>
        </p:spPr>
      </p:pic>
      <p:pic>
        <p:nvPicPr>
          <p:cNvPr id="11" name="Picture 10"/>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431704" y="3068960"/>
            <a:ext cx="380199" cy="360040"/>
          </a:xfrm>
          <a:prstGeom prst="rect">
            <a:avLst/>
          </a:prstGeom>
        </p:spPr>
      </p:pic>
      <p:pic>
        <p:nvPicPr>
          <p:cNvPr id="12" name="Picture 11"/>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939937" y="3326631"/>
            <a:ext cx="380199" cy="360040"/>
          </a:xfrm>
          <a:prstGeom prst="rect">
            <a:avLst/>
          </a:prstGeom>
        </p:spPr>
      </p:pic>
      <p:pic>
        <p:nvPicPr>
          <p:cNvPr id="13" name="Picture 12"/>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487681" y="3760188"/>
            <a:ext cx="380199" cy="360040"/>
          </a:xfrm>
          <a:prstGeom prst="rect">
            <a:avLst/>
          </a:prstGeom>
        </p:spPr>
      </p:pic>
      <p:pic>
        <p:nvPicPr>
          <p:cNvPr id="14" name="Picture 13"/>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849814" y="4120228"/>
            <a:ext cx="380199" cy="360040"/>
          </a:xfrm>
          <a:prstGeom prst="rect">
            <a:avLst/>
          </a:prstGeom>
        </p:spPr>
      </p:pic>
      <p:pic>
        <p:nvPicPr>
          <p:cNvPr id="15" name="Picture 14"/>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268708" y="4480268"/>
            <a:ext cx="380199" cy="360040"/>
          </a:xfrm>
          <a:prstGeom prst="rect">
            <a:avLst/>
          </a:prstGeom>
        </p:spPr>
      </p:pic>
      <p:pic>
        <p:nvPicPr>
          <p:cNvPr id="16" name="Picture 15"/>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200456" y="4840308"/>
            <a:ext cx="380199" cy="360040"/>
          </a:xfrm>
          <a:prstGeom prst="rect">
            <a:avLst/>
          </a:prstGeom>
        </p:spPr>
      </p:pic>
      <p:pic>
        <p:nvPicPr>
          <p:cNvPr id="17" name="Picture 16"/>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779696" y="5200348"/>
            <a:ext cx="380199" cy="360040"/>
          </a:xfrm>
          <a:prstGeom prst="rect">
            <a:avLst/>
          </a:prstGeom>
        </p:spPr>
      </p:pic>
      <p:pic>
        <p:nvPicPr>
          <p:cNvPr id="18" name="Picture 17"/>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010356" y="5560388"/>
            <a:ext cx="380199" cy="360040"/>
          </a:xfrm>
          <a:prstGeom prst="rect">
            <a:avLst/>
          </a:prstGeom>
        </p:spPr>
      </p:pic>
    </p:spTree>
    <p:extLst>
      <p:ext uri="{BB962C8B-B14F-4D97-AF65-F5344CB8AC3E}">
        <p14:creationId xmlns:p14="http://schemas.microsoft.com/office/powerpoint/2010/main" val="3046977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051598E-9D06-4046-8EF2-7702044C4E81}" type="slidenum">
              <a:rPr lang="en-US" smtClean="0"/>
              <a:pPr/>
              <a:t>8</a:t>
            </a:fld>
            <a:endParaRPr lang="en-US" dirty="0"/>
          </a:p>
        </p:txBody>
      </p:sp>
      <p:sp>
        <p:nvSpPr>
          <p:cNvPr id="4" name="Footer Placeholder 3"/>
          <p:cNvSpPr>
            <a:spLocks noGrp="1"/>
          </p:cNvSpPr>
          <p:nvPr>
            <p:ph type="ftr" sz="quarter" idx="3"/>
          </p:nvPr>
        </p:nvSpPr>
        <p:spPr/>
        <p:txBody>
          <a:bodyPr/>
          <a:lstStyle/>
          <a:p>
            <a:r>
              <a:rPr lang="en-US" dirty="0"/>
              <a:t>Maternity Improvement </a:t>
            </a:r>
            <a:r>
              <a:rPr lang="en-US" dirty="0" err="1"/>
              <a:t>Programme</a:t>
            </a:r>
            <a:r>
              <a:rPr lang="en-US" dirty="0"/>
              <a:t> – CTM Board</a:t>
            </a:r>
          </a:p>
        </p:txBody>
      </p:sp>
      <p:sp>
        <p:nvSpPr>
          <p:cNvPr id="5" name="Content Placeholder 2"/>
          <p:cNvSpPr txBox="1">
            <a:spLocks/>
          </p:cNvSpPr>
          <p:nvPr/>
        </p:nvSpPr>
        <p:spPr>
          <a:xfrm>
            <a:off x="767456" y="1268760"/>
            <a:ext cx="10704000" cy="4784457"/>
          </a:xfrm>
          <a:prstGeom prst="rect">
            <a:avLst/>
          </a:prstGeom>
        </p:spPr>
        <p:txBody>
          <a:bodyPr vert="horz" lIns="0" tIns="0" rIns="0" bIns="0" rtlCol="0">
            <a:normAutofit fontScale="92500"/>
          </a:bodyPr>
          <a:lstStyle>
            <a:lvl1pPr marL="0" indent="0" algn="l" defTabSz="914400" rtl="0" eaLnBrk="1" latinLnBrk="0" hangingPunct="1">
              <a:spcBef>
                <a:spcPts val="1200"/>
              </a:spcBef>
              <a:buFont typeface="Arial" pitchFamily="34" charset="0"/>
              <a:buNone/>
              <a:defRPr sz="2000" b="0" i="0" kern="1200" baseline="0">
                <a:solidFill>
                  <a:srgbClr val="211973"/>
                </a:solidFill>
                <a:latin typeface="Verdana" panose="020B0604030504040204" pitchFamily="34" charset="0"/>
                <a:ea typeface="Verdana" panose="020B0604030504040204" pitchFamily="34" charset="0"/>
                <a:cs typeface="+mn-cs"/>
              </a:defRPr>
            </a:lvl1pPr>
            <a:lvl2pPr marL="0" indent="0" algn="l" defTabSz="914400" rtl="0" eaLnBrk="1" latinLnBrk="0" hangingPunct="1">
              <a:spcBef>
                <a:spcPts val="600"/>
              </a:spcBef>
              <a:buFontTx/>
              <a:buNone/>
              <a:defRPr sz="1800" kern="1200" baseline="0">
                <a:solidFill>
                  <a:schemeClr val="tx1"/>
                </a:solidFill>
                <a:latin typeface="Verdana" panose="020B0604030504040204" pitchFamily="34" charset="0"/>
                <a:ea typeface="Verdana" panose="020B0604030504040204" pitchFamily="34" charset="0"/>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Verdana" panose="020B0604030504040204" pitchFamily="34" charset="0"/>
                <a:ea typeface="Verdana" panose="020B0604030504040204" pitchFamily="34" charset="0"/>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Verdana" panose="020B0604030504040204" pitchFamily="34" charset="0"/>
                <a:ea typeface="Verdana" panose="020B0604030504040204" pitchFamily="34" charset="0"/>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b="1" dirty="0" smtClean="0"/>
              <a:t>Safe and Effective Care – evidencing </a:t>
            </a:r>
            <a:r>
              <a:rPr lang="en-GB" b="1" u="sng" dirty="0" smtClean="0"/>
              <a:t>early progress</a:t>
            </a:r>
          </a:p>
          <a:p>
            <a:pPr marL="342900" indent="-342900">
              <a:buFont typeface="Arial" pitchFamily="34" charset="0"/>
              <a:buChar char="•"/>
            </a:pPr>
            <a:r>
              <a:rPr lang="en-GB" dirty="0" smtClean="0"/>
              <a:t>Governance Framework in place with midwifery and Consultant leads for key elements</a:t>
            </a:r>
          </a:p>
          <a:p>
            <a:pPr marL="342900" indent="-342900">
              <a:buFont typeface="Arial" pitchFamily="34" charset="0"/>
              <a:buChar char="•"/>
            </a:pPr>
            <a:r>
              <a:rPr lang="en-GB" dirty="0" smtClean="0"/>
              <a:t>Programme of updating all clinical guidelines</a:t>
            </a:r>
          </a:p>
          <a:p>
            <a:pPr marL="342900" indent="-342900">
              <a:buFont typeface="Arial" pitchFamily="34" charset="0"/>
              <a:buChar char="•"/>
            </a:pPr>
            <a:r>
              <a:rPr lang="en-GB" dirty="0" smtClean="0"/>
              <a:t>Increased audit activity</a:t>
            </a:r>
          </a:p>
          <a:p>
            <a:pPr marL="342900" indent="-342900">
              <a:buFont typeface="Arial" pitchFamily="34" charset="0"/>
              <a:buChar char="•"/>
            </a:pPr>
            <a:r>
              <a:rPr lang="en-GB" dirty="0" smtClean="0"/>
              <a:t>Full multi-disciplinary engagement</a:t>
            </a:r>
          </a:p>
          <a:p>
            <a:pPr marL="342900" indent="-342900">
              <a:buFont typeface="Arial" pitchFamily="34" charset="0"/>
              <a:buChar char="•"/>
            </a:pPr>
            <a:r>
              <a:rPr lang="en-GB" dirty="0" smtClean="0"/>
              <a:t>Sharing learning including women and family stories</a:t>
            </a:r>
          </a:p>
          <a:p>
            <a:pPr marL="342900" indent="-342900">
              <a:buFont typeface="Arial" pitchFamily="34" charset="0"/>
              <a:buChar char="•"/>
            </a:pPr>
            <a:r>
              <a:rPr lang="en-GB" dirty="0" smtClean="0"/>
              <a:t>Still experiencing delays in providing timely responses to complaints - in the context of increasing number of complaints following the publication of the report</a:t>
            </a:r>
          </a:p>
          <a:p>
            <a:pPr marL="342900" indent="-342900">
              <a:buFont typeface="Arial" pitchFamily="34" charset="0"/>
              <a:buChar char="•"/>
            </a:pPr>
            <a:r>
              <a:rPr lang="en-GB" dirty="0" smtClean="0"/>
              <a:t>Improvement Cymru commitment for large programme of work to build Quality Improvement Capability and to focus on reducing the Induction of Labour rates</a:t>
            </a:r>
          </a:p>
          <a:p>
            <a:pPr marL="342900" indent="-342900">
              <a:buFont typeface="Arial" pitchFamily="34" charset="0"/>
              <a:buChar char="•"/>
            </a:pPr>
            <a:r>
              <a:rPr lang="en-GB" dirty="0" smtClean="0"/>
              <a:t>Weekly monitoring of maternity dashboard</a:t>
            </a:r>
          </a:p>
          <a:p>
            <a:pPr lvl="2" indent="0">
              <a:buFont typeface="Arial" pitchFamily="34" charset="0"/>
              <a:buNone/>
            </a:pPr>
            <a:endParaRPr lang="en-GB" dirty="0" smtClean="0">
              <a:solidFill>
                <a:srgbClr val="211973"/>
              </a:solidFill>
            </a:endParaRPr>
          </a:p>
        </p:txBody>
      </p:sp>
    </p:spTree>
    <p:extLst>
      <p:ext uri="{BB962C8B-B14F-4D97-AF65-F5344CB8AC3E}">
        <p14:creationId xmlns:p14="http://schemas.microsoft.com/office/powerpoint/2010/main" val="3401847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GB" b="1" dirty="0" smtClean="0"/>
              <a:t>Quality of Management and Leadership – evidence of </a:t>
            </a:r>
            <a:r>
              <a:rPr lang="en-GB" b="1" u="sng" dirty="0" smtClean="0"/>
              <a:t>early progress</a:t>
            </a:r>
            <a:endParaRPr lang="en-GB" b="1" dirty="0" smtClean="0"/>
          </a:p>
          <a:p>
            <a:pPr marL="342900" indent="-342900">
              <a:buFont typeface="Arial" panose="020B0604020202020204" pitchFamily="34" charset="0"/>
              <a:buChar char="•"/>
            </a:pPr>
            <a:r>
              <a:rPr lang="en-GB" dirty="0" smtClean="0"/>
              <a:t>New Maternity Service Leadership team largely in place: new Clinical Director and new Directorate Manager in post. Director of Midwifery to commence in January 2020</a:t>
            </a:r>
          </a:p>
          <a:p>
            <a:pPr marL="342900" indent="-342900">
              <a:buFont typeface="Arial" panose="020B0604020202020204" pitchFamily="34" charset="0"/>
              <a:buChar char="•"/>
            </a:pPr>
            <a:r>
              <a:rPr lang="en-GB" dirty="0" smtClean="0"/>
              <a:t>Recruitment of three new Consultants </a:t>
            </a:r>
            <a:r>
              <a:rPr lang="en-GB" dirty="0" smtClean="0"/>
              <a:t>Obstetrician </a:t>
            </a:r>
            <a:r>
              <a:rPr lang="en-GB" dirty="0" smtClean="0"/>
              <a:t>and Gynaecologists, Consultant Midwife, Deputy Head of Midwifery, Intra-partum Lead Midwife for the directorate and 7 newly registered midwives at </a:t>
            </a:r>
            <a:r>
              <a:rPr lang="en-GB" dirty="0" smtClean="0"/>
              <a:t>Prince </a:t>
            </a:r>
            <a:r>
              <a:rPr lang="en-GB" smtClean="0"/>
              <a:t>Charles Hospital.</a:t>
            </a:r>
            <a:endParaRPr lang="en-GB" dirty="0" smtClean="0"/>
          </a:p>
          <a:p>
            <a:pPr marL="342900" indent="-342900">
              <a:buFont typeface="Arial" panose="020B0604020202020204" pitchFamily="34" charset="0"/>
              <a:buChar char="•"/>
            </a:pPr>
            <a:r>
              <a:rPr lang="en-GB" dirty="0" smtClean="0"/>
              <a:t>Staffing externally reviewed by </a:t>
            </a:r>
            <a:r>
              <a:rPr lang="en-GB" dirty="0" err="1" smtClean="0"/>
              <a:t>Birthrate</a:t>
            </a:r>
            <a:r>
              <a:rPr lang="en-GB" dirty="0" smtClean="0"/>
              <a:t>+ and reported in October </a:t>
            </a:r>
          </a:p>
          <a:p>
            <a:pPr marL="342900" indent="-342900">
              <a:buFont typeface="Arial" panose="020B0604020202020204" pitchFamily="34" charset="0"/>
              <a:buChar char="•"/>
            </a:pPr>
            <a:r>
              <a:rPr lang="en-GB" dirty="0" smtClean="0"/>
              <a:t>Training programme developed and improving compliance</a:t>
            </a:r>
          </a:p>
          <a:p>
            <a:pPr marL="342900" indent="-342900">
              <a:buFont typeface="Arial" panose="020B0604020202020204" pitchFamily="34" charset="0"/>
              <a:buChar char="•"/>
            </a:pPr>
            <a:r>
              <a:rPr lang="en-GB" dirty="0" smtClean="0"/>
              <a:t>External providers sourced to work on leadership training and improved culture. Two programmes commenced on 14</a:t>
            </a:r>
            <a:r>
              <a:rPr lang="en-GB" baseline="30000" dirty="0" smtClean="0"/>
              <a:t>th</a:t>
            </a:r>
            <a:r>
              <a:rPr lang="en-GB" dirty="0" smtClean="0"/>
              <a:t> November 2019: one for senior leadership team and one for all staff.  </a:t>
            </a:r>
          </a:p>
          <a:p>
            <a:pPr marL="342900" indent="-342900">
              <a:buFont typeface="Arial" panose="020B0604020202020204" pitchFamily="34" charset="0"/>
              <a:buChar char="•"/>
            </a:pPr>
            <a:r>
              <a:rPr lang="en-GB" dirty="0" smtClean="0"/>
              <a:t>‘Let’s Talk’ health board programme</a:t>
            </a:r>
          </a:p>
          <a:p>
            <a:pPr marL="342900" indent="-342900">
              <a:buFont typeface="Arial" panose="020B0604020202020204" pitchFamily="34" charset="0"/>
              <a:buChar char="•"/>
            </a:pPr>
            <a:r>
              <a:rPr lang="en-GB" dirty="0" smtClean="0"/>
              <a:t>Sickness rates remain high – HR support in place</a:t>
            </a:r>
          </a:p>
          <a:p>
            <a:pPr marL="342900" indent="-342900">
              <a:buFont typeface="Arial" panose="020B0604020202020204" pitchFamily="34" charset="0"/>
              <a:buChar char="•"/>
            </a:pPr>
            <a:r>
              <a:rPr lang="en-GB" dirty="0" smtClean="0"/>
              <a:t>Organisational Psychologist appointed for CTM – </a:t>
            </a:r>
          </a:p>
          <a:p>
            <a:r>
              <a:rPr lang="en-GB" dirty="0"/>
              <a:t> </a:t>
            </a:r>
            <a:r>
              <a:rPr lang="en-GB" dirty="0" smtClean="0"/>
              <a:t>   Maternity Services will be first area of focus</a:t>
            </a:r>
          </a:p>
          <a:p>
            <a:endParaRPr lang="en-GB" dirty="0" smtClean="0"/>
          </a:p>
          <a:p>
            <a:pPr marL="342900" indent="-342900">
              <a:buFont typeface="Arial" panose="020B0604020202020204" pitchFamily="34" charset="0"/>
              <a:buChar char="•"/>
            </a:pPr>
            <a:endParaRPr lang="en-GB" dirty="0" smtClean="0"/>
          </a:p>
          <a:p>
            <a:pPr marL="342900" indent="-342900">
              <a:buFont typeface="Arial" panose="020B0604020202020204" pitchFamily="34" charset="0"/>
              <a:buChar char="•"/>
            </a:pPr>
            <a:endParaRPr lang="en-GB" dirty="0" smtClean="0"/>
          </a:p>
        </p:txBody>
      </p:sp>
      <p:sp>
        <p:nvSpPr>
          <p:cNvPr id="4" name="Slide Number Placeholder 3"/>
          <p:cNvSpPr>
            <a:spLocks noGrp="1"/>
          </p:cNvSpPr>
          <p:nvPr>
            <p:ph type="sldNum" sz="quarter" idx="12"/>
          </p:nvPr>
        </p:nvSpPr>
        <p:spPr/>
        <p:txBody>
          <a:bodyPr/>
          <a:lstStyle/>
          <a:p>
            <a:fld id="{E051598E-9D06-4046-8EF2-7702044C4E81}" type="slidenum">
              <a:rPr lang="en-US" smtClean="0"/>
              <a:pPr/>
              <a:t>9</a:t>
            </a:fld>
            <a:endParaRPr lang="en-US" dirty="0"/>
          </a:p>
        </p:txBody>
      </p:sp>
      <p:sp>
        <p:nvSpPr>
          <p:cNvPr id="5" name="Footer Placeholder 4"/>
          <p:cNvSpPr>
            <a:spLocks noGrp="1"/>
          </p:cNvSpPr>
          <p:nvPr>
            <p:ph type="ftr" sz="quarter" idx="3"/>
          </p:nvPr>
        </p:nvSpPr>
        <p:spPr/>
        <p:txBody>
          <a:bodyPr/>
          <a:lstStyle/>
          <a:p>
            <a:r>
              <a:rPr lang="en-US" dirty="0"/>
              <a:t>Maternity Improvement </a:t>
            </a:r>
            <a:r>
              <a:rPr lang="en-US" dirty="0" err="1"/>
              <a:t>Programme</a:t>
            </a:r>
            <a:r>
              <a:rPr lang="en-US" dirty="0"/>
              <a:t> – CTM Board</a:t>
            </a:r>
          </a:p>
        </p:txBody>
      </p:sp>
      <p:pic>
        <p:nvPicPr>
          <p:cNvPr id="6" name="Picture 5" descr="C:\Users\an185199\AppData\Local\Microsoft\Windows\Temporary Internet Files\Content.Outlook\TTDNYT0J\Maternity_Attempt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9736" y="188640"/>
            <a:ext cx="1440159" cy="905032"/>
          </a:xfrm>
          <a:prstGeom prst="rect">
            <a:avLst/>
          </a:prstGeom>
          <a:noFill/>
          <a:ln>
            <a:noFill/>
          </a:ln>
        </p:spPr>
      </p:pic>
      <p:sp>
        <p:nvSpPr>
          <p:cNvPr id="9" name="Oval Callout 8"/>
          <p:cNvSpPr/>
          <p:nvPr/>
        </p:nvSpPr>
        <p:spPr>
          <a:xfrm rot="757862">
            <a:off x="9640115" y="4443442"/>
            <a:ext cx="2448272" cy="1512168"/>
          </a:xfrm>
          <a:prstGeom prst="wedgeEllipseCallout">
            <a:avLst/>
          </a:prstGeom>
          <a:solidFill>
            <a:schemeClr val="bg2">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mtClean="0">
                <a:solidFill>
                  <a:schemeClr val="accent3">
                    <a:lumMod val="50000"/>
                  </a:schemeClr>
                </a:solidFill>
              </a:rPr>
              <a:t>‘It feels really different now’</a:t>
            </a:r>
            <a:endParaRPr lang="en-GB" dirty="0">
              <a:solidFill>
                <a:schemeClr val="accent3">
                  <a:lumMod val="50000"/>
                </a:schemeClr>
              </a:solidFill>
            </a:endParaRPr>
          </a:p>
        </p:txBody>
      </p:sp>
      <p:sp>
        <p:nvSpPr>
          <p:cNvPr id="10" name="Oval Callout 9"/>
          <p:cNvSpPr/>
          <p:nvPr/>
        </p:nvSpPr>
        <p:spPr>
          <a:xfrm rot="757862">
            <a:off x="7671869" y="4394446"/>
            <a:ext cx="2448272" cy="1512168"/>
          </a:xfrm>
          <a:prstGeom prst="wedgeEllipseCallout">
            <a:avLst/>
          </a:prstGeom>
          <a:solidFill>
            <a:schemeClr val="bg2">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3">
                    <a:lumMod val="50000"/>
                  </a:schemeClr>
                </a:solidFill>
              </a:rPr>
              <a:t>‘Our PDR’s now have meaningful content’</a:t>
            </a:r>
            <a:endParaRPr lang="en-GB" dirty="0">
              <a:solidFill>
                <a:schemeClr val="accent3">
                  <a:lumMod val="50000"/>
                </a:schemeClr>
              </a:solidFill>
            </a:endParaRPr>
          </a:p>
        </p:txBody>
      </p:sp>
    </p:spTree>
    <p:extLst>
      <p:ext uri="{BB962C8B-B14F-4D97-AF65-F5344CB8AC3E}">
        <p14:creationId xmlns:p14="http://schemas.microsoft.com/office/powerpoint/2010/main" val="422513587"/>
      </p:ext>
    </p:extLst>
  </p:cSld>
  <p:clrMapOvr>
    <a:masterClrMapping/>
  </p:clrMapOvr>
</p:sld>
</file>

<file path=ppt/theme/theme1.xml><?xml version="1.0" encoding="utf-8"?>
<a:theme xmlns:a="http://schemas.openxmlformats.org/drawingml/2006/main" name="Office Theme">
  <a:themeElements>
    <a:clrScheme name="NHS Wales">
      <a:dk1>
        <a:srgbClr val="005EB8"/>
      </a:dk1>
      <a:lt1>
        <a:sysClr val="window" lastClr="FFFFFF"/>
      </a:lt1>
      <a:dk2>
        <a:srgbClr val="005EB8"/>
      </a:dk2>
      <a:lt2>
        <a:srgbClr val="FFFFFF"/>
      </a:lt2>
      <a:accent1>
        <a:srgbClr val="2C3E72"/>
      </a:accent1>
      <a:accent2>
        <a:srgbClr val="B3995D"/>
      </a:accent2>
      <a:accent3>
        <a:srgbClr val="383838"/>
      </a:accent3>
      <a:accent4>
        <a:srgbClr val="6C757D"/>
      </a:accent4>
      <a:accent5>
        <a:srgbClr val="B0483C"/>
      </a:accent5>
      <a:accent6>
        <a:srgbClr val="1E8376"/>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54204B78526F54AAF0D83670F0DE62F" ma:contentTypeVersion="4" ma:contentTypeDescription="Create a new document." ma:contentTypeScope="" ma:versionID="47050b39ab33bbabd1ad6239818dbb3d">
  <xsd:schema xmlns:xsd="http://www.w3.org/2001/XMLSchema" xmlns:xs="http://www.w3.org/2001/XMLSchema" xmlns:p="http://schemas.microsoft.com/office/2006/metadata/properties" xmlns:ns2="177bb0a3-dcc7-4901-83ce-2bae23594b2a" targetNamespace="http://schemas.microsoft.com/office/2006/metadata/properties" ma:root="true" ma:fieldsID="05bda73b2b60fd051cb0f201c78a9f32" ns2:_="">
    <xsd:import namespace="177bb0a3-dcc7-4901-83ce-2bae23594b2a"/>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77bb0a3-dcc7-4901-83ce-2bae23594b2a"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Heading"/>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8C9FE4B-AC3C-45F0-8C58-FE943524E80A}">
  <ds:schemaRefs>
    <ds:schemaRef ds:uri="http://schemas.microsoft.com/office/infopath/2007/PartnerControls"/>
    <ds:schemaRef ds:uri="http://schemas.microsoft.com/office/2006/documentManagement/types"/>
    <ds:schemaRef ds:uri="http://schemas.openxmlformats.org/package/2006/metadata/core-properties"/>
    <ds:schemaRef ds:uri="http://purl.org/dc/terms/"/>
    <ds:schemaRef ds:uri="http://purl.org/dc/dcmitype/"/>
    <ds:schemaRef ds:uri="http://purl.org/dc/elements/1.1/"/>
    <ds:schemaRef ds:uri="177bb0a3-dcc7-4901-83ce-2bae23594b2a"/>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39F3FE1A-3049-451B-A0F9-9A080E5AFAB5}">
  <ds:schemaRefs>
    <ds:schemaRef ds:uri="http://schemas.microsoft.com/sharepoint/v3/contenttype/forms"/>
  </ds:schemaRefs>
</ds:datastoreItem>
</file>

<file path=customXml/itemProps3.xml><?xml version="1.0" encoding="utf-8"?>
<ds:datastoreItem xmlns:ds="http://schemas.openxmlformats.org/officeDocument/2006/customXml" ds:itemID="{D8DE5558-6719-4453-A5F7-6F77A46EFA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77bb0a3-dcc7-4901-83ce-2bae23594b2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1118</TotalTime>
  <Words>1009</Words>
  <Application>Microsoft Office PowerPoint</Application>
  <PresentationFormat>Widescreen</PresentationFormat>
  <Paragraphs>131</Paragraphs>
  <Slides>14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Verdana</vt:lpstr>
      <vt:lpstr>Office Theme</vt:lpstr>
      <vt:lpstr>Maternity Improvement: Six Months On</vt:lpstr>
      <vt:lpstr>Background</vt:lpstr>
      <vt:lpstr>Publication of Reports April 2019</vt:lpstr>
      <vt:lpstr>Special Measures</vt:lpstr>
      <vt:lpstr>Maternity Improvement Programme Structure</vt:lpstr>
      <vt:lpstr>Driving improvement through a maturity matrix</vt:lpstr>
      <vt:lpstr>How are we doing?</vt:lpstr>
      <vt:lpstr>PowerPoint Presentation</vt:lpstr>
      <vt:lpstr>PowerPoint Presentation</vt:lpstr>
      <vt:lpstr>PowerPoint Presentation</vt:lpstr>
      <vt:lpstr>What are other people saying about us?</vt:lpstr>
      <vt:lpstr>What are other people saying about us?</vt:lpstr>
      <vt:lpstr>Next steps…</vt:lpstr>
      <vt:lpstr>PowerPoint Presentation</vt:lpstr>
    </vt:vector>
  </TitlesOfParts>
  <Company>Cabinet Office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Paul Edmonds (ABM ULHB - Communications)</dc:creator>
  <cp:lastModifiedBy>Gwenan Roberts (CTUHB - Corporate Services)</cp:lastModifiedBy>
  <cp:revision>135</cp:revision>
  <dcterms:created xsi:type="dcterms:W3CDTF">2012-10-10T09:02:29Z</dcterms:created>
  <dcterms:modified xsi:type="dcterms:W3CDTF">2019-11-26T13:49:39Z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0x010100D54204B78526F54AAF0D83670F0DE62F</vt:lpwstr>
  </property>
</Properties>
</file>