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notesSlides/notesSlide14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5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0" r:id="rId2"/>
    <p:sldId id="265" r:id="rId3"/>
    <p:sldId id="275" r:id="rId4"/>
    <p:sldId id="269" r:id="rId5"/>
    <p:sldId id="276" r:id="rId6"/>
    <p:sldId id="268" r:id="rId7"/>
    <p:sldId id="271" r:id="rId8"/>
    <p:sldId id="272" r:id="rId9"/>
    <p:sldId id="280" r:id="rId10"/>
    <p:sldId id="270" r:id="rId11"/>
    <p:sldId id="277" r:id="rId12"/>
    <p:sldId id="273" r:id="rId13"/>
    <p:sldId id="281" r:id="rId14"/>
    <p:sldId id="278" r:id="rId15"/>
    <p:sldId id="279" r:id="rId16"/>
    <p:sldId id="282" r:id="rId17"/>
    <p:sldId id="274" r:id="rId18"/>
  </p:sldIdLst>
  <p:sldSz cx="12192000" cy="6858000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4913" autoAdjust="0"/>
  </p:normalViewPr>
  <p:slideViewPr>
    <p:cSldViewPr snapToGrid="0">
      <p:cViewPr varScale="1">
        <p:scale>
          <a:sx n="101" d="100"/>
          <a:sy n="101" d="100"/>
        </p:scale>
        <p:origin x="244" y="-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Percentage</a:t>
            </a:r>
            <a:r>
              <a:rPr lang="en-GB" baseline="0"/>
              <a:t> of Frequent Caller Incidents against overall number of Incidents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6529286069724555E-2"/>
          <c:y val="0.11366214549938347"/>
          <c:w val="0.96231829757339815"/>
          <c:h val="0.75306173966232026"/>
        </c:manualLayout>
      </c:layout>
      <c:lineChart>
        <c:grouping val="standard"/>
        <c:varyColors val="0"/>
        <c:ser>
          <c:idx val="0"/>
          <c:order val="0"/>
          <c:tx>
            <c:strRef>
              <c:f>'export (7)'!$C$8</c:f>
              <c:strCache>
                <c:ptCount val="1"/>
                <c:pt idx="0">
                  <c:v>CTM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'export (7)'!$D$7:$AS$7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(7)'!$D$8:$AS$8</c:f>
              <c:numCache>
                <c:formatCode>General</c:formatCode>
                <c:ptCount val="42"/>
                <c:pt idx="0">
                  <c:v>1.8645119999999999</c:v>
                </c:pt>
                <c:pt idx="1">
                  <c:v>1.231114</c:v>
                </c:pt>
                <c:pt idx="2">
                  <c:v>2.570379</c:v>
                </c:pt>
                <c:pt idx="3">
                  <c:v>2.6833629999999999</c:v>
                </c:pt>
                <c:pt idx="4">
                  <c:v>1.7291909999999999</c:v>
                </c:pt>
                <c:pt idx="5">
                  <c:v>0.69845100000000004</c:v>
                </c:pt>
                <c:pt idx="6">
                  <c:v>1.1803459999999999</c:v>
                </c:pt>
                <c:pt idx="7">
                  <c:v>2.454853</c:v>
                </c:pt>
                <c:pt idx="8">
                  <c:v>2.1733509999999998</c:v>
                </c:pt>
                <c:pt idx="9">
                  <c:v>2.917214</c:v>
                </c:pt>
                <c:pt idx="10">
                  <c:v>3.1346039999999999</c:v>
                </c:pt>
                <c:pt idx="11">
                  <c:v>2.588997</c:v>
                </c:pt>
                <c:pt idx="12">
                  <c:v>2.8250220000000001</c:v>
                </c:pt>
                <c:pt idx="13">
                  <c:v>3.3351259999999998</c:v>
                </c:pt>
                <c:pt idx="14">
                  <c:v>3.0583610000000001</c:v>
                </c:pt>
                <c:pt idx="15">
                  <c:v>3.8492600000000001</c:v>
                </c:pt>
                <c:pt idx="16">
                  <c:v>3.167808</c:v>
                </c:pt>
                <c:pt idx="17">
                  <c:v>1.8062400000000001</c:v>
                </c:pt>
                <c:pt idx="18">
                  <c:v>3.2160530000000001</c:v>
                </c:pt>
                <c:pt idx="19">
                  <c:v>3.0681229999999999</c:v>
                </c:pt>
                <c:pt idx="20">
                  <c:v>4.3930090000000002</c:v>
                </c:pt>
                <c:pt idx="21">
                  <c:v>4.1857110000000004</c:v>
                </c:pt>
                <c:pt idx="22">
                  <c:v>4.7790059999999999</c:v>
                </c:pt>
                <c:pt idx="23">
                  <c:v>3.6883119999999998</c:v>
                </c:pt>
                <c:pt idx="24">
                  <c:v>2.6772130000000001</c:v>
                </c:pt>
                <c:pt idx="25">
                  <c:v>3.4726140000000001</c:v>
                </c:pt>
                <c:pt idx="26">
                  <c:v>3.1754869999999999</c:v>
                </c:pt>
                <c:pt idx="27">
                  <c:v>2.713816</c:v>
                </c:pt>
                <c:pt idx="28">
                  <c:v>3.8837739999999998</c:v>
                </c:pt>
                <c:pt idx="29">
                  <c:v>4.0787620000000002</c:v>
                </c:pt>
                <c:pt idx="30">
                  <c:v>3.627672</c:v>
                </c:pt>
                <c:pt idx="31">
                  <c:v>4.4170100000000003</c:v>
                </c:pt>
                <c:pt idx="32">
                  <c:v>4.0252569999999999</c:v>
                </c:pt>
                <c:pt idx="33">
                  <c:v>3.7107260000000002</c:v>
                </c:pt>
                <c:pt idx="34">
                  <c:v>3.5878299999999999</c:v>
                </c:pt>
                <c:pt idx="35">
                  <c:v>3.8928769999999999</c:v>
                </c:pt>
                <c:pt idx="36">
                  <c:v>3.8054969999999999</c:v>
                </c:pt>
                <c:pt idx="37">
                  <c:v>4.3658260000000002</c:v>
                </c:pt>
                <c:pt idx="38">
                  <c:v>7.0562940000000003</c:v>
                </c:pt>
                <c:pt idx="39">
                  <c:v>5.066001</c:v>
                </c:pt>
                <c:pt idx="40">
                  <c:v>7.2109880000000004</c:v>
                </c:pt>
                <c:pt idx="41">
                  <c:v>7.0663809999999998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'export (7)'!$C$9</c:f>
              <c:strCache>
                <c:ptCount val="1"/>
                <c:pt idx="0">
                  <c:v>Wales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'export (7)'!$D$7:$AS$7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(7)'!$D$9:$AS$9</c:f>
              <c:numCache>
                <c:formatCode>General</c:formatCode>
                <c:ptCount val="42"/>
                <c:pt idx="0">
                  <c:v>4.5416080000000001</c:v>
                </c:pt>
                <c:pt idx="1">
                  <c:v>4.7458770000000001</c:v>
                </c:pt>
                <c:pt idx="2">
                  <c:v>4.3053419999999996</c:v>
                </c:pt>
                <c:pt idx="3">
                  <c:v>4.6280159999999997</c:v>
                </c:pt>
                <c:pt idx="4">
                  <c:v>4.5492229999999996</c:v>
                </c:pt>
                <c:pt idx="5">
                  <c:v>5.0653810000000004</c:v>
                </c:pt>
                <c:pt idx="6">
                  <c:v>4.0797179999999997</c:v>
                </c:pt>
                <c:pt idx="7">
                  <c:v>4.6573609999999999</c:v>
                </c:pt>
                <c:pt idx="8">
                  <c:v>4.7686469999999996</c:v>
                </c:pt>
                <c:pt idx="9">
                  <c:v>4.5579970000000003</c:v>
                </c:pt>
                <c:pt idx="10">
                  <c:v>4.8312749999999998</c:v>
                </c:pt>
                <c:pt idx="11">
                  <c:v>3.9652750000000001</c:v>
                </c:pt>
                <c:pt idx="12">
                  <c:v>3.7824490000000002</c:v>
                </c:pt>
                <c:pt idx="13">
                  <c:v>3.901526</c:v>
                </c:pt>
                <c:pt idx="14">
                  <c:v>4.4549940000000001</c:v>
                </c:pt>
                <c:pt idx="15">
                  <c:v>4.6833130000000001</c:v>
                </c:pt>
                <c:pt idx="16">
                  <c:v>4.7253889999999998</c:v>
                </c:pt>
                <c:pt idx="17">
                  <c:v>4.6331550000000004</c:v>
                </c:pt>
                <c:pt idx="18">
                  <c:v>4.7226520000000001</c:v>
                </c:pt>
                <c:pt idx="19">
                  <c:v>4.5740319999999999</c:v>
                </c:pt>
                <c:pt idx="20">
                  <c:v>6.1585010000000002</c:v>
                </c:pt>
                <c:pt idx="21">
                  <c:v>6.5134550000000004</c:v>
                </c:pt>
                <c:pt idx="22">
                  <c:v>6.8862040000000002</c:v>
                </c:pt>
                <c:pt idx="23">
                  <c:v>5.7271000000000001</c:v>
                </c:pt>
                <c:pt idx="24">
                  <c:v>5.2390340000000002</c:v>
                </c:pt>
                <c:pt idx="25">
                  <c:v>5.5097050000000003</c:v>
                </c:pt>
                <c:pt idx="26">
                  <c:v>5.7019349999999998</c:v>
                </c:pt>
                <c:pt idx="27">
                  <c:v>5.4581770000000001</c:v>
                </c:pt>
                <c:pt idx="28">
                  <c:v>5.5435059999999998</c:v>
                </c:pt>
                <c:pt idx="29">
                  <c:v>5.862152</c:v>
                </c:pt>
                <c:pt idx="30">
                  <c:v>5.0587200000000001</c:v>
                </c:pt>
                <c:pt idx="31">
                  <c:v>6.2683049999999998</c:v>
                </c:pt>
                <c:pt idx="32">
                  <c:v>5.2400789999999997</c:v>
                </c:pt>
                <c:pt idx="33">
                  <c:v>5.3547019999999996</c:v>
                </c:pt>
                <c:pt idx="34">
                  <c:v>5.2634509999999999</c:v>
                </c:pt>
                <c:pt idx="35">
                  <c:v>5.0606049999999998</c:v>
                </c:pt>
                <c:pt idx="36">
                  <c:v>5.7127090000000003</c:v>
                </c:pt>
                <c:pt idx="37">
                  <c:v>5.6729919999999998</c:v>
                </c:pt>
                <c:pt idx="38">
                  <c:v>6.4614190000000002</c:v>
                </c:pt>
                <c:pt idx="39">
                  <c:v>6.2312500000000002</c:v>
                </c:pt>
                <c:pt idx="40">
                  <c:v>6.8185789999999997</c:v>
                </c:pt>
                <c:pt idx="41">
                  <c:v>7.0184519999999999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5343424"/>
        <c:axId val="195355392"/>
      </c:lineChart>
      <c:dateAx>
        <c:axId val="195343424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55392"/>
        <c:crosses val="autoZero"/>
        <c:auto val="1"/>
        <c:lblOffset val="100"/>
        <c:baseTimeUnit val="months"/>
      </c:dateAx>
      <c:valAx>
        <c:axId val="19535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43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Percentage of calls ended following WAST telephone assessment </a:t>
            </a:r>
          </a:p>
        </c:rich>
      </c:tx>
      <c:layout>
        <c:manualLayout>
          <c:xMode val="edge"/>
          <c:yMode val="edge"/>
          <c:x val="0.20787736941132576"/>
          <c:y val="1.91531121850487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'export (9)'!$C$8</c:f>
              <c:strCache>
                <c:ptCount val="1"/>
                <c:pt idx="0">
                  <c:v>CTM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'export (9)'!$D$7:$AS$7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(9)'!$D$8:$AS$8</c:f>
              <c:numCache>
                <c:formatCode>General</c:formatCode>
                <c:ptCount val="42"/>
                <c:pt idx="0">
                  <c:v>4.4437540000000002</c:v>
                </c:pt>
                <c:pt idx="1">
                  <c:v>5.2602130000000002</c:v>
                </c:pt>
                <c:pt idx="2">
                  <c:v>4.3757650000000003</c:v>
                </c:pt>
                <c:pt idx="3">
                  <c:v>5.0387599999999999</c:v>
                </c:pt>
                <c:pt idx="4">
                  <c:v>5.1875730000000004</c:v>
                </c:pt>
                <c:pt idx="5">
                  <c:v>5.2232010000000004</c:v>
                </c:pt>
                <c:pt idx="6">
                  <c:v>5.1605819999999998</c:v>
                </c:pt>
                <c:pt idx="7">
                  <c:v>5.3893909999999998</c:v>
                </c:pt>
                <c:pt idx="8">
                  <c:v>5.7438549999999999</c:v>
                </c:pt>
                <c:pt idx="9">
                  <c:v>5.2299610000000003</c:v>
                </c:pt>
                <c:pt idx="10">
                  <c:v>6.2077439999999999</c:v>
                </c:pt>
                <c:pt idx="11">
                  <c:v>5.312837</c:v>
                </c:pt>
                <c:pt idx="12">
                  <c:v>5.3906020000000003</c:v>
                </c:pt>
                <c:pt idx="13">
                  <c:v>6.1323290000000004</c:v>
                </c:pt>
                <c:pt idx="14">
                  <c:v>6.2289560000000002</c:v>
                </c:pt>
                <c:pt idx="15">
                  <c:v>4.6837150000000003</c:v>
                </c:pt>
                <c:pt idx="16">
                  <c:v>5.1369860000000003</c:v>
                </c:pt>
                <c:pt idx="17">
                  <c:v>6.2123699999999999</c:v>
                </c:pt>
                <c:pt idx="18">
                  <c:v>6.212205</c:v>
                </c:pt>
                <c:pt idx="19">
                  <c:v>6.9682789999999999</c:v>
                </c:pt>
                <c:pt idx="20">
                  <c:v>7.1799720000000002</c:v>
                </c:pt>
                <c:pt idx="21">
                  <c:v>7.6738030000000004</c:v>
                </c:pt>
                <c:pt idx="22">
                  <c:v>7.2099450000000003</c:v>
                </c:pt>
                <c:pt idx="23">
                  <c:v>7.2987010000000003</c:v>
                </c:pt>
                <c:pt idx="24">
                  <c:v>6.5713419999999996</c:v>
                </c:pt>
                <c:pt idx="25">
                  <c:v>6.2958780000000001</c:v>
                </c:pt>
                <c:pt idx="26">
                  <c:v>6.7130919999999996</c:v>
                </c:pt>
                <c:pt idx="27">
                  <c:v>5.7839910000000003</c:v>
                </c:pt>
                <c:pt idx="28">
                  <c:v>6.4729570000000001</c:v>
                </c:pt>
                <c:pt idx="29">
                  <c:v>5.738397</c:v>
                </c:pt>
                <c:pt idx="30">
                  <c:v>6.2148479999999999</c:v>
                </c:pt>
                <c:pt idx="31">
                  <c:v>7.4897119999999999</c:v>
                </c:pt>
                <c:pt idx="32">
                  <c:v>7.9452780000000001</c:v>
                </c:pt>
                <c:pt idx="33">
                  <c:v>8.8569879999999994</c:v>
                </c:pt>
                <c:pt idx="34">
                  <c:v>9.3283579999999997</c:v>
                </c:pt>
                <c:pt idx="35">
                  <c:v>7.4544449999999998</c:v>
                </c:pt>
                <c:pt idx="36">
                  <c:v>9.8661030000000007</c:v>
                </c:pt>
                <c:pt idx="37">
                  <c:v>8.5811069999999994</c:v>
                </c:pt>
                <c:pt idx="38">
                  <c:v>9.4800629999999995</c:v>
                </c:pt>
                <c:pt idx="39">
                  <c:v>9.1509099999999997</c:v>
                </c:pt>
                <c:pt idx="40">
                  <c:v>8.603586</c:v>
                </c:pt>
                <c:pt idx="41">
                  <c:v>10.473039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'export (9)'!$C$9</c:f>
              <c:strCache>
                <c:ptCount val="1"/>
                <c:pt idx="0">
                  <c:v>Wales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'export (9)'!$D$7:$AS$7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(9)'!$D$9:$AS$9</c:f>
              <c:numCache>
                <c:formatCode>General</c:formatCode>
                <c:ptCount val="42"/>
                <c:pt idx="0">
                  <c:v>5.1537379999999997</c:v>
                </c:pt>
                <c:pt idx="1">
                  <c:v>5.3724460000000001</c:v>
                </c:pt>
                <c:pt idx="2">
                  <c:v>5.6684749999999999</c:v>
                </c:pt>
                <c:pt idx="3">
                  <c:v>5.6915500000000003</c:v>
                </c:pt>
                <c:pt idx="4">
                  <c:v>5.8056989999999997</c:v>
                </c:pt>
                <c:pt idx="5">
                  <c:v>5.7125360000000001</c:v>
                </c:pt>
                <c:pt idx="6">
                  <c:v>6.0853469999999996</c:v>
                </c:pt>
                <c:pt idx="7">
                  <c:v>6.1535209999999996</c:v>
                </c:pt>
                <c:pt idx="8">
                  <c:v>7.338965</c:v>
                </c:pt>
                <c:pt idx="9">
                  <c:v>7.4026690000000004</c:v>
                </c:pt>
                <c:pt idx="10">
                  <c:v>6.8115860000000001</c:v>
                </c:pt>
                <c:pt idx="11">
                  <c:v>6.0952080000000004</c:v>
                </c:pt>
                <c:pt idx="12">
                  <c:v>6.1689619999999996</c:v>
                </c:pt>
                <c:pt idx="13">
                  <c:v>6.3760339999999998</c:v>
                </c:pt>
                <c:pt idx="14">
                  <c:v>6.4894749999999997</c:v>
                </c:pt>
                <c:pt idx="15">
                  <c:v>6.296176</c:v>
                </c:pt>
                <c:pt idx="16">
                  <c:v>6.3986999999999998</c:v>
                </c:pt>
                <c:pt idx="17">
                  <c:v>6.6268779999999996</c:v>
                </c:pt>
                <c:pt idx="18">
                  <c:v>6.9183779999999997</c:v>
                </c:pt>
                <c:pt idx="19">
                  <c:v>7.9339219999999999</c:v>
                </c:pt>
                <c:pt idx="20">
                  <c:v>8.5168870000000005</c:v>
                </c:pt>
                <c:pt idx="21">
                  <c:v>8.6506830000000008</c:v>
                </c:pt>
                <c:pt idx="22">
                  <c:v>8.3083270000000002</c:v>
                </c:pt>
                <c:pt idx="23">
                  <c:v>8.4896130000000003</c:v>
                </c:pt>
                <c:pt idx="24">
                  <c:v>7.3974279999999997</c:v>
                </c:pt>
                <c:pt idx="25">
                  <c:v>7.183249</c:v>
                </c:pt>
                <c:pt idx="26">
                  <c:v>7.4001650000000003</c:v>
                </c:pt>
                <c:pt idx="27">
                  <c:v>7.3458180000000004</c:v>
                </c:pt>
                <c:pt idx="28">
                  <c:v>7.3689650000000002</c:v>
                </c:pt>
                <c:pt idx="29">
                  <c:v>7.469214</c:v>
                </c:pt>
                <c:pt idx="30">
                  <c:v>7.5218249999999998</c:v>
                </c:pt>
                <c:pt idx="31">
                  <c:v>7.6804389999999998</c:v>
                </c:pt>
                <c:pt idx="32">
                  <c:v>7.9344200000000003</c:v>
                </c:pt>
                <c:pt idx="33">
                  <c:v>9.3551990000000007</c:v>
                </c:pt>
                <c:pt idx="34">
                  <c:v>8.3764540000000007</c:v>
                </c:pt>
                <c:pt idx="35">
                  <c:v>8.0038870000000006</c:v>
                </c:pt>
                <c:pt idx="36">
                  <c:v>8.5565250000000006</c:v>
                </c:pt>
                <c:pt idx="37">
                  <c:v>8.244313</c:v>
                </c:pt>
                <c:pt idx="38">
                  <c:v>8.6619899999999994</c:v>
                </c:pt>
                <c:pt idx="39">
                  <c:v>8.5157129999999999</c:v>
                </c:pt>
                <c:pt idx="40">
                  <c:v>8.2886170000000003</c:v>
                </c:pt>
                <c:pt idx="41">
                  <c:v>8.5272120000000005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9241712"/>
        <c:axId val="189246608"/>
      </c:lineChart>
      <c:dateAx>
        <c:axId val="18924171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246608"/>
        <c:crosses val="autoZero"/>
        <c:auto val="1"/>
        <c:lblOffset val="100"/>
        <c:baseTimeUnit val="months"/>
      </c:dateAx>
      <c:valAx>
        <c:axId val="189246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241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u="none" strike="noStrike" baseline="0">
                <a:effectLst/>
              </a:rPr>
              <a:t>Percentage of calls ended through transfer to alternative care advice services </a:t>
            </a:r>
            <a:r>
              <a:rPr lang="en-GB" sz="1400" b="0" i="0" u="none" strike="noStrike" baseline="0"/>
              <a:t> 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'export (9)'!$C$11</c:f>
              <c:strCache>
                <c:ptCount val="1"/>
                <c:pt idx="0">
                  <c:v>CTM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'export (9)'!$D$10:$AS$10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(9)'!$D$11:$AS$11</c:f>
              <c:numCache>
                <c:formatCode>General</c:formatCode>
                <c:ptCount val="42"/>
                <c:pt idx="0">
                  <c:v>41.706161000000002</c:v>
                </c:pt>
                <c:pt idx="1">
                  <c:v>49.173554000000003</c:v>
                </c:pt>
                <c:pt idx="2">
                  <c:v>47.321429000000002</c:v>
                </c:pt>
                <c:pt idx="3">
                  <c:v>49.797570999999998</c:v>
                </c:pt>
                <c:pt idx="4">
                  <c:v>51.485149</c:v>
                </c:pt>
                <c:pt idx="5">
                  <c:v>52.173912999999999</c:v>
                </c:pt>
                <c:pt idx="6">
                  <c:v>48.535564999999998</c:v>
                </c:pt>
                <c:pt idx="7">
                  <c:v>47.222222000000002</c:v>
                </c:pt>
                <c:pt idx="8">
                  <c:v>57.432431999999999</c:v>
                </c:pt>
                <c:pt idx="9">
                  <c:v>54.404145</c:v>
                </c:pt>
                <c:pt idx="10">
                  <c:v>56</c:v>
                </c:pt>
                <c:pt idx="11">
                  <c:v>55.288462000000003</c:v>
                </c:pt>
                <c:pt idx="12">
                  <c:v>53.960396000000003</c:v>
                </c:pt>
                <c:pt idx="13">
                  <c:v>51.541849999999997</c:v>
                </c:pt>
                <c:pt idx="14">
                  <c:v>45.934958999999999</c:v>
                </c:pt>
                <c:pt idx="15">
                  <c:v>55.614972999999999</c:v>
                </c:pt>
                <c:pt idx="16">
                  <c:v>49.425286999999997</c:v>
                </c:pt>
                <c:pt idx="17">
                  <c:v>54.871794999999999</c:v>
                </c:pt>
                <c:pt idx="18">
                  <c:v>49.751244</c:v>
                </c:pt>
                <c:pt idx="19">
                  <c:v>54.587156</c:v>
                </c:pt>
                <c:pt idx="20">
                  <c:v>60.714286000000001</c:v>
                </c:pt>
                <c:pt idx="21">
                  <c:v>57.638888999999999</c:v>
                </c:pt>
                <c:pt idx="22">
                  <c:v>59.605910999999999</c:v>
                </c:pt>
                <c:pt idx="23">
                  <c:v>58.064515999999998</c:v>
                </c:pt>
                <c:pt idx="24">
                  <c:v>58.128079</c:v>
                </c:pt>
                <c:pt idx="25">
                  <c:v>60.301507999999998</c:v>
                </c:pt>
                <c:pt idx="26">
                  <c:v>53.061224000000003</c:v>
                </c:pt>
                <c:pt idx="27">
                  <c:v>50.490195999999997</c:v>
                </c:pt>
                <c:pt idx="28">
                  <c:v>59.411765000000003</c:v>
                </c:pt>
                <c:pt idx="29">
                  <c:v>51.020408000000003</c:v>
                </c:pt>
                <c:pt idx="30">
                  <c:v>50.490195999999997</c:v>
                </c:pt>
                <c:pt idx="31">
                  <c:v>50.462963000000002</c:v>
                </c:pt>
                <c:pt idx="32">
                  <c:v>55.357143000000001</c:v>
                </c:pt>
                <c:pt idx="33">
                  <c:v>57.08502</c:v>
                </c:pt>
                <c:pt idx="34">
                  <c:v>57.603687000000001</c:v>
                </c:pt>
                <c:pt idx="35">
                  <c:v>57.416268000000002</c:v>
                </c:pt>
                <c:pt idx="36">
                  <c:v>57.401812999999997</c:v>
                </c:pt>
                <c:pt idx="37">
                  <c:v>58.585858999999999</c:v>
                </c:pt>
                <c:pt idx="38">
                  <c:v>63.578274999999998</c:v>
                </c:pt>
                <c:pt idx="39">
                  <c:v>60.615385000000003</c:v>
                </c:pt>
                <c:pt idx="40">
                  <c:v>53.951889999999999</c:v>
                </c:pt>
                <c:pt idx="41">
                  <c:v>53.951889999999999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'export (9)'!$C$12</c:f>
              <c:strCache>
                <c:ptCount val="1"/>
                <c:pt idx="0">
                  <c:v>Wales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'export (9)'!$D$10:$AS$10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(9)'!$D$12:$AS$12</c:f>
              <c:numCache>
                <c:formatCode>General</c:formatCode>
                <c:ptCount val="42"/>
                <c:pt idx="0">
                  <c:v>50.346021</c:v>
                </c:pt>
                <c:pt idx="1">
                  <c:v>51.085329000000002</c:v>
                </c:pt>
                <c:pt idx="2">
                  <c:v>51.412429000000003</c:v>
                </c:pt>
                <c:pt idx="3">
                  <c:v>51.675552000000003</c:v>
                </c:pt>
                <c:pt idx="4">
                  <c:v>49.446040000000004</c:v>
                </c:pt>
                <c:pt idx="5">
                  <c:v>55.985036999999998</c:v>
                </c:pt>
                <c:pt idx="6">
                  <c:v>54.026691</c:v>
                </c:pt>
                <c:pt idx="7">
                  <c:v>52.620434000000003</c:v>
                </c:pt>
                <c:pt idx="8">
                  <c:v>53.772683999999998</c:v>
                </c:pt>
                <c:pt idx="9">
                  <c:v>53.044654999999999</c:v>
                </c:pt>
                <c:pt idx="10">
                  <c:v>52.708511999999999</c:v>
                </c:pt>
                <c:pt idx="11">
                  <c:v>53.759234999999997</c:v>
                </c:pt>
                <c:pt idx="12">
                  <c:v>53.574702000000002</c:v>
                </c:pt>
                <c:pt idx="13">
                  <c:v>52.511628000000002</c:v>
                </c:pt>
                <c:pt idx="14">
                  <c:v>53.745136000000002</c:v>
                </c:pt>
                <c:pt idx="15">
                  <c:v>51.224018000000001</c:v>
                </c:pt>
                <c:pt idx="16">
                  <c:v>56.192661000000001</c:v>
                </c:pt>
                <c:pt idx="17">
                  <c:v>60.088602000000002</c:v>
                </c:pt>
                <c:pt idx="18">
                  <c:v>56.439673999999997</c:v>
                </c:pt>
                <c:pt idx="19">
                  <c:v>57.748995000000001</c:v>
                </c:pt>
                <c:pt idx="20">
                  <c:v>60.581221999999997</c:v>
                </c:pt>
                <c:pt idx="21">
                  <c:v>58.329113999999997</c:v>
                </c:pt>
                <c:pt idx="22">
                  <c:v>55.908684000000001</c:v>
                </c:pt>
                <c:pt idx="23">
                  <c:v>53.972867999999998</c:v>
                </c:pt>
                <c:pt idx="24">
                  <c:v>55.435800999999998</c:v>
                </c:pt>
                <c:pt idx="25">
                  <c:v>56.948993999999999</c:v>
                </c:pt>
                <c:pt idx="26">
                  <c:v>55.328467000000003</c:v>
                </c:pt>
                <c:pt idx="27">
                  <c:v>55.984920000000002</c:v>
                </c:pt>
                <c:pt idx="28">
                  <c:v>54.735840000000003</c:v>
                </c:pt>
                <c:pt idx="29">
                  <c:v>56.244796000000001</c:v>
                </c:pt>
                <c:pt idx="30">
                  <c:v>55.509698999999998</c:v>
                </c:pt>
                <c:pt idx="31">
                  <c:v>56.665118</c:v>
                </c:pt>
                <c:pt idx="32">
                  <c:v>57.555556000000003</c:v>
                </c:pt>
                <c:pt idx="33">
                  <c:v>59.226190000000003</c:v>
                </c:pt>
                <c:pt idx="34">
                  <c:v>59.857680999999999</c:v>
                </c:pt>
                <c:pt idx="35">
                  <c:v>60.016871000000002</c:v>
                </c:pt>
                <c:pt idx="36">
                  <c:v>57.472178</c:v>
                </c:pt>
                <c:pt idx="37">
                  <c:v>57.533670000000001</c:v>
                </c:pt>
                <c:pt idx="38">
                  <c:v>57.533670000000001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1124592"/>
        <c:axId val="191126224"/>
      </c:lineChart>
      <c:dateAx>
        <c:axId val="191124592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126224"/>
        <c:crosses val="autoZero"/>
        <c:auto val="1"/>
        <c:lblOffset val="100"/>
        <c:baseTimeUnit val="months"/>
      </c:dateAx>
      <c:valAx>
        <c:axId val="191126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124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Red, Amber</a:t>
            </a:r>
            <a:r>
              <a:rPr lang="en-GB" baseline="0"/>
              <a:t>, Green Activity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export!$C$8</c:f>
              <c:strCache>
                <c:ptCount val="1"/>
                <c:pt idx="0">
                  <c:v>Red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export!$D$7:$AS$7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export!$D$8:$AS$8</c:f>
              <c:numCache>
                <c:formatCode>General</c:formatCode>
                <c:ptCount val="42"/>
                <c:pt idx="0">
                  <c:v>147</c:v>
                </c:pt>
                <c:pt idx="1">
                  <c:v>168</c:v>
                </c:pt>
                <c:pt idx="2">
                  <c:v>120</c:v>
                </c:pt>
                <c:pt idx="3">
                  <c:v>149</c:v>
                </c:pt>
                <c:pt idx="4">
                  <c:v>141</c:v>
                </c:pt>
                <c:pt idx="5">
                  <c:v>146</c:v>
                </c:pt>
                <c:pt idx="6">
                  <c:v>157</c:v>
                </c:pt>
                <c:pt idx="7">
                  <c:v>147</c:v>
                </c:pt>
                <c:pt idx="8">
                  <c:v>164</c:v>
                </c:pt>
                <c:pt idx="9">
                  <c:v>190</c:v>
                </c:pt>
                <c:pt idx="10">
                  <c:v>142</c:v>
                </c:pt>
                <c:pt idx="11">
                  <c:v>168</c:v>
                </c:pt>
                <c:pt idx="12">
                  <c:v>167</c:v>
                </c:pt>
                <c:pt idx="13">
                  <c:v>184</c:v>
                </c:pt>
                <c:pt idx="14">
                  <c:v>170</c:v>
                </c:pt>
                <c:pt idx="15">
                  <c:v>162</c:v>
                </c:pt>
                <c:pt idx="16">
                  <c:v>146</c:v>
                </c:pt>
                <c:pt idx="17">
                  <c:v>145</c:v>
                </c:pt>
                <c:pt idx="18">
                  <c:v>184</c:v>
                </c:pt>
                <c:pt idx="19">
                  <c:v>178</c:v>
                </c:pt>
                <c:pt idx="20">
                  <c:v>206</c:v>
                </c:pt>
                <c:pt idx="21">
                  <c:v>220</c:v>
                </c:pt>
                <c:pt idx="22">
                  <c:v>177</c:v>
                </c:pt>
                <c:pt idx="23">
                  <c:v>190</c:v>
                </c:pt>
                <c:pt idx="24">
                  <c:v>129</c:v>
                </c:pt>
                <c:pt idx="25">
                  <c:v>183</c:v>
                </c:pt>
                <c:pt idx="26">
                  <c:v>186</c:v>
                </c:pt>
                <c:pt idx="27">
                  <c:v>206</c:v>
                </c:pt>
                <c:pt idx="28">
                  <c:v>164</c:v>
                </c:pt>
                <c:pt idx="29">
                  <c:v>215</c:v>
                </c:pt>
                <c:pt idx="30">
                  <c:v>180</c:v>
                </c:pt>
                <c:pt idx="31">
                  <c:v>213</c:v>
                </c:pt>
                <c:pt idx="32">
                  <c:v>211</c:v>
                </c:pt>
                <c:pt idx="33">
                  <c:v>208</c:v>
                </c:pt>
                <c:pt idx="34">
                  <c:v>163</c:v>
                </c:pt>
                <c:pt idx="35">
                  <c:v>227</c:v>
                </c:pt>
                <c:pt idx="36">
                  <c:v>281</c:v>
                </c:pt>
                <c:pt idx="37">
                  <c:v>323</c:v>
                </c:pt>
                <c:pt idx="38">
                  <c:v>300</c:v>
                </c:pt>
                <c:pt idx="39">
                  <c:v>342</c:v>
                </c:pt>
                <c:pt idx="40">
                  <c:v>296</c:v>
                </c:pt>
                <c:pt idx="41">
                  <c:v>295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export!$C$9</c:f>
              <c:strCache>
                <c:ptCount val="1"/>
                <c:pt idx="0">
                  <c:v>Amber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export!$D$7:$AS$7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export!$D$9:$AS$9</c:f>
              <c:numCache>
                <c:formatCode>General</c:formatCode>
                <c:ptCount val="42"/>
                <c:pt idx="0">
                  <c:v>1921</c:v>
                </c:pt>
                <c:pt idx="1">
                  <c:v>2063</c:v>
                </c:pt>
                <c:pt idx="2">
                  <c:v>1976</c:v>
                </c:pt>
                <c:pt idx="3">
                  <c:v>1939</c:v>
                </c:pt>
                <c:pt idx="4">
                  <c:v>1993</c:v>
                </c:pt>
                <c:pt idx="5">
                  <c:v>1954</c:v>
                </c:pt>
                <c:pt idx="6">
                  <c:v>2160</c:v>
                </c:pt>
                <c:pt idx="7">
                  <c:v>2087</c:v>
                </c:pt>
                <c:pt idx="8">
                  <c:v>2276</c:v>
                </c:pt>
                <c:pt idx="9">
                  <c:v>2354</c:v>
                </c:pt>
                <c:pt idx="10">
                  <c:v>1976</c:v>
                </c:pt>
                <c:pt idx="11">
                  <c:v>2223</c:v>
                </c:pt>
                <c:pt idx="12">
                  <c:v>2032</c:v>
                </c:pt>
                <c:pt idx="13">
                  <c:v>2140</c:v>
                </c:pt>
                <c:pt idx="14">
                  <c:v>2030</c:v>
                </c:pt>
                <c:pt idx="15">
                  <c:v>2211</c:v>
                </c:pt>
                <c:pt idx="16">
                  <c:v>2054</c:v>
                </c:pt>
                <c:pt idx="17">
                  <c:v>2140</c:v>
                </c:pt>
                <c:pt idx="18">
                  <c:v>2094</c:v>
                </c:pt>
                <c:pt idx="19">
                  <c:v>2162</c:v>
                </c:pt>
                <c:pt idx="20">
                  <c:v>2482</c:v>
                </c:pt>
                <c:pt idx="21">
                  <c:v>2363</c:v>
                </c:pt>
                <c:pt idx="22">
                  <c:v>2077</c:v>
                </c:pt>
                <c:pt idx="23">
                  <c:v>2134</c:v>
                </c:pt>
                <c:pt idx="24">
                  <c:v>2039</c:v>
                </c:pt>
                <c:pt idx="25">
                  <c:v>2096</c:v>
                </c:pt>
                <c:pt idx="26">
                  <c:v>2064</c:v>
                </c:pt>
                <c:pt idx="27">
                  <c:v>2192</c:v>
                </c:pt>
                <c:pt idx="28">
                  <c:v>2070</c:v>
                </c:pt>
                <c:pt idx="29">
                  <c:v>2028</c:v>
                </c:pt>
                <c:pt idx="30">
                  <c:v>2109</c:v>
                </c:pt>
                <c:pt idx="31">
                  <c:v>2156</c:v>
                </c:pt>
                <c:pt idx="32">
                  <c:v>2222</c:v>
                </c:pt>
                <c:pt idx="33">
                  <c:v>2146</c:v>
                </c:pt>
                <c:pt idx="34">
                  <c:v>2039</c:v>
                </c:pt>
                <c:pt idx="35">
                  <c:v>2106</c:v>
                </c:pt>
                <c:pt idx="36">
                  <c:v>3182</c:v>
                </c:pt>
                <c:pt idx="37">
                  <c:v>3031</c:v>
                </c:pt>
                <c:pt idx="38">
                  <c:v>2833</c:v>
                </c:pt>
                <c:pt idx="39">
                  <c:v>3109</c:v>
                </c:pt>
                <c:pt idx="40">
                  <c:v>2918</c:v>
                </c:pt>
                <c:pt idx="41">
                  <c:v>2844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export!$C$10</c:f>
              <c:strCache>
                <c:ptCount val="1"/>
                <c:pt idx="0">
                  <c:v>Green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export!$D$7:$AS$7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export!$D$10:$AS$10</c:f>
              <c:numCache>
                <c:formatCode>General</c:formatCode>
                <c:ptCount val="42"/>
                <c:pt idx="0">
                  <c:v>341</c:v>
                </c:pt>
                <c:pt idx="1">
                  <c:v>409</c:v>
                </c:pt>
                <c:pt idx="2">
                  <c:v>318</c:v>
                </c:pt>
                <c:pt idx="3">
                  <c:v>360</c:v>
                </c:pt>
                <c:pt idx="4">
                  <c:v>324</c:v>
                </c:pt>
                <c:pt idx="5">
                  <c:v>306</c:v>
                </c:pt>
                <c:pt idx="6">
                  <c:v>318</c:v>
                </c:pt>
                <c:pt idx="7">
                  <c:v>348</c:v>
                </c:pt>
                <c:pt idx="8">
                  <c:v>364</c:v>
                </c:pt>
                <c:pt idx="9">
                  <c:v>351</c:v>
                </c:pt>
                <c:pt idx="10">
                  <c:v>345</c:v>
                </c:pt>
                <c:pt idx="11">
                  <c:v>352</c:v>
                </c:pt>
                <c:pt idx="12">
                  <c:v>341</c:v>
                </c:pt>
                <c:pt idx="13">
                  <c:v>322</c:v>
                </c:pt>
                <c:pt idx="14">
                  <c:v>335</c:v>
                </c:pt>
                <c:pt idx="15">
                  <c:v>353</c:v>
                </c:pt>
                <c:pt idx="16">
                  <c:v>353</c:v>
                </c:pt>
                <c:pt idx="17">
                  <c:v>338</c:v>
                </c:pt>
                <c:pt idx="18">
                  <c:v>310</c:v>
                </c:pt>
                <c:pt idx="19">
                  <c:v>280</c:v>
                </c:pt>
                <c:pt idx="20">
                  <c:v>224</c:v>
                </c:pt>
                <c:pt idx="21">
                  <c:v>221</c:v>
                </c:pt>
                <c:pt idx="22">
                  <c:v>174</c:v>
                </c:pt>
                <c:pt idx="23">
                  <c:v>196</c:v>
                </c:pt>
                <c:pt idx="24">
                  <c:v>215</c:v>
                </c:pt>
                <c:pt idx="25">
                  <c:v>230</c:v>
                </c:pt>
                <c:pt idx="26">
                  <c:v>205</c:v>
                </c:pt>
                <c:pt idx="27">
                  <c:v>224</c:v>
                </c:pt>
                <c:pt idx="28">
                  <c:v>168</c:v>
                </c:pt>
                <c:pt idx="29">
                  <c:v>177</c:v>
                </c:pt>
                <c:pt idx="30">
                  <c:v>204</c:v>
                </c:pt>
                <c:pt idx="31">
                  <c:v>200</c:v>
                </c:pt>
                <c:pt idx="32">
                  <c:v>216</c:v>
                </c:pt>
                <c:pt idx="33">
                  <c:v>215</c:v>
                </c:pt>
                <c:pt idx="34">
                  <c:v>184</c:v>
                </c:pt>
                <c:pt idx="35">
                  <c:v>202</c:v>
                </c:pt>
                <c:pt idx="36">
                  <c:v>268</c:v>
                </c:pt>
                <c:pt idx="37">
                  <c:v>293</c:v>
                </c:pt>
                <c:pt idx="38">
                  <c:v>314</c:v>
                </c:pt>
                <c:pt idx="39">
                  <c:v>262</c:v>
                </c:pt>
                <c:pt idx="40">
                  <c:v>255</c:v>
                </c:pt>
                <c:pt idx="41">
                  <c:v>268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6077040"/>
        <c:axId val="1891603584"/>
      </c:lineChart>
      <c:dateAx>
        <c:axId val="116077040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1603584"/>
        <c:crosses val="autoZero"/>
        <c:auto val="1"/>
        <c:lblOffset val="100"/>
        <c:baseTimeUnit val="months"/>
      </c:dateAx>
      <c:valAx>
        <c:axId val="1891603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6077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% Red Performance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'export (1)'!$C$8</c:f>
              <c:strCache>
                <c:ptCount val="1"/>
                <c:pt idx="0">
                  <c:v>CTM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'export (1)'!$D$7:$AS$7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(1)'!$D$8:$AS$8</c:f>
              <c:numCache>
                <c:formatCode>General</c:formatCode>
                <c:ptCount val="42"/>
                <c:pt idx="0">
                  <c:v>72.789116000000007</c:v>
                </c:pt>
                <c:pt idx="1">
                  <c:v>77.976190000000003</c:v>
                </c:pt>
                <c:pt idx="2">
                  <c:v>72.5</c:v>
                </c:pt>
                <c:pt idx="3">
                  <c:v>74.496644000000003</c:v>
                </c:pt>
                <c:pt idx="4">
                  <c:v>73.049644999999998</c:v>
                </c:pt>
                <c:pt idx="5">
                  <c:v>80.136985999999993</c:v>
                </c:pt>
                <c:pt idx="6">
                  <c:v>75.159236000000007</c:v>
                </c:pt>
                <c:pt idx="7">
                  <c:v>75.510204000000002</c:v>
                </c:pt>
                <c:pt idx="8">
                  <c:v>77.439024000000003</c:v>
                </c:pt>
                <c:pt idx="9">
                  <c:v>74.736841999999996</c:v>
                </c:pt>
                <c:pt idx="10">
                  <c:v>74.647886999999997</c:v>
                </c:pt>
                <c:pt idx="11">
                  <c:v>73.809523999999996</c:v>
                </c:pt>
                <c:pt idx="12">
                  <c:v>76.047904000000003</c:v>
                </c:pt>
                <c:pt idx="13">
                  <c:v>71.739130000000003</c:v>
                </c:pt>
                <c:pt idx="14">
                  <c:v>75.882352999999995</c:v>
                </c:pt>
                <c:pt idx="15">
                  <c:v>75.308642000000006</c:v>
                </c:pt>
                <c:pt idx="16">
                  <c:v>80.136985999999993</c:v>
                </c:pt>
                <c:pt idx="17">
                  <c:v>74.482759000000001</c:v>
                </c:pt>
                <c:pt idx="18">
                  <c:v>73.913043000000002</c:v>
                </c:pt>
                <c:pt idx="19">
                  <c:v>74.157302999999999</c:v>
                </c:pt>
                <c:pt idx="20">
                  <c:v>65.048544000000007</c:v>
                </c:pt>
                <c:pt idx="21">
                  <c:v>67.272727000000003</c:v>
                </c:pt>
                <c:pt idx="22">
                  <c:v>71.186441000000002</c:v>
                </c:pt>
                <c:pt idx="23">
                  <c:v>68.947367999999997</c:v>
                </c:pt>
                <c:pt idx="24">
                  <c:v>69.767442000000003</c:v>
                </c:pt>
                <c:pt idx="25">
                  <c:v>75.409835999999999</c:v>
                </c:pt>
                <c:pt idx="26">
                  <c:v>77.419354999999996</c:v>
                </c:pt>
                <c:pt idx="27">
                  <c:v>76.699028999999996</c:v>
                </c:pt>
                <c:pt idx="28">
                  <c:v>73.170732000000001</c:v>
                </c:pt>
                <c:pt idx="29">
                  <c:v>67.441860000000005</c:v>
                </c:pt>
                <c:pt idx="30">
                  <c:v>75</c:v>
                </c:pt>
                <c:pt idx="31">
                  <c:v>68.075117000000006</c:v>
                </c:pt>
                <c:pt idx="32">
                  <c:v>72.037914999999998</c:v>
                </c:pt>
                <c:pt idx="33">
                  <c:v>75.961538000000004</c:v>
                </c:pt>
                <c:pt idx="34">
                  <c:v>69.938649999999996</c:v>
                </c:pt>
                <c:pt idx="35">
                  <c:v>70.044053000000005</c:v>
                </c:pt>
                <c:pt idx="36">
                  <c:v>70.818505000000002</c:v>
                </c:pt>
                <c:pt idx="37">
                  <c:v>70.588234999999997</c:v>
                </c:pt>
                <c:pt idx="38">
                  <c:v>70</c:v>
                </c:pt>
                <c:pt idx="39">
                  <c:v>66.374268999999998</c:v>
                </c:pt>
                <c:pt idx="40">
                  <c:v>65.878377999999998</c:v>
                </c:pt>
                <c:pt idx="41">
                  <c:v>68.135593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'export (1)'!$C$9</c:f>
              <c:strCache>
                <c:ptCount val="1"/>
                <c:pt idx="0">
                  <c:v>Wales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'export (1)'!$D$7:$AS$7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(1)'!$D$9:$AS$9</c:f>
              <c:numCache>
                <c:formatCode>General</c:formatCode>
                <c:ptCount val="42"/>
                <c:pt idx="0">
                  <c:v>71.024512999999999</c:v>
                </c:pt>
                <c:pt idx="1">
                  <c:v>75.508982000000003</c:v>
                </c:pt>
                <c:pt idx="2">
                  <c:v>77.127660000000006</c:v>
                </c:pt>
                <c:pt idx="3">
                  <c:v>75.264394999999993</c:v>
                </c:pt>
                <c:pt idx="4">
                  <c:v>78.087396999999996</c:v>
                </c:pt>
                <c:pt idx="5">
                  <c:v>79.483695999999995</c:v>
                </c:pt>
                <c:pt idx="6">
                  <c:v>77.106993000000003</c:v>
                </c:pt>
                <c:pt idx="7">
                  <c:v>78.931573</c:v>
                </c:pt>
                <c:pt idx="8">
                  <c:v>75.780462999999997</c:v>
                </c:pt>
                <c:pt idx="9">
                  <c:v>75.383043999999998</c:v>
                </c:pt>
                <c:pt idx="10">
                  <c:v>74.576271000000006</c:v>
                </c:pt>
                <c:pt idx="11">
                  <c:v>77.905073999999999</c:v>
                </c:pt>
                <c:pt idx="12">
                  <c:v>80.546075000000002</c:v>
                </c:pt>
                <c:pt idx="13">
                  <c:v>79.445727000000005</c:v>
                </c:pt>
                <c:pt idx="14">
                  <c:v>79.216353999999995</c:v>
                </c:pt>
                <c:pt idx="15">
                  <c:v>78.034047000000001</c:v>
                </c:pt>
                <c:pt idx="16">
                  <c:v>78.691372000000001</c:v>
                </c:pt>
                <c:pt idx="17">
                  <c:v>76.813316999999998</c:v>
                </c:pt>
                <c:pt idx="18">
                  <c:v>75.890868999999995</c:v>
                </c:pt>
                <c:pt idx="19">
                  <c:v>73.258426999999998</c:v>
                </c:pt>
                <c:pt idx="20">
                  <c:v>70.017714999999995</c:v>
                </c:pt>
                <c:pt idx="21">
                  <c:v>69.730224000000007</c:v>
                </c:pt>
                <c:pt idx="22">
                  <c:v>68.963730999999996</c:v>
                </c:pt>
                <c:pt idx="23">
                  <c:v>69.596738000000002</c:v>
                </c:pt>
                <c:pt idx="24">
                  <c:v>75.084363999999994</c:v>
                </c:pt>
                <c:pt idx="25">
                  <c:v>76.076802999999998</c:v>
                </c:pt>
                <c:pt idx="26">
                  <c:v>75.595237999999995</c:v>
                </c:pt>
                <c:pt idx="27">
                  <c:v>75.417075999999994</c:v>
                </c:pt>
                <c:pt idx="28">
                  <c:v>74.387754999999999</c:v>
                </c:pt>
                <c:pt idx="29">
                  <c:v>73.888017000000005</c:v>
                </c:pt>
                <c:pt idx="30">
                  <c:v>74.679803000000007</c:v>
                </c:pt>
                <c:pt idx="31">
                  <c:v>72.320217</c:v>
                </c:pt>
                <c:pt idx="32">
                  <c:v>72.783760999999998</c:v>
                </c:pt>
                <c:pt idx="33">
                  <c:v>71.794871999999998</c:v>
                </c:pt>
                <c:pt idx="34">
                  <c:v>72.389284000000004</c:v>
                </c:pt>
                <c:pt idx="35">
                  <c:v>71.150097000000002</c:v>
                </c:pt>
                <c:pt idx="36">
                  <c:v>70.259277999999995</c:v>
                </c:pt>
                <c:pt idx="37">
                  <c:v>70.211786000000004</c:v>
                </c:pt>
                <c:pt idx="38">
                  <c:v>72.450889000000004</c:v>
                </c:pt>
                <c:pt idx="39">
                  <c:v>69.317688000000004</c:v>
                </c:pt>
                <c:pt idx="40">
                  <c:v>68.997360999999998</c:v>
                </c:pt>
                <c:pt idx="41">
                  <c:v>68.448500999999993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'export (1)'!$C$10</c:f>
              <c:strCache>
                <c:ptCount val="1"/>
                <c:pt idx="0">
                  <c:v>Target</c:v>
                </c:pt>
              </c:strCache>
            </c:strRef>
          </c:tx>
          <c:spPr>
            <a:ln w="28575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'export (1)'!$D$7:$AS$7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(1)'!$D$10:$AS$10</c:f>
              <c:numCache>
                <c:formatCode>General</c:formatCode>
                <c:ptCount val="42"/>
                <c:pt idx="0">
                  <c:v>65</c:v>
                </c:pt>
                <c:pt idx="1">
                  <c:v>65</c:v>
                </c:pt>
                <c:pt idx="2">
                  <c:v>65</c:v>
                </c:pt>
                <c:pt idx="3">
                  <c:v>65</c:v>
                </c:pt>
                <c:pt idx="4">
                  <c:v>65</c:v>
                </c:pt>
                <c:pt idx="5">
                  <c:v>65</c:v>
                </c:pt>
                <c:pt idx="6">
                  <c:v>65</c:v>
                </c:pt>
                <c:pt idx="7">
                  <c:v>65</c:v>
                </c:pt>
                <c:pt idx="8">
                  <c:v>65</c:v>
                </c:pt>
                <c:pt idx="9">
                  <c:v>65</c:v>
                </c:pt>
                <c:pt idx="10">
                  <c:v>65</c:v>
                </c:pt>
                <c:pt idx="11">
                  <c:v>65</c:v>
                </c:pt>
                <c:pt idx="12">
                  <c:v>65</c:v>
                </c:pt>
                <c:pt idx="13">
                  <c:v>65</c:v>
                </c:pt>
                <c:pt idx="14">
                  <c:v>65</c:v>
                </c:pt>
                <c:pt idx="15">
                  <c:v>65</c:v>
                </c:pt>
                <c:pt idx="16">
                  <c:v>65</c:v>
                </c:pt>
                <c:pt idx="17">
                  <c:v>65</c:v>
                </c:pt>
                <c:pt idx="18">
                  <c:v>65</c:v>
                </c:pt>
                <c:pt idx="19">
                  <c:v>65</c:v>
                </c:pt>
                <c:pt idx="20">
                  <c:v>65</c:v>
                </c:pt>
                <c:pt idx="21">
                  <c:v>65</c:v>
                </c:pt>
                <c:pt idx="22">
                  <c:v>65</c:v>
                </c:pt>
                <c:pt idx="23">
                  <c:v>65</c:v>
                </c:pt>
                <c:pt idx="24">
                  <c:v>65</c:v>
                </c:pt>
                <c:pt idx="25">
                  <c:v>65</c:v>
                </c:pt>
                <c:pt idx="26">
                  <c:v>65</c:v>
                </c:pt>
                <c:pt idx="27">
                  <c:v>65</c:v>
                </c:pt>
                <c:pt idx="28">
                  <c:v>65</c:v>
                </c:pt>
                <c:pt idx="29">
                  <c:v>65</c:v>
                </c:pt>
                <c:pt idx="30">
                  <c:v>65</c:v>
                </c:pt>
                <c:pt idx="31">
                  <c:v>65</c:v>
                </c:pt>
                <c:pt idx="32">
                  <c:v>65</c:v>
                </c:pt>
                <c:pt idx="33">
                  <c:v>65</c:v>
                </c:pt>
                <c:pt idx="34">
                  <c:v>65</c:v>
                </c:pt>
                <c:pt idx="35">
                  <c:v>65</c:v>
                </c:pt>
                <c:pt idx="36">
                  <c:v>65</c:v>
                </c:pt>
                <c:pt idx="37">
                  <c:v>65</c:v>
                </c:pt>
                <c:pt idx="38">
                  <c:v>65</c:v>
                </c:pt>
                <c:pt idx="39">
                  <c:v>65</c:v>
                </c:pt>
                <c:pt idx="40">
                  <c:v>65</c:v>
                </c:pt>
                <c:pt idx="41">
                  <c:v>65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91607392"/>
        <c:axId val="2058913088"/>
      </c:lineChart>
      <c:dateAx>
        <c:axId val="189160739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913088"/>
        <c:crosses val="autoZero"/>
        <c:auto val="1"/>
        <c:lblOffset val="100"/>
        <c:baseTimeUnit val="months"/>
      </c:dateAx>
      <c:valAx>
        <c:axId val="2058913088"/>
        <c:scaling>
          <c:orientation val="minMax"/>
          <c:max val="90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160739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Amber Responsivness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'export (3)'!$C$13</c:f>
              <c:strCache>
                <c:ptCount val="1"/>
                <c:pt idx="0">
                  <c:v>Median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'export (3)'!$D$12:$AS$12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(3)'!$D$13:$AS$13</c:f>
              <c:numCache>
                <c:formatCode>[$-F400]h:mm:ss\ AM/PM</c:formatCode>
                <c:ptCount val="42"/>
                <c:pt idx="0">
                  <c:v>7.8240740740740736E-3</c:v>
                </c:pt>
                <c:pt idx="1">
                  <c:v>8.8425925925925929E-3</c:v>
                </c:pt>
                <c:pt idx="2">
                  <c:v>8.472222222222223E-3</c:v>
                </c:pt>
                <c:pt idx="3">
                  <c:v>8.2407407407407412E-3</c:v>
                </c:pt>
                <c:pt idx="4">
                  <c:v>9.2013888888888892E-3</c:v>
                </c:pt>
                <c:pt idx="5">
                  <c:v>8.9236111111111113E-3</c:v>
                </c:pt>
                <c:pt idx="6">
                  <c:v>9.2824074074074076E-3</c:v>
                </c:pt>
                <c:pt idx="7">
                  <c:v>8.819444444444444E-3</c:v>
                </c:pt>
                <c:pt idx="8">
                  <c:v>1.0416666666666666E-2</c:v>
                </c:pt>
                <c:pt idx="9">
                  <c:v>9.8032407407407408E-3</c:v>
                </c:pt>
                <c:pt idx="10">
                  <c:v>9.5370370370370366E-3</c:v>
                </c:pt>
                <c:pt idx="11">
                  <c:v>9.9768518518518513E-3</c:v>
                </c:pt>
                <c:pt idx="12">
                  <c:v>9.780092592592592E-3</c:v>
                </c:pt>
                <c:pt idx="13">
                  <c:v>1.0821759259259258E-2</c:v>
                </c:pt>
                <c:pt idx="14">
                  <c:v>1.0034722222222223E-2</c:v>
                </c:pt>
                <c:pt idx="15">
                  <c:v>1.1041666666666667E-2</c:v>
                </c:pt>
                <c:pt idx="16">
                  <c:v>1.0069444444444445E-2</c:v>
                </c:pt>
                <c:pt idx="17">
                  <c:v>1.2546296296296297E-2</c:v>
                </c:pt>
                <c:pt idx="18">
                  <c:v>1.1782407407407408E-2</c:v>
                </c:pt>
                <c:pt idx="19">
                  <c:v>1.4490740740740742E-2</c:v>
                </c:pt>
                <c:pt idx="20">
                  <c:v>1.576388888888889E-2</c:v>
                </c:pt>
                <c:pt idx="21">
                  <c:v>1.6307870370370372E-2</c:v>
                </c:pt>
                <c:pt idx="22">
                  <c:v>1.8449074074074073E-2</c:v>
                </c:pt>
                <c:pt idx="23">
                  <c:v>1.8935185185185187E-2</c:v>
                </c:pt>
                <c:pt idx="24">
                  <c:v>1.3483796296296296E-2</c:v>
                </c:pt>
                <c:pt idx="25">
                  <c:v>1.3171296296296296E-2</c:v>
                </c:pt>
                <c:pt idx="26">
                  <c:v>1.5868055555555555E-2</c:v>
                </c:pt>
                <c:pt idx="27">
                  <c:v>1.3946759259259259E-2</c:v>
                </c:pt>
                <c:pt idx="28">
                  <c:v>1.525462962962963E-2</c:v>
                </c:pt>
                <c:pt idx="29">
                  <c:v>1.7777777777777778E-2</c:v>
                </c:pt>
                <c:pt idx="30">
                  <c:v>1.5289351851851853E-2</c:v>
                </c:pt>
                <c:pt idx="31">
                  <c:v>1.5636574074074074E-2</c:v>
                </c:pt>
                <c:pt idx="32">
                  <c:v>1.8229166666666668E-2</c:v>
                </c:pt>
                <c:pt idx="33">
                  <c:v>1.5347222222222222E-2</c:v>
                </c:pt>
                <c:pt idx="34">
                  <c:v>2.1087962962962965E-2</c:v>
                </c:pt>
                <c:pt idx="35">
                  <c:v>1.861111111111111E-2</c:v>
                </c:pt>
                <c:pt idx="36">
                  <c:v>2.2222222222222223E-2</c:v>
                </c:pt>
                <c:pt idx="37">
                  <c:v>1.9351851851851853E-2</c:v>
                </c:pt>
                <c:pt idx="38">
                  <c:v>1.7824074074074076E-2</c:v>
                </c:pt>
                <c:pt idx="39">
                  <c:v>2.193287037037037E-2</c:v>
                </c:pt>
                <c:pt idx="40">
                  <c:v>2.2708333333333334E-2</c:v>
                </c:pt>
                <c:pt idx="41">
                  <c:v>2.2037037037037036E-2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'export (3)'!$C$14</c:f>
              <c:strCache>
                <c:ptCount val="1"/>
                <c:pt idx="0">
                  <c:v>65th </c:v>
                </c:pt>
              </c:strCache>
            </c:strRef>
          </c:tx>
          <c:spPr>
            <a:ln w="2857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'export (3)'!$D$12:$AS$12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(3)'!$D$14:$AS$14</c:f>
              <c:numCache>
                <c:formatCode>[$-F400]h:mm:ss\ AM/PM</c:formatCode>
                <c:ptCount val="42"/>
                <c:pt idx="0">
                  <c:v>1.0949074074074075E-2</c:v>
                </c:pt>
                <c:pt idx="1">
                  <c:v>1.2175925925925925E-2</c:v>
                </c:pt>
                <c:pt idx="2">
                  <c:v>1.1979166666666667E-2</c:v>
                </c:pt>
                <c:pt idx="3">
                  <c:v>1.1354166666666667E-2</c:v>
                </c:pt>
                <c:pt idx="4">
                  <c:v>1.3622685185185186E-2</c:v>
                </c:pt>
                <c:pt idx="5">
                  <c:v>1.2650462962962962E-2</c:v>
                </c:pt>
                <c:pt idx="6">
                  <c:v>1.2916666666666667E-2</c:v>
                </c:pt>
                <c:pt idx="7">
                  <c:v>1.2500000000000001E-2</c:v>
                </c:pt>
                <c:pt idx="8">
                  <c:v>1.5509259259259259E-2</c:v>
                </c:pt>
                <c:pt idx="9">
                  <c:v>1.4074074074074074E-2</c:v>
                </c:pt>
                <c:pt idx="10">
                  <c:v>1.3472222222222222E-2</c:v>
                </c:pt>
                <c:pt idx="11">
                  <c:v>1.3935185185185186E-2</c:v>
                </c:pt>
                <c:pt idx="12">
                  <c:v>1.3275462962962963E-2</c:v>
                </c:pt>
                <c:pt idx="13">
                  <c:v>1.5266203703703704E-2</c:v>
                </c:pt>
                <c:pt idx="14">
                  <c:v>1.4178240740740741E-2</c:v>
                </c:pt>
                <c:pt idx="15">
                  <c:v>1.5196759259259259E-2</c:v>
                </c:pt>
                <c:pt idx="16">
                  <c:v>1.4027777777777778E-2</c:v>
                </c:pt>
                <c:pt idx="17">
                  <c:v>1.8055555555555554E-2</c:v>
                </c:pt>
                <c:pt idx="18">
                  <c:v>1.7511574074074075E-2</c:v>
                </c:pt>
                <c:pt idx="19">
                  <c:v>2.0300925925925927E-2</c:v>
                </c:pt>
                <c:pt idx="20">
                  <c:v>2.3923611111111111E-2</c:v>
                </c:pt>
                <c:pt idx="21">
                  <c:v>2.3958333333333335E-2</c:v>
                </c:pt>
                <c:pt idx="22">
                  <c:v>2.7754629629629629E-2</c:v>
                </c:pt>
                <c:pt idx="23">
                  <c:v>2.9780092592592594E-2</c:v>
                </c:pt>
                <c:pt idx="24">
                  <c:v>1.9375E-2</c:v>
                </c:pt>
                <c:pt idx="25">
                  <c:v>1.8599537037037036E-2</c:v>
                </c:pt>
                <c:pt idx="26">
                  <c:v>2.4571759259259258E-2</c:v>
                </c:pt>
                <c:pt idx="27">
                  <c:v>2.0856481481481483E-2</c:v>
                </c:pt>
                <c:pt idx="28">
                  <c:v>2.2430555555555554E-2</c:v>
                </c:pt>
                <c:pt idx="29">
                  <c:v>2.7615740740740739E-2</c:v>
                </c:pt>
                <c:pt idx="30">
                  <c:v>2.2314814814814815E-2</c:v>
                </c:pt>
                <c:pt idx="31">
                  <c:v>2.2337962962962962E-2</c:v>
                </c:pt>
                <c:pt idx="32">
                  <c:v>2.7488425925925927E-2</c:v>
                </c:pt>
                <c:pt idx="33">
                  <c:v>2.357638888888889E-2</c:v>
                </c:pt>
                <c:pt idx="34">
                  <c:v>3.2210648148148148E-2</c:v>
                </c:pt>
                <c:pt idx="35">
                  <c:v>2.673611111111111E-2</c:v>
                </c:pt>
                <c:pt idx="36">
                  <c:v>3.3599537037037039E-2</c:v>
                </c:pt>
                <c:pt idx="37">
                  <c:v>2.9050925925925924E-2</c:v>
                </c:pt>
                <c:pt idx="38">
                  <c:v>2.6921296296296297E-2</c:v>
                </c:pt>
                <c:pt idx="39">
                  <c:v>3.3773148148148149E-2</c:v>
                </c:pt>
                <c:pt idx="40">
                  <c:v>3.4594907407407408E-2</c:v>
                </c:pt>
                <c:pt idx="41">
                  <c:v>3.5428240740740739E-2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'export (3)'!$C$15</c:f>
              <c:strCache>
                <c:ptCount val="1"/>
                <c:pt idx="0">
                  <c:v>95th</c:v>
                </c:pt>
              </c:strCache>
            </c:strRef>
          </c:tx>
          <c:spPr>
            <a:ln w="28575" cap="rnd">
              <a:solidFill>
                <a:schemeClr val="accent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'export (3)'!$D$12:$AS$12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(3)'!$D$15:$AS$15</c:f>
              <c:numCache>
                <c:formatCode>[$-F400]h:mm:ss\ AM/PM</c:formatCode>
                <c:ptCount val="42"/>
                <c:pt idx="0">
                  <c:v>3.7662037037037036E-2</c:v>
                </c:pt>
                <c:pt idx="1">
                  <c:v>4.5486111111111109E-2</c:v>
                </c:pt>
                <c:pt idx="2">
                  <c:v>3.9733796296296295E-2</c:v>
                </c:pt>
                <c:pt idx="3">
                  <c:v>4.4467592592592593E-2</c:v>
                </c:pt>
                <c:pt idx="4">
                  <c:v>4.9490740740740738E-2</c:v>
                </c:pt>
                <c:pt idx="5">
                  <c:v>5.1574074074074071E-2</c:v>
                </c:pt>
                <c:pt idx="6">
                  <c:v>5.2037037037037034E-2</c:v>
                </c:pt>
                <c:pt idx="7">
                  <c:v>4.611111111111111E-2</c:v>
                </c:pt>
                <c:pt idx="8">
                  <c:v>7.300925925925926E-2</c:v>
                </c:pt>
                <c:pt idx="9">
                  <c:v>5.7407407407407407E-2</c:v>
                </c:pt>
                <c:pt idx="10">
                  <c:v>5.334490740740741E-2</c:v>
                </c:pt>
                <c:pt idx="11">
                  <c:v>5.0636574074074077E-2</c:v>
                </c:pt>
                <c:pt idx="12">
                  <c:v>4.9004629629629627E-2</c:v>
                </c:pt>
                <c:pt idx="13">
                  <c:v>5.7407407407407407E-2</c:v>
                </c:pt>
                <c:pt idx="14">
                  <c:v>4.8715277777777781E-2</c:v>
                </c:pt>
                <c:pt idx="15">
                  <c:v>5.846064814814815E-2</c:v>
                </c:pt>
                <c:pt idx="16">
                  <c:v>5.0879629629629629E-2</c:v>
                </c:pt>
                <c:pt idx="17">
                  <c:v>7.3506944444444444E-2</c:v>
                </c:pt>
                <c:pt idx="18">
                  <c:v>7.1643518518518523E-2</c:v>
                </c:pt>
                <c:pt idx="19">
                  <c:v>9.3460648148148154E-2</c:v>
                </c:pt>
                <c:pt idx="20">
                  <c:v>0.10252314814814815</c:v>
                </c:pt>
                <c:pt idx="21">
                  <c:v>9.465277777777778E-2</c:v>
                </c:pt>
                <c:pt idx="22">
                  <c:v>0.14846064814814816</c:v>
                </c:pt>
                <c:pt idx="23">
                  <c:v>0.13013888888888889</c:v>
                </c:pt>
                <c:pt idx="24">
                  <c:v>7.2824074074074069E-2</c:v>
                </c:pt>
                <c:pt idx="25">
                  <c:v>7.1111111111111111E-2</c:v>
                </c:pt>
                <c:pt idx="26">
                  <c:v>9.6990740740740738E-2</c:v>
                </c:pt>
                <c:pt idx="27">
                  <c:v>8.0324074074074076E-2</c:v>
                </c:pt>
                <c:pt idx="28">
                  <c:v>9.2777777777777778E-2</c:v>
                </c:pt>
                <c:pt idx="29">
                  <c:v>0.11359953703703704</c:v>
                </c:pt>
                <c:pt idx="30">
                  <c:v>8.3622685185185189E-2</c:v>
                </c:pt>
                <c:pt idx="31">
                  <c:v>8.9039351851851856E-2</c:v>
                </c:pt>
                <c:pt idx="32">
                  <c:v>9.7812499999999997E-2</c:v>
                </c:pt>
                <c:pt idx="33">
                  <c:v>8.4942129629629631E-2</c:v>
                </c:pt>
                <c:pt idx="34">
                  <c:v>0.10873842592592593</c:v>
                </c:pt>
                <c:pt idx="35">
                  <c:v>9.555555555555556E-2</c:v>
                </c:pt>
                <c:pt idx="36">
                  <c:v>0.14011574074074074</c:v>
                </c:pt>
                <c:pt idx="37">
                  <c:v>0.10791666666666666</c:v>
                </c:pt>
                <c:pt idx="38">
                  <c:v>0.10739583333333333</c:v>
                </c:pt>
                <c:pt idx="39">
                  <c:v>0.13282407407407407</c:v>
                </c:pt>
                <c:pt idx="40">
                  <c:v>0.14569444444444443</c:v>
                </c:pt>
                <c:pt idx="41">
                  <c:v>0.13665509259259259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58912000"/>
        <c:axId val="2058906560"/>
      </c:lineChart>
      <c:dateAx>
        <c:axId val="205891200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906560"/>
        <c:crosses val="autoZero"/>
        <c:auto val="1"/>
        <c:lblOffset val="100"/>
        <c:baseTimeUnit val="months"/>
      </c:dateAx>
      <c:valAx>
        <c:axId val="2058906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912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Attendance vs Conveyance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'export (4)'!$C$9</c:f>
              <c:strCache>
                <c:ptCount val="1"/>
                <c:pt idx="0">
                  <c:v>Number of 999 patients conveyed to hospital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'export (4)'!$D$8:$AS$8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(4)'!$D$9:$AS$9</c:f>
              <c:numCache>
                <c:formatCode>General</c:formatCode>
                <c:ptCount val="42"/>
                <c:pt idx="0">
                  <c:v>1826</c:v>
                </c:pt>
                <c:pt idx="1">
                  <c:v>1925</c:v>
                </c:pt>
                <c:pt idx="2">
                  <c:v>1778</c:v>
                </c:pt>
                <c:pt idx="3">
                  <c:v>1813</c:v>
                </c:pt>
                <c:pt idx="4">
                  <c:v>1799</c:v>
                </c:pt>
                <c:pt idx="5">
                  <c:v>1786</c:v>
                </c:pt>
                <c:pt idx="6">
                  <c:v>1994</c:v>
                </c:pt>
                <c:pt idx="7">
                  <c:v>1873</c:v>
                </c:pt>
                <c:pt idx="8">
                  <c:v>2022</c:v>
                </c:pt>
                <c:pt idx="9">
                  <c:v>2048</c:v>
                </c:pt>
                <c:pt idx="10">
                  <c:v>1798</c:v>
                </c:pt>
                <c:pt idx="11">
                  <c:v>2027</c:v>
                </c:pt>
                <c:pt idx="12">
                  <c:v>1868</c:v>
                </c:pt>
                <c:pt idx="13">
                  <c:v>1942</c:v>
                </c:pt>
                <c:pt idx="14">
                  <c:v>1820</c:v>
                </c:pt>
                <c:pt idx="15">
                  <c:v>1970</c:v>
                </c:pt>
                <c:pt idx="16">
                  <c:v>1855</c:v>
                </c:pt>
                <c:pt idx="17">
                  <c:v>1878</c:v>
                </c:pt>
                <c:pt idx="18">
                  <c:v>1887</c:v>
                </c:pt>
                <c:pt idx="19">
                  <c:v>1889</c:v>
                </c:pt>
                <c:pt idx="20">
                  <c:v>2037</c:v>
                </c:pt>
                <c:pt idx="21">
                  <c:v>2000</c:v>
                </c:pt>
                <c:pt idx="22">
                  <c:v>1707</c:v>
                </c:pt>
                <c:pt idx="23">
                  <c:v>1808</c:v>
                </c:pt>
                <c:pt idx="24">
                  <c:v>1760</c:v>
                </c:pt>
                <c:pt idx="25">
                  <c:v>1743</c:v>
                </c:pt>
                <c:pt idx="26">
                  <c:v>1692</c:v>
                </c:pt>
                <c:pt idx="27">
                  <c:v>1809</c:v>
                </c:pt>
                <c:pt idx="28">
                  <c:v>1647</c:v>
                </c:pt>
                <c:pt idx="29">
                  <c:v>1692</c:v>
                </c:pt>
                <c:pt idx="30">
                  <c:v>1756</c:v>
                </c:pt>
                <c:pt idx="31">
                  <c:v>1828</c:v>
                </c:pt>
                <c:pt idx="32">
                  <c:v>1852</c:v>
                </c:pt>
                <c:pt idx="33">
                  <c:v>1806</c:v>
                </c:pt>
                <c:pt idx="34">
                  <c:v>1659</c:v>
                </c:pt>
                <c:pt idx="35">
                  <c:v>1760</c:v>
                </c:pt>
                <c:pt idx="36">
                  <c:v>2336</c:v>
                </c:pt>
                <c:pt idx="37">
                  <c:v>2329</c:v>
                </c:pt>
                <c:pt idx="38">
                  <c:v>2194</c:v>
                </c:pt>
                <c:pt idx="39">
                  <c:v>2336</c:v>
                </c:pt>
                <c:pt idx="40">
                  <c:v>2178</c:v>
                </c:pt>
                <c:pt idx="41">
                  <c:v>2206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'export (4)'!$C$10</c:f>
              <c:strCache>
                <c:ptCount val="1"/>
                <c:pt idx="0">
                  <c:v>Total number of incidents where an ambulance resource attended the scene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'export (4)'!$D$8:$AS$8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(4)'!$D$10:$AS$10</c:f>
              <c:numCache>
                <c:formatCode>General</c:formatCode>
                <c:ptCount val="42"/>
                <c:pt idx="0">
                  <c:v>2266</c:v>
                </c:pt>
                <c:pt idx="1">
                  <c:v>2455</c:v>
                </c:pt>
                <c:pt idx="2">
                  <c:v>2255</c:v>
                </c:pt>
                <c:pt idx="3">
                  <c:v>2330</c:v>
                </c:pt>
                <c:pt idx="4">
                  <c:v>2298</c:v>
                </c:pt>
                <c:pt idx="5">
                  <c:v>2238</c:v>
                </c:pt>
                <c:pt idx="6">
                  <c:v>2443</c:v>
                </c:pt>
                <c:pt idx="7">
                  <c:v>2395</c:v>
                </c:pt>
                <c:pt idx="8">
                  <c:v>2571</c:v>
                </c:pt>
                <c:pt idx="9">
                  <c:v>2656</c:v>
                </c:pt>
                <c:pt idx="10">
                  <c:v>2287</c:v>
                </c:pt>
                <c:pt idx="11">
                  <c:v>2574</c:v>
                </c:pt>
                <c:pt idx="12">
                  <c:v>2366</c:v>
                </c:pt>
                <c:pt idx="13">
                  <c:v>2438</c:v>
                </c:pt>
                <c:pt idx="14">
                  <c:v>2338</c:v>
                </c:pt>
                <c:pt idx="15">
                  <c:v>2510</c:v>
                </c:pt>
                <c:pt idx="16">
                  <c:v>2373</c:v>
                </c:pt>
                <c:pt idx="17">
                  <c:v>2407</c:v>
                </c:pt>
                <c:pt idx="18">
                  <c:v>2422</c:v>
                </c:pt>
                <c:pt idx="19">
                  <c:v>2437</c:v>
                </c:pt>
                <c:pt idx="20">
                  <c:v>2655</c:v>
                </c:pt>
                <c:pt idx="21">
                  <c:v>2565</c:v>
                </c:pt>
                <c:pt idx="22">
                  <c:v>2227</c:v>
                </c:pt>
                <c:pt idx="23">
                  <c:v>2327</c:v>
                </c:pt>
                <c:pt idx="24">
                  <c:v>2209</c:v>
                </c:pt>
                <c:pt idx="25">
                  <c:v>2277</c:v>
                </c:pt>
                <c:pt idx="26">
                  <c:v>2213</c:v>
                </c:pt>
                <c:pt idx="27">
                  <c:v>2376</c:v>
                </c:pt>
                <c:pt idx="28">
                  <c:v>2179</c:v>
                </c:pt>
                <c:pt idx="29">
                  <c:v>2193</c:v>
                </c:pt>
                <c:pt idx="30">
                  <c:v>2252</c:v>
                </c:pt>
                <c:pt idx="31">
                  <c:v>2297</c:v>
                </c:pt>
                <c:pt idx="32">
                  <c:v>2345</c:v>
                </c:pt>
                <c:pt idx="33">
                  <c:v>2295</c:v>
                </c:pt>
                <c:pt idx="34">
                  <c:v>2124</c:v>
                </c:pt>
                <c:pt idx="35">
                  <c:v>2255</c:v>
                </c:pt>
                <c:pt idx="36">
                  <c:v>3215</c:v>
                </c:pt>
                <c:pt idx="37">
                  <c:v>3166</c:v>
                </c:pt>
                <c:pt idx="38">
                  <c:v>2983</c:v>
                </c:pt>
                <c:pt idx="39">
                  <c:v>3188</c:v>
                </c:pt>
                <c:pt idx="40">
                  <c:v>2976</c:v>
                </c:pt>
                <c:pt idx="41">
                  <c:v>2986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1727840"/>
        <c:axId val="181730016"/>
      </c:lineChart>
      <c:dateAx>
        <c:axId val="181727840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730016"/>
        <c:crosses val="autoZero"/>
        <c:auto val="1"/>
        <c:lblOffset val="100"/>
        <c:baseTimeUnit val="months"/>
      </c:dateAx>
      <c:valAx>
        <c:axId val="181730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727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1018044619422573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'export (5)'!$C$8</c:f>
              <c:strCache>
                <c:ptCount val="1"/>
                <c:pt idx="0">
                  <c:v>Number of lost hours following notification to handover over 15 minutes [AQI21a]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'export (5)'!$D$7:$AS$7</c:f>
              <c:numCache>
                <c:formatCode>mmm\-yy</c:formatCode>
                <c:ptCount val="42"/>
                <c:pt idx="0">
                  <c:v>42461</c:v>
                </c:pt>
                <c:pt idx="1">
                  <c:v>42491</c:v>
                </c:pt>
                <c:pt idx="2">
                  <c:v>42522</c:v>
                </c:pt>
                <c:pt idx="3">
                  <c:v>42552</c:v>
                </c:pt>
                <c:pt idx="4">
                  <c:v>42583</c:v>
                </c:pt>
                <c:pt idx="5">
                  <c:v>42614</c:v>
                </c:pt>
                <c:pt idx="6">
                  <c:v>42644</c:v>
                </c:pt>
                <c:pt idx="7">
                  <c:v>42675</c:v>
                </c:pt>
                <c:pt idx="8">
                  <c:v>42705</c:v>
                </c:pt>
                <c:pt idx="9">
                  <c:v>42736</c:v>
                </c:pt>
                <c:pt idx="10">
                  <c:v>42767</c:v>
                </c:pt>
                <c:pt idx="11">
                  <c:v>42795</c:v>
                </c:pt>
                <c:pt idx="12">
                  <c:v>42826</c:v>
                </c:pt>
                <c:pt idx="13">
                  <c:v>42856</c:v>
                </c:pt>
                <c:pt idx="14">
                  <c:v>42887</c:v>
                </c:pt>
                <c:pt idx="15">
                  <c:v>42917</c:v>
                </c:pt>
                <c:pt idx="16">
                  <c:v>42948</c:v>
                </c:pt>
                <c:pt idx="17">
                  <c:v>42979</c:v>
                </c:pt>
                <c:pt idx="18">
                  <c:v>43009</c:v>
                </c:pt>
                <c:pt idx="19">
                  <c:v>43040</c:v>
                </c:pt>
                <c:pt idx="20">
                  <c:v>43070</c:v>
                </c:pt>
                <c:pt idx="21">
                  <c:v>43101</c:v>
                </c:pt>
                <c:pt idx="22">
                  <c:v>43132</c:v>
                </c:pt>
                <c:pt idx="23">
                  <c:v>43160</c:v>
                </c:pt>
                <c:pt idx="24">
                  <c:v>43191</c:v>
                </c:pt>
                <c:pt idx="25">
                  <c:v>43221</c:v>
                </c:pt>
                <c:pt idx="26">
                  <c:v>43252</c:v>
                </c:pt>
                <c:pt idx="27">
                  <c:v>43282</c:v>
                </c:pt>
                <c:pt idx="28">
                  <c:v>43313</c:v>
                </c:pt>
                <c:pt idx="29">
                  <c:v>43344</c:v>
                </c:pt>
                <c:pt idx="30">
                  <c:v>43374</c:v>
                </c:pt>
                <c:pt idx="31">
                  <c:v>43405</c:v>
                </c:pt>
                <c:pt idx="32">
                  <c:v>43435</c:v>
                </c:pt>
                <c:pt idx="33">
                  <c:v>43466</c:v>
                </c:pt>
                <c:pt idx="34">
                  <c:v>43497</c:v>
                </c:pt>
                <c:pt idx="35">
                  <c:v>43525</c:v>
                </c:pt>
                <c:pt idx="36">
                  <c:v>43556</c:v>
                </c:pt>
                <c:pt idx="37">
                  <c:v>43586</c:v>
                </c:pt>
                <c:pt idx="38">
                  <c:v>43617</c:v>
                </c:pt>
                <c:pt idx="39">
                  <c:v>43647</c:v>
                </c:pt>
                <c:pt idx="40">
                  <c:v>43678</c:v>
                </c:pt>
                <c:pt idx="41">
                  <c:v>43709</c:v>
                </c:pt>
              </c:numCache>
            </c:numRef>
          </c:cat>
          <c:val>
            <c:numRef>
              <c:f>'export (5)'!$D$8:$AS$8</c:f>
              <c:numCache>
                <c:formatCode>General</c:formatCode>
                <c:ptCount val="42"/>
                <c:pt idx="0">
                  <c:v>45.869712</c:v>
                </c:pt>
                <c:pt idx="1">
                  <c:v>43.349986000000001</c:v>
                </c:pt>
                <c:pt idx="2">
                  <c:v>39.648879000000001</c:v>
                </c:pt>
                <c:pt idx="3">
                  <c:v>34.835824000000002</c:v>
                </c:pt>
                <c:pt idx="4">
                  <c:v>23.671935000000001</c:v>
                </c:pt>
                <c:pt idx="5">
                  <c:v>33.918601000000002</c:v>
                </c:pt>
                <c:pt idx="6">
                  <c:v>42.251376</c:v>
                </c:pt>
                <c:pt idx="7">
                  <c:v>38.464981999999999</c:v>
                </c:pt>
                <c:pt idx="8">
                  <c:v>46.670265999999998</c:v>
                </c:pt>
                <c:pt idx="9">
                  <c:v>68.813873999999998</c:v>
                </c:pt>
                <c:pt idx="10">
                  <c:v>40.551374000000003</c:v>
                </c:pt>
                <c:pt idx="11">
                  <c:v>37.323042999999998</c:v>
                </c:pt>
                <c:pt idx="12">
                  <c:v>46.151091000000001</c:v>
                </c:pt>
                <c:pt idx="13">
                  <c:v>39.412489000000001</c:v>
                </c:pt>
                <c:pt idx="14">
                  <c:v>29.114711</c:v>
                </c:pt>
                <c:pt idx="15">
                  <c:v>33.366095000000001</c:v>
                </c:pt>
                <c:pt idx="16">
                  <c:v>30.277764000000001</c:v>
                </c:pt>
                <c:pt idx="17">
                  <c:v>25.247492999999999</c:v>
                </c:pt>
                <c:pt idx="18">
                  <c:v>36.035265000000003</c:v>
                </c:pt>
                <c:pt idx="19">
                  <c:v>34.699404000000001</c:v>
                </c:pt>
                <c:pt idx="20">
                  <c:v>38.305790000000002</c:v>
                </c:pt>
                <c:pt idx="21">
                  <c:v>55.443289999999998</c:v>
                </c:pt>
                <c:pt idx="22">
                  <c:v>64.404122999999998</c:v>
                </c:pt>
                <c:pt idx="23">
                  <c:v>55.865797000000001</c:v>
                </c:pt>
                <c:pt idx="24">
                  <c:v>17.974416000000002</c:v>
                </c:pt>
                <c:pt idx="25">
                  <c:v>17.071352000000001</c:v>
                </c:pt>
                <c:pt idx="26">
                  <c:v>13.752466999999999</c:v>
                </c:pt>
                <c:pt idx="27">
                  <c:v>18.894131000000002</c:v>
                </c:pt>
                <c:pt idx="28">
                  <c:v>22.185514999999999</c:v>
                </c:pt>
                <c:pt idx="29">
                  <c:v>25.458290999999999</c:v>
                </c:pt>
                <c:pt idx="30">
                  <c:v>34.049120000000002</c:v>
                </c:pt>
                <c:pt idx="31">
                  <c:v>35.243020000000001</c:v>
                </c:pt>
                <c:pt idx="32">
                  <c:v>44.561072000000003</c:v>
                </c:pt>
                <c:pt idx="33">
                  <c:v>36</c:v>
                </c:pt>
                <c:pt idx="34">
                  <c:v>28</c:v>
                </c:pt>
                <c:pt idx="35">
                  <c:v>33</c:v>
                </c:pt>
                <c:pt idx="36">
                  <c:v>1005</c:v>
                </c:pt>
                <c:pt idx="37">
                  <c:v>742</c:v>
                </c:pt>
                <c:pt idx="38">
                  <c:v>580</c:v>
                </c:pt>
                <c:pt idx="39">
                  <c:v>645</c:v>
                </c:pt>
                <c:pt idx="40">
                  <c:v>961</c:v>
                </c:pt>
                <c:pt idx="41">
                  <c:v>828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1721312"/>
        <c:axId val="181728384"/>
      </c:lineChart>
      <c:dateAx>
        <c:axId val="18172131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728384"/>
        <c:crosses val="autoZero"/>
        <c:auto val="1"/>
        <c:lblOffset val="100"/>
        <c:baseTimeUnit val="months"/>
      </c:dateAx>
      <c:valAx>
        <c:axId val="181728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721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B92B4E-A47D-48EB-84B0-D052F3A0F01C}" type="doc">
      <dgm:prSet loTypeId="urn:microsoft.com/office/officeart/2005/8/layout/chevron1" loCatId="process" qsTypeId="urn:microsoft.com/office/officeart/2005/8/quickstyle/3d2" qsCatId="3D" csTypeId="urn:microsoft.com/office/officeart/2005/8/colors/colorful2" csCatId="colorful" phldr="1"/>
      <dgm:spPr/>
    </dgm:pt>
    <dgm:pt modelId="{75AA3B70-C8DD-426D-A961-481105EE9F98}">
      <dgm:prSet phldrT="[Text]"/>
      <dgm:spPr>
        <a:xfrm>
          <a:off x="1533" y="270615"/>
          <a:ext cx="1364721" cy="545888"/>
        </a:xfr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GB" b="1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Step 1 -</a:t>
          </a:r>
        </a:p>
        <a:p>
          <a:r>
            <a:rPr lang="en-GB" b="1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Help partners understand how we work </a:t>
          </a:r>
          <a:endParaRPr lang="en-GB">
            <a:solidFill>
              <a:sysClr val="window" lastClr="FFFFFF"/>
            </a:solidFill>
            <a:latin typeface="Verdana" pitchFamily="34" charset="0"/>
            <a:ea typeface="+mn-ea"/>
            <a:cs typeface="+mn-cs"/>
          </a:endParaRPr>
        </a:p>
      </dgm:t>
    </dgm:pt>
    <dgm:pt modelId="{4C51D34D-3DAA-4D8E-B57E-F87972AB2C75}" type="parTrans" cxnId="{533305CB-A909-46E6-8F6E-506B79447CDC}">
      <dgm:prSet/>
      <dgm:spPr/>
      <dgm:t>
        <a:bodyPr/>
        <a:lstStyle/>
        <a:p>
          <a:endParaRPr lang="en-GB"/>
        </a:p>
      </dgm:t>
    </dgm:pt>
    <dgm:pt modelId="{7072E350-CE7C-41A1-8437-A987B52F9D9C}" type="sibTrans" cxnId="{533305CB-A909-46E6-8F6E-506B79447CDC}">
      <dgm:prSet/>
      <dgm:spPr/>
      <dgm:t>
        <a:bodyPr/>
        <a:lstStyle/>
        <a:p>
          <a:endParaRPr lang="en-GB"/>
        </a:p>
      </dgm:t>
    </dgm:pt>
    <dgm:pt modelId="{FFF60E0C-18E5-4029-9967-0F35BEE8CA64}">
      <dgm:prSet phldrT="[Text]"/>
      <dgm:spPr>
        <a:xfrm>
          <a:off x="1229782" y="270615"/>
          <a:ext cx="1364721" cy="545888"/>
        </a:xfrm>
        <a:gradFill rotWithShape="0">
          <a:gsLst>
            <a:gs pos="0">
              <a:srgbClr val="ED7D31">
                <a:hueOff val="-363841"/>
                <a:satOff val="-20982"/>
                <a:lumOff val="2157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363841"/>
                <a:satOff val="-20982"/>
                <a:lumOff val="2157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363841"/>
                <a:satOff val="-20982"/>
                <a:lumOff val="215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GB" b="1" dirty="0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Step 2 - Actively Identify Critical Cases</a:t>
          </a:r>
          <a:endParaRPr lang="en-GB" dirty="0">
            <a:solidFill>
              <a:sysClr val="window" lastClr="FFFFFF"/>
            </a:solidFill>
            <a:latin typeface="Verdana" pitchFamily="34" charset="0"/>
            <a:ea typeface="+mn-ea"/>
            <a:cs typeface="+mn-cs"/>
          </a:endParaRPr>
        </a:p>
      </dgm:t>
    </dgm:pt>
    <dgm:pt modelId="{F56E80F0-F830-4FFE-A645-EB110F93AAEC}" type="parTrans" cxnId="{7F74D04B-2160-44F4-BEBD-7A78503D153A}">
      <dgm:prSet/>
      <dgm:spPr/>
      <dgm:t>
        <a:bodyPr/>
        <a:lstStyle/>
        <a:p>
          <a:endParaRPr lang="en-GB"/>
        </a:p>
      </dgm:t>
    </dgm:pt>
    <dgm:pt modelId="{66C1C73D-7C26-4AA0-89FE-1B78D9C495C7}" type="sibTrans" cxnId="{7F74D04B-2160-44F4-BEBD-7A78503D153A}">
      <dgm:prSet/>
      <dgm:spPr/>
      <dgm:t>
        <a:bodyPr/>
        <a:lstStyle/>
        <a:p>
          <a:endParaRPr lang="en-GB"/>
        </a:p>
      </dgm:t>
    </dgm:pt>
    <dgm:pt modelId="{4D72EE56-9177-4B85-BB59-EF96237754BF}">
      <dgm:prSet phldrT="[Text]"/>
      <dgm:spPr>
        <a:xfrm>
          <a:off x="2458031" y="270615"/>
          <a:ext cx="1364721" cy="545888"/>
        </a:xfrm>
        <a:gradFill rotWithShape="0">
          <a:gsLst>
            <a:gs pos="0">
              <a:srgbClr val="ED7D31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GB" b="1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Step 3 - Respond quickly and efficiently </a:t>
          </a:r>
          <a:endParaRPr lang="en-GB">
            <a:solidFill>
              <a:sysClr val="window" lastClr="FFFFFF"/>
            </a:solidFill>
            <a:latin typeface="Verdana" pitchFamily="34" charset="0"/>
            <a:ea typeface="+mn-ea"/>
            <a:cs typeface="+mn-cs"/>
          </a:endParaRPr>
        </a:p>
      </dgm:t>
    </dgm:pt>
    <dgm:pt modelId="{C84A7692-EA64-4111-9CB2-0D285E404E2A}" type="parTrans" cxnId="{8DFC7763-BB7C-4559-9A30-15D48DE5F01B}">
      <dgm:prSet/>
      <dgm:spPr/>
      <dgm:t>
        <a:bodyPr/>
        <a:lstStyle/>
        <a:p>
          <a:endParaRPr lang="en-GB"/>
        </a:p>
      </dgm:t>
    </dgm:pt>
    <dgm:pt modelId="{01ECC8A4-84C1-4121-87B8-AAC8F272FE78}" type="sibTrans" cxnId="{8DFC7763-BB7C-4559-9A30-15D48DE5F01B}">
      <dgm:prSet/>
      <dgm:spPr/>
      <dgm:t>
        <a:bodyPr/>
        <a:lstStyle/>
        <a:p>
          <a:endParaRPr lang="en-GB"/>
        </a:p>
      </dgm:t>
    </dgm:pt>
    <dgm:pt modelId="{A874F1F1-1FAA-431F-ACC0-9E1677111D86}">
      <dgm:prSet/>
      <dgm:spPr>
        <a:xfrm>
          <a:off x="4914530" y="270615"/>
          <a:ext cx="1364721" cy="545888"/>
        </a:xfrm>
        <a:gradFill rotWithShape="0">
          <a:gsLst>
            <a:gs pos="0">
              <a:srgbClr val="ED7D31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GB" b="1" dirty="0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Step 5 - Handover care safely and </a:t>
          </a:r>
          <a:r>
            <a:rPr lang="en-GB" b="1" dirty="0" err="1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efficently</a:t>
          </a:r>
          <a:r>
            <a:rPr lang="en-GB" b="1" dirty="0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 </a:t>
          </a:r>
          <a:endParaRPr lang="en-GB" dirty="0">
            <a:solidFill>
              <a:sysClr val="window" lastClr="FFFFFF"/>
            </a:solidFill>
            <a:latin typeface="Verdana" pitchFamily="34" charset="0"/>
            <a:ea typeface="+mn-ea"/>
            <a:cs typeface="+mn-cs"/>
          </a:endParaRPr>
        </a:p>
      </dgm:t>
    </dgm:pt>
    <dgm:pt modelId="{22298984-AC09-443F-96DE-D58B8F9A35FD}" type="parTrans" cxnId="{6C84647A-16D5-426E-A47D-137B9E063CA3}">
      <dgm:prSet/>
      <dgm:spPr/>
      <dgm:t>
        <a:bodyPr/>
        <a:lstStyle/>
        <a:p>
          <a:endParaRPr lang="en-GB"/>
        </a:p>
      </dgm:t>
    </dgm:pt>
    <dgm:pt modelId="{225AF2F7-D2DE-4B60-9C2A-20EE0B70A5AC}" type="sibTrans" cxnId="{6C84647A-16D5-426E-A47D-137B9E063CA3}">
      <dgm:prSet/>
      <dgm:spPr/>
      <dgm:t>
        <a:bodyPr/>
        <a:lstStyle/>
        <a:p>
          <a:endParaRPr lang="en-GB"/>
        </a:p>
      </dgm:t>
    </dgm:pt>
    <dgm:pt modelId="{51D3F7B7-40C6-425A-A4B9-E67B79A4BE25}">
      <dgm:prSet/>
      <dgm:spPr>
        <a:xfrm>
          <a:off x="3686281" y="270615"/>
          <a:ext cx="1364721" cy="545888"/>
        </a:xfrm>
        <a:gradFill rotWithShape="0">
          <a:gsLst>
            <a:gs pos="0">
              <a:srgbClr val="ED7D31">
                <a:hueOff val="-1091522"/>
                <a:satOff val="-62946"/>
                <a:lumOff val="6471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1091522"/>
                <a:satOff val="-62946"/>
                <a:lumOff val="6471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1091522"/>
                <a:satOff val="-62946"/>
                <a:lumOff val="647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en-GB" b="1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Step 4 - Provide high quality critical care </a:t>
          </a:r>
          <a:endParaRPr lang="en-GB">
            <a:solidFill>
              <a:sysClr val="window" lastClr="FFFFFF"/>
            </a:solidFill>
            <a:latin typeface="Verdana" pitchFamily="34" charset="0"/>
            <a:ea typeface="+mn-ea"/>
            <a:cs typeface="+mn-cs"/>
          </a:endParaRPr>
        </a:p>
      </dgm:t>
    </dgm:pt>
    <dgm:pt modelId="{F246152C-2696-46A1-981C-6F0976E93EF8}" type="parTrans" cxnId="{ECE80F8F-F56B-4F93-A873-91D7F7CFB8EB}">
      <dgm:prSet/>
      <dgm:spPr/>
      <dgm:t>
        <a:bodyPr/>
        <a:lstStyle/>
        <a:p>
          <a:endParaRPr lang="en-GB"/>
        </a:p>
      </dgm:t>
    </dgm:pt>
    <dgm:pt modelId="{F3ACAFBF-083D-4AAA-BD3D-3B9D202A6105}" type="sibTrans" cxnId="{ECE80F8F-F56B-4F93-A873-91D7F7CFB8EB}">
      <dgm:prSet/>
      <dgm:spPr/>
      <dgm:t>
        <a:bodyPr/>
        <a:lstStyle/>
        <a:p>
          <a:endParaRPr lang="en-GB"/>
        </a:p>
      </dgm:t>
    </dgm:pt>
    <dgm:pt modelId="{C5D94C11-ED38-4CEC-AC8C-FC26900B8F4C}" type="pres">
      <dgm:prSet presAssocID="{F4B92B4E-A47D-48EB-84B0-D052F3A0F01C}" presName="Name0" presStyleCnt="0">
        <dgm:presLayoutVars>
          <dgm:dir/>
          <dgm:animLvl val="lvl"/>
          <dgm:resizeHandles val="exact"/>
        </dgm:presLayoutVars>
      </dgm:prSet>
      <dgm:spPr/>
    </dgm:pt>
    <dgm:pt modelId="{98351050-6831-4BE0-B577-A33C0FF771DD}" type="pres">
      <dgm:prSet presAssocID="{75AA3B70-C8DD-426D-A961-481105EE9F98}" presName="parTxOnly" presStyleLbl="node1" presStyleIdx="0" presStyleCnt="5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C98BE14C-F13C-4E49-8467-069090174578}" type="pres">
      <dgm:prSet presAssocID="{7072E350-CE7C-41A1-8437-A987B52F9D9C}" presName="parTxOnlySpace" presStyleCnt="0"/>
      <dgm:spPr/>
    </dgm:pt>
    <dgm:pt modelId="{1CAA5BAF-93A3-4C4A-9F42-82B0FBCD9CA2}" type="pres">
      <dgm:prSet presAssocID="{FFF60E0C-18E5-4029-9967-0F35BEE8CA64}" presName="parTxOnly" presStyleLbl="node1" presStyleIdx="1" presStyleCnt="5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C0F8D12A-ED86-41F1-A0A9-98CB0F16481C}" type="pres">
      <dgm:prSet presAssocID="{66C1C73D-7C26-4AA0-89FE-1B78D9C495C7}" presName="parTxOnlySpace" presStyleCnt="0"/>
      <dgm:spPr/>
    </dgm:pt>
    <dgm:pt modelId="{1BA62C34-2578-4196-A26D-E70993429EAB}" type="pres">
      <dgm:prSet presAssocID="{4D72EE56-9177-4B85-BB59-EF96237754BF}" presName="parTxOnly" presStyleLbl="node1" presStyleIdx="2" presStyleCnt="5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A3C688BC-157B-470E-B52B-D83F8FEF3A49}" type="pres">
      <dgm:prSet presAssocID="{01ECC8A4-84C1-4121-87B8-AAC8F272FE78}" presName="parTxOnlySpace" presStyleCnt="0"/>
      <dgm:spPr/>
    </dgm:pt>
    <dgm:pt modelId="{82A23625-89F3-43B7-AFDE-02F51290E29D}" type="pres">
      <dgm:prSet presAssocID="{51D3F7B7-40C6-425A-A4B9-E67B79A4BE25}" presName="parTxOnly" presStyleLbl="node1" presStyleIdx="3" presStyleCnt="5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  <dgm:pt modelId="{29149E7A-DA24-479B-87F5-B6887BEAD0B8}" type="pres">
      <dgm:prSet presAssocID="{F3ACAFBF-083D-4AAA-BD3D-3B9D202A6105}" presName="parTxOnlySpace" presStyleCnt="0"/>
      <dgm:spPr/>
    </dgm:pt>
    <dgm:pt modelId="{872FBA85-6EDB-4640-9CE1-5944234B2819}" type="pres">
      <dgm:prSet presAssocID="{A874F1F1-1FAA-431F-ACC0-9E1677111D86}" presName="parTxOnly" presStyleLbl="node1" presStyleIdx="4" presStyleCnt="5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GB"/>
        </a:p>
      </dgm:t>
    </dgm:pt>
  </dgm:ptLst>
  <dgm:cxnLst>
    <dgm:cxn modelId="{D701CF42-602D-4311-9498-5C7451BB7BB0}" type="presOf" srcId="{A874F1F1-1FAA-431F-ACC0-9E1677111D86}" destId="{872FBA85-6EDB-4640-9CE1-5944234B2819}" srcOrd="0" destOrd="0" presId="urn:microsoft.com/office/officeart/2005/8/layout/chevron1"/>
    <dgm:cxn modelId="{2480669D-C575-40FF-A4CA-CEF95829EC7C}" type="presOf" srcId="{FFF60E0C-18E5-4029-9967-0F35BEE8CA64}" destId="{1CAA5BAF-93A3-4C4A-9F42-82B0FBCD9CA2}" srcOrd="0" destOrd="0" presId="urn:microsoft.com/office/officeart/2005/8/layout/chevron1"/>
    <dgm:cxn modelId="{7F74D04B-2160-44F4-BEBD-7A78503D153A}" srcId="{F4B92B4E-A47D-48EB-84B0-D052F3A0F01C}" destId="{FFF60E0C-18E5-4029-9967-0F35BEE8CA64}" srcOrd="1" destOrd="0" parTransId="{F56E80F0-F830-4FFE-A645-EB110F93AAEC}" sibTransId="{66C1C73D-7C26-4AA0-89FE-1B78D9C495C7}"/>
    <dgm:cxn modelId="{0A485B72-E29F-4B68-8717-601081A0CD3C}" type="presOf" srcId="{51D3F7B7-40C6-425A-A4B9-E67B79A4BE25}" destId="{82A23625-89F3-43B7-AFDE-02F51290E29D}" srcOrd="0" destOrd="0" presId="urn:microsoft.com/office/officeart/2005/8/layout/chevron1"/>
    <dgm:cxn modelId="{ECE80F8F-F56B-4F93-A873-91D7F7CFB8EB}" srcId="{F4B92B4E-A47D-48EB-84B0-D052F3A0F01C}" destId="{51D3F7B7-40C6-425A-A4B9-E67B79A4BE25}" srcOrd="3" destOrd="0" parTransId="{F246152C-2696-46A1-981C-6F0976E93EF8}" sibTransId="{F3ACAFBF-083D-4AAA-BD3D-3B9D202A6105}"/>
    <dgm:cxn modelId="{A1B7E57E-74BF-4BEB-84F3-08DD24E3BA33}" type="presOf" srcId="{75AA3B70-C8DD-426D-A961-481105EE9F98}" destId="{98351050-6831-4BE0-B577-A33C0FF771DD}" srcOrd="0" destOrd="0" presId="urn:microsoft.com/office/officeart/2005/8/layout/chevron1"/>
    <dgm:cxn modelId="{6C84647A-16D5-426E-A47D-137B9E063CA3}" srcId="{F4B92B4E-A47D-48EB-84B0-D052F3A0F01C}" destId="{A874F1F1-1FAA-431F-ACC0-9E1677111D86}" srcOrd="4" destOrd="0" parTransId="{22298984-AC09-443F-96DE-D58B8F9A35FD}" sibTransId="{225AF2F7-D2DE-4B60-9C2A-20EE0B70A5AC}"/>
    <dgm:cxn modelId="{54E1B541-0A5B-49C8-8BE8-613377143C96}" type="presOf" srcId="{F4B92B4E-A47D-48EB-84B0-D052F3A0F01C}" destId="{C5D94C11-ED38-4CEC-AC8C-FC26900B8F4C}" srcOrd="0" destOrd="0" presId="urn:microsoft.com/office/officeart/2005/8/layout/chevron1"/>
    <dgm:cxn modelId="{533305CB-A909-46E6-8F6E-506B79447CDC}" srcId="{F4B92B4E-A47D-48EB-84B0-D052F3A0F01C}" destId="{75AA3B70-C8DD-426D-A961-481105EE9F98}" srcOrd="0" destOrd="0" parTransId="{4C51D34D-3DAA-4D8E-B57E-F87972AB2C75}" sibTransId="{7072E350-CE7C-41A1-8437-A987B52F9D9C}"/>
    <dgm:cxn modelId="{3EFEB68D-167A-4A7E-B91A-69AD5944487F}" type="presOf" srcId="{4D72EE56-9177-4B85-BB59-EF96237754BF}" destId="{1BA62C34-2578-4196-A26D-E70993429EAB}" srcOrd="0" destOrd="0" presId="urn:microsoft.com/office/officeart/2005/8/layout/chevron1"/>
    <dgm:cxn modelId="{8DFC7763-BB7C-4559-9A30-15D48DE5F01B}" srcId="{F4B92B4E-A47D-48EB-84B0-D052F3A0F01C}" destId="{4D72EE56-9177-4B85-BB59-EF96237754BF}" srcOrd="2" destOrd="0" parTransId="{C84A7692-EA64-4111-9CB2-0D285E404E2A}" sibTransId="{01ECC8A4-84C1-4121-87B8-AAC8F272FE78}"/>
    <dgm:cxn modelId="{A749285C-8373-49D6-9D01-E262AF9C2923}" type="presParOf" srcId="{C5D94C11-ED38-4CEC-AC8C-FC26900B8F4C}" destId="{98351050-6831-4BE0-B577-A33C0FF771DD}" srcOrd="0" destOrd="0" presId="urn:microsoft.com/office/officeart/2005/8/layout/chevron1"/>
    <dgm:cxn modelId="{88175053-81C7-49E6-A575-CFC3D2ECDF23}" type="presParOf" srcId="{C5D94C11-ED38-4CEC-AC8C-FC26900B8F4C}" destId="{C98BE14C-F13C-4E49-8467-069090174578}" srcOrd="1" destOrd="0" presId="urn:microsoft.com/office/officeart/2005/8/layout/chevron1"/>
    <dgm:cxn modelId="{25898C4C-DE80-4774-9AC6-3A5F4E160D2A}" type="presParOf" srcId="{C5D94C11-ED38-4CEC-AC8C-FC26900B8F4C}" destId="{1CAA5BAF-93A3-4C4A-9F42-82B0FBCD9CA2}" srcOrd="2" destOrd="0" presId="urn:microsoft.com/office/officeart/2005/8/layout/chevron1"/>
    <dgm:cxn modelId="{35E5FB75-4F06-45D4-9B0B-7D40801D6271}" type="presParOf" srcId="{C5D94C11-ED38-4CEC-AC8C-FC26900B8F4C}" destId="{C0F8D12A-ED86-41F1-A0A9-98CB0F16481C}" srcOrd="3" destOrd="0" presId="urn:microsoft.com/office/officeart/2005/8/layout/chevron1"/>
    <dgm:cxn modelId="{392A18B4-0A6E-447C-A517-08E8D94FF0A8}" type="presParOf" srcId="{C5D94C11-ED38-4CEC-AC8C-FC26900B8F4C}" destId="{1BA62C34-2578-4196-A26D-E70993429EAB}" srcOrd="4" destOrd="0" presId="urn:microsoft.com/office/officeart/2005/8/layout/chevron1"/>
    <dgm:cxn modelId="{184D6F96-8195-4F5A-8D31-3EF70FB1E238}" type="presParOf" srcId="{C5D94C11-ED38-4CEC-AC8C-FC26900B8F4C}" destId="{A3C688BC-157B-470E-B52B-D83F8FEF3A49}" srcOrd="5" destOrd="0" presId="urn:microsoft.com/office/officeart/2005/8/layout/chevron1"/>
    <dgm:cxn modelId="{27614C53-022F-44C7-ABE7-F661B1FB08B6}" type="presParOf" srcId="{C5D94C11-ED38-4CEC-AC8C-FC26900B8F4C}" destId="{82A23625-89F3-43B7-AFDE-02F51290E29D}" srcOrd="6" destOrd="0" presId="urn:microsoft.com/office/officeart/2005/8/layout/chevron1"/>
    <dgm:cxn modelId="{BE2335D3-2A81-436A-9A9B-37932C06F78F}" type="presParOf" srcId="{C5D94C11-ED38-4CEC-AC8C-FC26900B8F4C}" destId="{29149E7A-DA24-479B-87F5-B6887BEAD0B8}" srcOrd="7" destOrd="0" presId="urn:microsoft.com/office/officeart/2005/8/layout/chevron1"/>
    <dgm:cxn modelId="{9A1E8CCD-B332-4A25-9F1F-0B3CE5068B93}" type="presParOf" srcId="{C5D94C11-ED38-4CEC-AC8C-FC26900B8F4C}" destId="{872FBA85-6EDB-4640-9CE1-5944234B2819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51050-6831-4BE0-B577-A33C0FF771DD}">
      <dsp:nvSpPr>
        <dsp:cNvPr id="0" name=""/>
        <dsp:cNvSpPr/>
      </dsp:nvSpPr>
      <dsp:spPr>
        <a:xfrm>
          <a:off x="1976" y="347316"/>
          <a:ext cx="1759261" cy="703704"/>
        </a:xfrm>
        <a:prstGeom prst="chevron">
          <a:avLst/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Step 1 -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Help partners understand how we work </a:t>
          </a:r>
          <a:endParaRPr lang="en-GB" sz="1000" kern="1200">
            <a:solidFill>
              <a:sysClr val="window" lastClr="FFFFFF"/>
            </a:solidFill>
            <a:latin typeface="Verdana" pitchFamily="34" charset="0"/>
            <a:ea typeface="+mn-ea"/>
            <a:cs typeface="+mn-cs"/>
          </a:endParaRPr>
        </a:p>
      </dsp:txBody>
      <dsp:txXfrm>
        <a:off x="353828" y="347316"/>
        <a:ext cx="1055557" cy="703704"/>
      </dsp:txXfrm>
    </dsp:sp>
    <dsp:sp modelId="{1CAA5BAF-93A3-4C4A-9F42-82B0FBCD9CA2}">
      <dsp:nvSpPr>
        <dsp:cNvPr id="0" name=""/>
        <dsp:cNvSpPr/>
      </dsp:nvSpPr>
      <dsp:spPr>
        <a:xfrm>
          <a:off x="1585311" y="347316"/>
          <a:ext cx="1759261" cy="703704"/>
        </a:xfrm>
        <a:prstGeom prst="chevron">
          <a:avLst/>
        </a:prstGeom>
        <a:gradFill rotWithShape="0">
          <a:gsLst>
            <a:gs pos="0">
              <a:srgbClr val="ED7D31">
                <a:hueOff val="-363841"/>
                <a:satOff val="-20982"/>
                <a:lumOff val="2157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363841"/>
                <a:satOff val="-20982"/>
                <a:lumOff val="2157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363841"/>
                <a:satOff val="-20982"/>
                <a:lumOff val="215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Step 2 - Actively Identify Critical Cases</a:t>
          </a:r>
          <a:endParaRPr lang="en-GB" sz="1000" kern="1200" dirty="0">
            <a:solidFill>
              <a:sysClr val="window" lastClr="FFFFFF"/>
            </a:solidFill>
            <a:latin typeface="Verdana" pitchFamily="34" charset="0"/>
            <a:ea typeface="+mn-ea"/>
            <a:cs typeface="+mn-cs"/>
          </a:endParaRPr>
        </a:p>
      </dsp:txBody>
      <dsp:txXfrm>
        <a:off x="1937163" y="347316"/>
        <a:ext cx="1055557" cy="703704"/>
      </dsp:txXfrm>
    </dsp:sp>
    <dsp:sp modelId="{1BA62C34-2578-4196-A26D-E70993429EAB}">
      <dsp:nvSpPr>
        <dsp:cNvPr id="0" name=""/>
        <dsp:cNvSpPr/>
      </dsp:nvSpPr>
      <dsp:spPr>
        <a:xfrm>
          <a:off x="3168646" y="347316"/>
          <a:ext cx="1759261" cy="703704"/>
        </a:xfrm>
        <a:prstGeom prst="chevron">
          <a:avLst/>
        </a:prstGeom>
        <a:gradFill rotWithShape="0">
          <a:gsLst>
            <a:gs pos="0">
              <a:srgbClr val="ED7D31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Step 3 - Respond quickly and efficiently </a:t>
          </a:r>
          <a:endParaRPr lang="en-GB" sz="1000" kern="1200">
            <a:solidFill>
              <a:sysClr val="window" lastClr="FFFFFF"/>
            </a:solidFill>
            <a:latin typeface="Verdana" pitchFamily="34" charset="0"/>
            <a:ea typeface="+mn-ea"/>
            <a:cs typeface="+mn-cs"/>
          </a:endParaRPr>
        </a:p>
      </dsp:txBody>
      <dsp:txXfrm>
        <a:off x="3520498" y="347316"/>
        <a:ext cx="1055557" cy="703704"/>
      </dsp:txXfrm>
    </dsp:sp>
    <dsp:sp modelId="{82A23625-89F3-43B7-AFDE-02F51290E29D}">
      <dsp:nvSpPr>
        <dsp:cNvPr id="0" name=""/>
        <dsp:cNvSpPr/>
      </dsp:nvSpPr>
      <dsp:spPr>
        <a:xfrm>
          <a:off x="4751981" y="347316"/>
          <a:ext cx="1759261" cy="703704"/>
        </a:xfrm>
        <a:prstGeom prst="chevron">
          <a:avLst/>
        </a:prstGeom>
        <a:gradFill rotWithShape="0">
          <a:gsLst>
            <a:gs pos="0">
              <a:srgbClr val="ED7D31">
                <a:hueOff val="-1091522"/>
                <a:satOff val="-62946"/>
                <a:lumOff val="6471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1091522"/>
                <a:satOff val="-62946"/>
                <a:lumOff val="6471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1091522"/>
                <a:satOff val="-62946"/>
                <a:lumOff val="647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Step 4 - Provide high quality critical care </a:t>
          </a:r>
          <a:endParaRPr lang="en-GB" sz="1000" kern="1200">
            <a:solidFill>
              <a:sysClr val="window" lastClr="FFFFFF"/>
            </a:solidFill>
            <a:latin typeface="Verdana" pitchFamily="34" charset="0"/>
            <a:ea typeface="+mn-ea"/>
            <a:cs typeface="+mn-cs"/>
          </a:endParaRPr>
        </a:p>
      </dsp:txBody>
      <dsp:txXfrm>
        <a:off x="5103833" y="347316"/>
        <a:ext cx="1055557" cy="703704"/>
      </dsp:txXfrm>
    </dsp:sp>
    <dsp:sp modelId="{872FBA85-6EDB-4640-9CE1-5944234B2819}">
      <dsp:nvSpPr>
        <dsp:cNvPr id="0" name=""/>
        <dsp:cNvSpPr/>
      </dsp:nvSpPr>
      <dsp:spPr>
        <a:xfrm>
          <a:off x="6335316" y="347316"/>
          <a:ext cx="1759261" cy="703704"/>
        </a:xfrm>
        <a:prstGeom prst="chevron">
          <a:avLst/>
        </a:prstGeom>
        <a:gradFill rotWithShape="0">
          <a:gsLst>
            <a:gs pos="0">
              <a:srgbClr val="ED7D31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Step 5 - Handover care safely and </a:t>
          </a:r>
          <a:r>
            <a:rPr lang="en-GB" sz="1000" b="1" kern="1200" dirty="0" err="1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efficently</a:t>
          </a:r>
          <a:r>
            <a:rPr lang="en-GB" sz="1000" b="1" kern="1200" dirty="0">
              <a:solidFill>
                <a:sysClr val="window" lastClr="FFFFFF"/>
              </a:solidFill>
              <a:latin typeface="Verdana" pitchFamily="34" charset="0"/>
              <a:ea typeface="+mn-ea"/>
              <a:cs typeface="+mn-cs"/>
            </a:rPr>
            <a:t> </a:t>
          </a:r>
          <a:endParaRPr lang="en-GB" sz="1000" kern="1200" dirty="0">
            <a:solidFill>
              <a:sysClr val="window" lastClr="FFFFFF"/>
            </a:solidFill>
            <a:latin typeface="Verdana" pitchFamily="34" charset="0"/>
            <a:ea typeface="+mn-ea"/>
            <a:cs typeface="+mn-cs"/>
          </a:endParaRPr>
        </a:p>
      </dsp:txBody>
      <dsp:txXfrm>
        <a:off x="6687168" y="347316"/>
        <a:ext cx="1055557" cy="7037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13B63-5C2B-4744-84CE-17D526871F42}" type="datetimeFigureOut">
              <a:rPr lang="en-GB" smtClean="0"/>
              <a:t>26/11/2019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3488"/>
            <a:ext cx="59229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51220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8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8F196-66AB-4EF9-ABD0-A671D73C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468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04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994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5675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154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445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45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6217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6289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086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326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052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711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362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053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Allocation of Healthier</a:t>
            </a:r>
            <a:r>
              <a:rPr lang="en-GB" b="1" baseline="0" dirty="0" smtClean="0"/>
              <a:t> Wales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i="0" baseline="0" dirty="0" smtClean="0"/>
              <a:t>Older Peoples Framework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i="0" baseline="0" dirty="0" smtClean="0"/>
              <a:t>Mental Health and Wellbeing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i="0" baseline="0" dirty="0" smtClean="0"/>
              <a:t>NEPTS Transport Solutions (for social transport)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i="0" baseline="0" dirty="0" smtClean="0"/>
              <a:t>Falls Response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i="0" baseline="0" dirty="0" smtClean="0"/>
              <a:t>Powys Respiratory MDT Trial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i="0" baseline="0" dirty="0" smtClean="0"/>
              <a:t>BCU SCIAT continuation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i="0" baseline="0" dirty="0" smtClean="0"/>
              <a:t>SB GP 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i="0" baseline="0" dirty="0" err="1" smtClean="0"/>
              <a:t>NSTe</a:t>
            </a:r>
            <a:r>
              <a:rPr lang="en-GB" b="0" i="0" baseline="0" dirty="0" smtClean="0"/>
              <a:t> –ACS Pathway </a:t>
            </a:r>
            <a:endParaRPr lang="en-GB" b="0" i="0" dirty="0" smtClean="0"/>
          </a:p>
          <a:p>
            <a:endParaRPr lang="en-GB" b="1" dirty="0" smtClean="0"/>
          </a:p>
          <a:p>
            <a:r>
              <a:rPr lang="en-GB" b="1" dirty="0" smtClean="0"/>
              <a:t>Key initiatives</a:t>
            </a:r>
            <a:r>
              <a:rPr lang="en-GB" b="1" baseline="0" dirty="0" smtClean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Lifting Cushing's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APPs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Clinical Desk Expansion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ED Red Cross Support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  <a:p>
            <a:r>
              <a:rPr lang="en-GB" baseline="0" dirty="0" smtClean="0"/>
              <a:t>	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2853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263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347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000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BEF6A-4C8A-47BB-9E6C-9BBEDE6F71B3}" type="datetimeFigureOut">
              <a:rPr lang="en-GB"/>
              <a:pPr>
                <a:defRPr/>
              </a:pPr>
              <a:t>26/11/2019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5DB4F-50DF-4957-85A5-1BCE467716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12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68237-BADA-4B3A-AEFA-B015877CDB81}" type="datetimeFigureOut">
              <a:rPr lang="en-GB"/>
              <a:pPr>
                <a:defRPr/>
              </a:pPr>
              <a:t>26/11/2019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5A253-6147-462C-86EB-05AE05631C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33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D2103-54F7-4437-BDF3-97AAFCE7EE51}" type="datetimeFigureOut">
              <a:rPr lang="en-GB"/>
              <a:pPr>
                <a:defRPr/>
              </a:pPr>
              <a:t>26/11/2019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A2BFD-7B93-44E6-837D-4A145A18F6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67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95" y="500062"/>
            <a:ext cx="10515600" cy="1325563"/>
          </a:xfrm>
        </p:spPr>
        <p:txBody>
          <a:bodyPr/>
          <a:lstStyle>
            <a:lvl1pPr>
              <a:lnSpc>
                <a:spcPts val="43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595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95E78-E099-46CD-B766-0A329BE76D7C}" type="datetimeFigureOut">
              <a:rPr lang="en-GB"/>
              <a:pPr>
                <a:defRPr/>
              </a:pPr>
              <a:t>26/11/2019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BC000-3057-40FA-8D6F-0643FC3ABB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505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3FCC3-A894-45E6-9009-28C3666E30D0}" type="datetimeFigureOut">
              <a:rPr lang="en-GB"/>
              <a:pPr>
                <a:defRPr/>
              </a:pPr>
              <a:t>26/11/2019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3AF35-9139-4DBD-AFCB-3F97E23360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396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4B886-8CDF-4A6E-ABC0-D0E5A3F11D14}" type="datetimeFigureOut">
              <a:rPr lang="en-GB"/>
              <a:pPr>
                <a:defRPr/>
              </a:pPr>
              <a:t>26/11/2019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AE877-CACD-480D-8F8B-F42C806B5C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65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686BF-8C55-4F27-A416-815A2A0EFDBE}" type="datetimeFigureOut">
              <a:rPr lang="en-GB"/>
              <a:pPr>
                <a:defRPr/>
              </a:pPr>
              <a:t>26/11/2019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A8305-EAC4-4ABB-A14A-E11692AF44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776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EFF30-9028-4B9D-9332-00A4A4910AC1}" type="datetimeFigureOut">
              <a:rPr lang="en-GB"/>
              <a:pPr>
                <a:defRPr/>
              </a:pPr>
              <a:t>26/11/2019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AF845-A3E9-4801-B1FE-CF6209008A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624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EEBBE-03BD-4163-A564-199C8C03E4B3}" type="datetimeFigureOut">
              <a:rPr lang="en-GB"/>
              <a:pPr>
                <a:defRPr/>
              </a:pPr>
              <a:t>26/11/2019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5D242-2904-4B74-BA1A-C5A8248340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43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209F8-0F5D-418B-8AA4-96E6D47B9295}" type="datetimeFigureOut">
              <a:rPr lang="en-GB"/>
              <a:pPr>
                <a:defRPr/>
              </a:pPr>
              <a:t>26/11/2019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331AB-3374-4B5C-B029-477DD6217C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143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AE085-E379-42B9-BC9B-EDD631691185}" type="datetimeFigureOut">
              <a:rPr lang="en-GB"/>
              <a:pPr>
                <a:defRPr/>
              </a:pPr>
              <a:t>26/11/2019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64E66-AD81-4204-ADF0-16227AB549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51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39738" y="40957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39738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2508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015B4E1E-1D92-41B6-8C1E-482EE4A07572}" type="datetimeFigureOut">
              <a:rPr lang="en-GB"/>
              <a:pPr>
                <a:defRPr/>
              </a:pPr>
              <a:t>26/11/2019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2508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2508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4F8FE9D4-54C4-4F81-9BD3-5885532063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31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emf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0248" y="1559159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Emergency Ambulance Services Committee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8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10588958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Step 2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344168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67" y="1344168"/>
            <a:ext cx="9676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0319986"/>
              </p:ext>
            </p:extLst>
          </p:nvPr>
        </p:nvGraphicFramePr>
        <p:xfrm>
          <a:off x="335280" y="965908"/>
          <a:ext cx="10763644" cy="2874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067908"/>
              </p:ext>
            </p:extLst>
          </p:nvPr>
        </p:nvGraphicFramePr>
        <p:xfrm>
          <a:off x="57806" y="3766382"/>
          <a:ext cx="11041117" cy="3006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0590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6" y="286436"/>
            <a:ext cx="10328955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Step 3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344168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67" y="1344168"/>
            <a:ext cx="9676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6344280"/>
              </p:ext>
            </p:extLst>
          </p:nvPr>
        </p:nvGraphicFramePr>
        <p:xfrm>
          <a:off x="409067" y="1181100"/>
          <a:ext cx="10328954" cy="5367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2202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6" y="286436"/>
            <a:ext cx="10242457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Step 3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344168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67" y="1344168"/>
            <a:ext cx="9676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5726185"/>
              </p:ext>
            </p:extLst>
          </p:nvPr>
        </p:nvGraphicFramePr>
        <p:xfrm>
          <a:off x="409067" y="1131673"/>
          <a:ext cx="10242456" cy="5442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531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6" y="286436"/>
            <a:ext cx="10625517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Step 3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344168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67" y="1344168"/>
            <a:ext cx="9676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8381625"/>
              </p:ext>
            </p:extLst>
          </p:nvPr>
        </p:nvGraphicFramePr>
        <p:xfrm>
          <a:off x="288324" y="1142999"/>
          <a:ext cx="10746260" cy="5467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514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6" y="286436"/>
            <a:ext cx="10403095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Step 4 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344168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67" y="1344168"/>
            <a:ext cx="9676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8590548"/>
              </p:ext>
            </p:extLst>
          </p:nvPr>
        </p:nvGraphicFramePr>
        <p:xfrm>
          <a:off x="409065" y="1283444"/>
          <a:ext cx="10403095" cy="5475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5333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6" y="286436"/>
            <a:ext cx="10687301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Step 5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344168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67" y="1344168"/>
            <a:ext cx="9676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7313093"/>
              </p:ext>
            </p:extLst>
          </p:nvPr>
        </p:nvGraphicFramePr>
        <p:xfrm>
          <a:off x="300682" y="1143000"/>
          <a:ext cx="10795686" cy="5418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2211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9067" y="1344168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67" y="1344168"/>
            <a:ext cx="9676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1294076" cy="245030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2400"/>
          <a:stretch/>
        </p:blipFill>
        <p:spPr>
          <a:xfrm>
            <a:off x="0" y="2427990"/>
            <a:ext cx="11294076" cy="220027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628264"/>
            <a:ext cx="11294076" cy="2207663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349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86436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Key Issues </a:t>
            </a:r>
            <a:r>
              <a:rPr lang="en-GB" sz="3200" smtClean="0">
                <a:solidFill>
                  <a:srgbClr val="325083"/>
                </a:solidFill>
              </a:rPr>
              <a:t>and Opportunities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344168"/>
            <a:ext cx="9676765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Ambulance </a:t>
            </a:r>
            <a:r>
              <a:rPr lang="en-US" b="1" dirty="0" smtClean="0"/>
              <a:t>Activity (incidents, attendances, conveyances</a:t>
            </a:r>
            <a:r>
              <a:rPr lang="en-US" dirty="0" smtClean="0"/>
              <a:t>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CT Frequent Caller work could be replicated in CTM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How </a:t>
            </a:r>
            <a:r>
              <a:rPr lang="en-US" dirty="0" smtClean="0"/>
              <a:t>can SCIAT type models support </a:t>
            </a:r>
            <a:r>
              <a:rPr lang="en-US" dirty="0" smtClean="0"/>
              <a:t>C</a:t>
            </a:r>
            <a:r>
              <a:rPr lang="en-US" dirty="0" smtClean="0"/>
              <a:t>TM</a:t>
            </a:r>
            <a:r>
              <a:rPr lang="en-US" dirty="0" smtClean="0"/>
              <a:t>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Are there alternative services that WAST could use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Increasing Handover Lost Hours and Impact on surrounding HBs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EDQDF Framework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Lessons from other sites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Cohorting</a:t>
            </a: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Flexible borders</a:t>
            </a:r>
          </a:p>
          <a:p>
            <a:pPr lvl="2"/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Tertiary Services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Major Trauma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Transfer and Discharge Services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Repatriations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67" y="1344168"/>
            <a:ext cx="9676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09067" y="1280160"/>
            <a:ext cx="9676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484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Content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152144"/>
            <a:ext cx="967676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4000" dirty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Role of EASC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4000" dirty="0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Chairs Objectives </a:t>
            </a:r>
            <a:endParaRPr lang="en-GB" altLang="en-US" sz="4000" dirty="0"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4000" dirty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Collaborative Commissioning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4000" dirty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 are we now?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4000" dirty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Ambulance Quality Indicators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4000" dirty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Issues and Opportunities for </a:t>
            </a:r>
            <a:r>
              <a:rPr lang="en-GB" altLang="en-US" sz="4000" dirty="0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Cwm Taf Morgannwg University </a:t>
            </a:r>
            <a:r>
              <a:rPr lang="en-GB" altLang="en-US" sz="4000" dirty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400" dirty="0" smtClean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43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Emergency Ambulance Services Committee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152144"/>
            <a:ext cx="967676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Joint </a:t>
            </a:r>
            <a:r>
              <a:rPr lang="en-US" dirty="0"/>
              <a:t>committee </a:t>
            </a:r>
            <a:r>
              <a:rPr lang="en-US" dirty="0" smtClean="0"/>
              <a:t>comprising of </a:t>
            </a:r>
            <a:r>
              <a:rPr lang="en-US" dirty="0"/>
              <a:t>each LHB in </a:t>
            </a:r>
            <a:r>
              <a:rPr lang="en-US" dirty="0" smtClean="0"/>
              <a:t>Wales – Represented by the Chief Executive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 </a:t>
            </a:r>
            <a:r>
              <a:rPr lang="en-US" dirty="0"/>
              <a:t>jointly to exercise functions relating to the planning and securing of emergency ambulance and non-emergency patient transport </a:t>
            </a:r>
            <a:r>
              <a:rPr lang="en-US" dirty="0" smtClean="0"/>
              <a:t>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Chief Ambulance Services Commissioner appointed to lead the commissioning function and the EASC Team based at the National Collaborative Commissioning Unit.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Recently revised structure: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dirty="0" smtClean="0"/>
              <a:t>EASC Management Group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dirty="0" smtClean="0"/>
              <a:t>NEPTS DAG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dirty="0" smtClean="0"/>
              <a:t>EMRTS DAG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‘Collaborative </a:t>
            </a:r>
            <a:r>
              <a:rPr lang="en-GB" dirty="0"/>
              <a:t>Commissioning’ favoured methodology – endorses the national ‘once for Wales’ approach to share and develop ideas in a non-competitive </a:t>
            </a:r>
            <a:r>
              <a:rPr lang="en-GB" dirty="0" smtClean="0"/>
              <a:t>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Define </a:t>
            </a:r>
            <a:r>
              <a:rPr lang="en-GB" dirty="0"/>
              <a:t>the role, responsibilities and outcomes from emergency ambulance services and their partners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57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Emergency Ambulance Services Committee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344168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" y="1990499"/>
            <a:ext cx="9217152" cy="352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42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Chairs Objectives as set by the Minister 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152144"/>
            <a:ext cx="967676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Oversee amber review actions and system implementation. </a:t>
            </a:r>
          </a:p>
          <a:p>
            <a:r>
              <a:rPr lang="en-GB" dirty="0"/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Support for WAST IMTP and plan for 2019-20 (to 2021-22</a:t>
            </a:r>
            <a:r>
              <a:rPr lang="en-GB" dirty="0" smtClean="0"/>
              <a:t>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Undertake </a:t>
            </a:r>
            <a:r>
              <a:rPr lang="en-GB" dirty="0"/>
              <a:t>demand and capacity assessment of WAST for system discussion and 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Ensure collaborative governance in place and key collective decisions made.</a:t>
            </a:r>
          </a:p>
          <a:p>
            <a:r>
              <a:rPr lang="en-GB" dirty="0"/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Review and agree further EASC actions to underpin winter planning 2019-20.</a:t>
            </a:r>
          </a:p>
          <a:p>
            <a:r>
              <a:rPr lang="en-GB" dirty="0"/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Facilitate more of WAST options beyond 999 response as enablers for WAST role in community services and alternatives to hospital.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Align EASC with broader work on unscheduled care actions. 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19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193268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altLang="en-US" sz="3200" dirty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Collaborative Commissioning</a:t>
            </a:r>
          </a:p>
        </p:txBody>
      </p:sp>
      <p:sp>
        <p:nvSpPr>
          <p:cNvPr id="2" name="Rectangle 1"/>
          <p:cNvSpPr/>
          <p:nvPr/>
        </p:nvSpPr>
        <p:spPr>
          <a:xfrm>
            <a:off x="409067" y="1344168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725" y="1275662"/>
            <a:ext cx="7803556" cy="15668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4105" y="3043627"/>
            <a:ext cx="7756176" cy="1838355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543572487"/>
              </p:ext>
            </p:extLst>
          </p:nvPr>
        </p:nvGraphicFramePr>
        <p:xfrm>
          <a:off x="2924105" y="5160210"/>
          <a:ext cx="8096554" cy="1398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9067" y="1597340"/>
            <a:ext cx="2336641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800" cap="all" spc="300" baseline="0" dirty="0" smtClean="0">
                <a:solidFill>
                  <a:schemeClr val="bg1"/>
                </a:solidFill>
              </a:rPr>
              <a:t>Emergency</a:t>
            </a:r>
            <a:r>
              <a:rPr lang="en-GB" sz="1800" cap="all" spc="300" dirty="0" smtClean="0">
                <a:solidFill>
                  <a:schemeClr val="bg1"/>
                </a:solidFill>
              </a:rPr>
              <a:t> ambulance Services </a:t>
            </a:r>
            <a:endParaRPr lang="en-GB" sz="1800" cap="all" spc="300" baseline="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141" y="3164460"/>
            <a:ext cx="2336641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cap="all" spc="300" dirty="0" smtClean="0">
                <a:solidFill>
                  <a:schemeClr val="bg1"/>
                </a:solidFill>
              </a:rPr>
              <a:t>Non-Emergency Patient Transport Services </a:t>
            </a:r>
            <a:endParaRPr lang="en-GB" sz="1800" cap="all" spc="300" baseline="0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141" y="4959295"/>
            <a:ext cx="2336641" cy="175432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cap="all" spc="300" dirty="0" smtClean="0">
                <a:solidFill>
                  <a:schemeClr val="bg1"/>
                </a:solidFill>
              </a:rPr>
              <a:t>Emergency Medical Retrieval and Transfer Service</a:t>
            </a:r>
            <a:endParaRPr lang="en-GB" sz="1800" cap="all" spc="300" baseline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97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Current Position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344168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67" y="1344168"/>
            <a:ext cx="9676765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EASC role is developing and maturing 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Approved 3 year IMTP 2019/20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Funding of key initiatives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Allocation of EASC Healthier Wales </a:t>
            </a:r>
            <a:r>
              <a:rPr lang="en-US" dirty="0" smtClean="0"/>
              <a:t>Allocation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EMRTS 24/7 Expansion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4/7 Health Boards Transferred to NEPTS 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Amber review implementation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Demand and Capacity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Reference Document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Performance pressures and challenges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21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194029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Ambulance Quality Indicators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1759" y="1344168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67" y="1344168"/>
            <a:ext cx="9676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44799" y="2267498"/>
            <a:ext cx="967676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Published Quarterly </a:t>
            </a:r>
            <a:endParaRPr lang="en-US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Available on the EASC Website or Stats Wales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Provided detail to a Health Board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Opportunities to engage with </a:t>
            </a:r>
            <a:r>
              <a:rPr lang="en-US" dirty="0"/>
              <a:t>E</a:t>
            </a:r>
            <a:r>
              <a:rPr lang="en-US" dirty="0" smtClean="0"/>
              <a:t>ASC team to develop Health Board specific reports.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5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194029"/>
            <a:ext cx="10595264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Step 1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344168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67" y="1344168"/>
            <a:ext cx="9676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8357581"/>
              </p:ext>
            </p:extLst>
          </p:nvPr>
        </p:nvGraphicFramePr>
        <p:xfrm>
          <a:off x="340929" y="1213528"/>
          <a:ext cx="10663402" cy="5319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1340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2">
      <a:dk1>
        <a:srgbClr val="325083"/>
      </a:dk1>
      <a:lt1>
        <a:srgbClr val="D7B37E"/>
      </a:lt1>
      <a:dk2>
        <a:srgbClr val="325083"/>
      </a:dk2>
      <a:lt2>
        <a:srgbClr val="D7B37E"/>
      </a:lt2>
      <a:accent1>
        <a:srgbClr val="DD2F33"/>
      </a:accent1>
      <a:accent2>
        <a:srgbClr val="6DA396"/>
      </a:accent2>
      <a:accent3>
        <a:srgbClr val="3BAACE"/>
      </a:accent3>
      <a:accent4>
        <a:srgbClr val="FFC000"/>
      </a:accent4>
      <a:accent5>
        <a:srgbClr val="F28D4F"/>
      </a:accent5>
      <a:accent6>
        <a:srgbClr val="D6B95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1800" cap="all" spc="300" baseline="0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5637</TotalTime>
  <Words>492</Words>
  <Application>Microsoft Office PowerPoint</Application>
  <PresentationFormat>Widescreen</PresentationFormat>
  <Paragraphs>170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Georgia</vt:lpstr>
      <vt:lpstr>Verdana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 Whitehead (Cwm Taf UHB - NCCU)</dc:creator>
  <cp:lastModifiedBy>Ross Whitehead (CTUHB - NCCU)</cp:lastModifiedBy>
  <cp:revision>77</cp:revision>
  <cp:lastPrinted>2019-10-22T09:39:24Z</cp:lastPrinted>
  <dcterms:created xsi:type="dcterms:W3CDTF">2019-04-25T14:10:43Z</dcterms:created>
  <dcterms:modified xsi:type="dcterms:W3CDTF">2019-11-26T10:17:15Z</dcterms:modified>
</cp:coreProperties>
</file>